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512" r:id="rId3"/>
    <p:sldId id="508" r:id="rId4"/>
    <p:sldId id="510" r:id="rId5"/>
    <p:sldId id="513" r:id="rId6"/>
    <p:sldId id="5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benioff" initials="rb" lastIdx="1" clrIdx="0"/>
  <p:cmAuthor id="1" name="Benioff, Ron" initials="" lastIdx="10" clrIdx="1"/>
  <p:cmAuthor id="2" name="Caroline  Uriarte" initials="CU" lastIdx="1" clrIdx="2"/>
  <p:cmAuthor id="3" name="Sadie Cox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898989"/>
    <a:srgbClr val="FF951F"/>
    <a:srgbClr val="4F6228"/>
    <a:srgbClr val="F5A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408" autoAdjust="0"/>
  </p:normalViewPr>
  <p:slideViewPr>
    <p:cSldViewPr snapToGrid="0" snapToObjects="1">
      <p:cViewPr>
        <p:scale>
          <a:sx n="76" d="100"/>
          <a:sy n="76" d="100"/>
        </p:scale>
        <p:origin x="-1592" y="-104"/>
      </p:cViewPr>
      <p:guideLst>
        <p:guide orient="horz" pos="2160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88"/>
    </p:cViewPr>
  </p:sorterViewPr>
  <p:notesViewPr>
    <p:cSldViewPr snapToGrid="0" snapToObjects="1">
      <p:cViewPr varScale="1">
        <p:scale>
          <a:sx n="88" d="100"/>
          <a:sy n="88" d="100"/>
        </p:scale>
        <p:origin x="-3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BFECD-9F3E-A940-895D-60375FDFC46E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90BED-DF7A-1840-A592-3BF105224A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36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4C46C-1997-2C42-A58C-BC34021D97AF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6FFF7-7B34-CA49-8A84-0D281650D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4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FFF7-7B34-CA49-8A84-0D281650D3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FFF7-7B34-CA49-8A84-0D281650D3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6016"/>
            <a:ext cx="4798291" cy="147980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32177"/>
            <a:ext cx="479829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212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52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50020"/>
            <a:ext cx="6222506" cy="85465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666466"/>
            <a:ext cx="6222506" cy="41870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charset="2"/>
              <a:buNone/>
              <a:tabLst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charset="2"/>
              <a:buChar char="§"/>
              <a:tabLst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charset="2"/>
              <a:buNone/>
              <a:tabLst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style. Bullets, short sentence, or introduction goes here.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charset="2"/>
              <a:buChar char="§"/>
              <a:tabLst/>
              <a:defRPr/>
            </a:pPr>
            <a:endParaRPr lang="en-US" sz="105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50020"/>
            <a:ext cx="6222506" cy="85465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1666466"/>
            <a:ext cx="6222506" cy="80087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9509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1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9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3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8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94823-9225-B84E-A2E2-CA6C9DEF0583}" type="datetimeFigureOut">
              <a:rPr lang="en-US"/>
              <a:pPr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F86F3-1D2B-964C-82C6-788EE0B932C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7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98"/>
            <a:ext cx="9144000" cy="68645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424705"/>
            <a:ext cx="7947891" cy="68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1934"/>
            <a:ext cx="8229600" cy="395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81280" y="6400800"/>
            <a:ext cx="9418320" cy="6502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97"/>
            <a:ext cx="9144000" cy="6858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2935"/>
            <a:ext cx="4726710" cy="3950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457200" y="461818"/>
            <a:ext cx="8229600" cy="681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81280" y="6400800"/>
            <a:ext cx="9418320" cy="6502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4872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/>
              <a:t>LEDS Global Partnership 2015 Annual Workshop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79095" y="3114122"/>
            <a:ext cx="73514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 algn="ctr"/>
            <a:r>
              <a:rPr lang="en-US" sz="3200" b="1" dirty="0" smtClean="0"/>
              <a:t>Updates on Africa LEDS Partnership (AfLP)</a:t>
            </a:r>
            <a:endParaRPr lang="en-US" sz="3200" b="1" dirty="0"/>
          </a:p>
        </p:txBody>
      </p:sp>
      <p:pic>
        <p:nvPicPr>
          <p:cNvPr id="26" name="Picture 25" descr="africa_leds_logo_draft2c-2_tagline[1]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872"/>
            <a:ext cx="1806123" cy="78046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80935" y="6383800"/>
            <a:ext cx="52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October </a:t>
            </a:r>
            <a:r>
              <a:rPr lang="en-US" b="1" dirty="0" smtClean="0"/>
              <a:t>14, 2015 in</a:t>
            </a:r>
            <a:r>
              <a:rPr lang="en-US" dirty="0"/>
              <a:t> </a:t>
            </a:r>
            <a:r>
              <a:rPr lang="en-US" b="1" dirty="0" smtClean="0"/>
              <a:t>Punta </a:t>
            </a:r>
            <a:r>
              <a:rPr lang="en-US" b="1" dirty="0"/>
              <a:t>Cana, Dominican Republic</a:t>
            </a:r>
            <a:r>
              <a:rPr lang="en-US" dirty="0"/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5958" y="3632050"/>
            <a:ext cx="7686139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AfLP  Secretariat: The Energy Center, KNUST, Ghana and IREN, </a:t>
            </a:r>
            <a:r>
              <a:rPr lang="en-US" dirty="0">
                <a:cs typeface="Arial" charset="0"/>
              </a:rPr>
              <a:t>Nangui</a:t>
            </a:r>
            <a:r>
              <a:rPr lang="en-US" dirty="0" smtClean="0"/>
              <a:t> Abrogoua University Cote d’Ivoire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1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13785" y="863897"/>
            <a:ext cx="5350820" cy="724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GB" sz="2800" b="1" dirty="0" smtClean="0"/>
              <a:t>Africa LEDS Partnership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8473" y="269776"/>
            <a:ext cx="3835400" cy="523220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1">
                <a:lumMod val="75000"/>
                <a:alpha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Steering Committee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African Development Bank (AfDB)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African Union Commission (AUC)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BMU/GIZ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Climate &amp; Development Knowledge Network (CDKN)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ECOWAS Centre for RE &amp; EE (ECREEE)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European Commission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Global Green Growth Institute (GGGI)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Government of Cameroon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Government of Cote D’Ivoire (co-chair)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Government of the DRC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Government of Kenya (co-chair)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Government of South Africa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KNUST – Ghana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United Nations Development </a:t>
            </a:r>
            <a:r>
              <a:rPr lang="en-US" sz="1400" dirty="0" err="1" smtClean="0">
                <a:solidFill>
                  <a:schemeClr val="bg1"/>
                </a:solidFill>
              </a:rPr>
              <a:t>Programme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(UNDP)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United Nations Economic Commission for Africa (UNECA)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University Nangui Abrogoua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US Agency for International Development (USAID)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World Bank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647" y="28221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Objectives: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Promote </a:t>
            </a:r>
            <a:r>
              <a:rPr lang="en-US" sz="2000" dirty="0"/>
              <a:t>information exchange and coordination</a:t>
            </a:r>
            <a:r>
              <a:rPr lang="en-GB" sz="2000" dirty="0"/>
              <a:t> among LEDS programs and </a:t>
            </a:r>
            <a:r>
              <a:rPr lang="en-US" sz="2000" dirty="0"/>
              <a:t>country institutions undertaking and supporting LEDS;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Cultivate </a:t>
            </a:r>
            <a:r>
              <a:rPr lang="en-US" sz="2000" dirty="0"/>
              <a:t>and support LEDS champions across Africa;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Enhance </a:t>
            </a:r>
            <a:r>
              <a:rPr lang="en-US" sz="2000" dirty="0"/>
              <a:t>capacity for LEDS design and implementation in Africa</a:t>
            </a:r>
            <a:endParaRPr lang="en-US" sz="20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347" y="14993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Mission: </a:t>
            </a:r>
            <a:r>
              <a:rPr lang="en-GB" i="1" dirty="0" smtClean="0"/>
              <a:t>To </a:t>
            </a:r>
            <a:r>
              <a:rPr lang="en-GB" i="1" dirty="0"/>
              <a:t>promote low carbon emissions climate resilient development, in support of poverty alleviation, job creation and environmental management in Africa.</a:t>
            </a:r>
            <a:r>
              <a:rPr lang="en-GB" b="1" i="1" dirty="0"/>
              <a:t>  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201" y="5742745"/>
            <a:ext cx="482644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To learn more and join the AfLP, please visit: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http</a:t>
            </a:r>
            <a:r>
              <a:rPr lang="en-US" dirty="0">
                <a:solidFill>
                  <a:srgbClr val="FFFFFF"/>
                </a:solidFill>
              </a:rPr>
              <a:t>:/</a:t>
            </a:r>
            <a:r>
              <a:rPr lang="en-US" dirty="0" smtClean="0">
                <a:solidFill>
                  <a:srgbClr val="FFFFFF"/>
                </a:solidFill>
              </a:rPr>
              <a:t>/</a:t>
            </a:r>
            <a:r>
              <a:rPr lang="en-US" dirty="0" err="1" smtClean="0">
                <a:solidFill>
                  <a:srgbClr val="FFFFFF"/>
                </a:solidFill>
              </a:rPr>
              <a:t>ledsgp.org</a:t>
            </a:r>
            <a:r>
              <a:rPr lang="en-US" dirty="0" smtClean="0">
                <a:solidFill>
                  <a:srgbClr val="FFFFFF"/>
                </a:solidFill>
              </a:rPr>
              <a:t>/</a:t>
            </a:r>
            <a:r>
              <a:rPr lang="en-US" dirty="0" err="1" smtClean="0">
                <a:solidFill>
                  <a:srgbClr val="FFFFFF"/>
                </a:solidFill>
              </a:rPr>
              <a:t>AfricaLEDS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1441" y="6517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647" y="5518898"/>
            <a:ext cx="255711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 dirty="0">
                <a:cs typeface="Arial" charset="0"/>
              </a:rPr>
              <a:t>Secretariat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cs typeface="Arial" charset="0"/>
              </a:rPr>
              <a:t>KNUST- Ghana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cs typeface="Arial" charset="0"/>
              </a:rPr>
              <a:t>Nangui Abrogoua </a:t>
            </a:r>
            <a:r>
              <a:rPr lang="en-US" sz="1400" dirty="0" smtClean="0">
                <a:cs typeface="Arial" charset="0"/>
              </a:rPr>
              <a:t>University </a:t>
            </a:r>
            <a:endParaRPr lang="en-US" sz="1400" dirty="0">
              <a:cs typeface="Arial" charset="0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dirty="0">
              <a:cs typeface="Arial" charset="0"/>
            </a:endParaRPr>
          </a:p>
        </p:txBody>
      </p:sp>
      <p:pic>
        <p:nvPicPr>
          <p:cNvPr id="12" name="Picture 11" descr="africa_leds_logo_draft2c-2_tagline[1]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18" y="181312"/>
            <a:ext cx="1806123" cy="7804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80935" y="6488668"/>
            <a:ext cx="52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October </a:t>
            </a:r>
            <a:r>
              <a:rPr lang="en-US" b="1" dirty="0" smtClean="0"/>
              <a:t>14, 2015 in</a:t>
            </a:r>
            <a:r>
              <a:rPr lang="en-US" dirty="0"/>
              <a:t> </a:t>
            </a:r>
            <a:r>
              <a:rPr lang="en-US" b="1" dirty="0" smtClean="0"/>
              <a:t>Punta </a:t>
            </a:r>
            <a:r>
              <a:rPr lang="en-US" b="1" dirty="0"/>
              <a:t>Cana, Dominican Republic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0172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 txBox="1">
            <a:spLocks/>
          </p:cNvSpPr>
          <p:nvPr/>
        </p:nvSpPr>
        <p:spPr>
          <a:xfrm>
            <a:off x="1760502" y="723529"/>
            <a:ext cx="7178814" cy="68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1" dirty="0" smtClean="0"/>
              <a:t>AfLP Priorities 2015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0935" y="6467360"/>
            <a:ext cx="52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October </a:t>
            </a:r>
            <a:r>
              <a:rPr lang="en-US" b="1" dirty="0" smtClean="0"/>
              <a:t>14, 2015 in</a:t>
            </a:r>
            <a:r>
              <a:rPr lang="en-US" dirty="0"/>
              <a:t> </a:t>
            </a:r>
            <a:r>
              <a:rPr lang="en-US" b="1" dirty="0" smtClean="0"/>
              <a:t>Punta </a:t>
            </a:r>
            <a:r>
              <a:rPr lang="en-US" b="1" dirty="0"/>
              <a:t>Cana, Dominican Republic</a:t>
            </a:r>
            <a:r>
              <a:rPr lang="en-US" dirty="0"/>
              <a:t> </a:t>
            </a:r>
          </a:p>
        </p:txBody>
      </p:sp>
      <p:pic>
        <p:nvPicPr>
          <p:cNvPr id="6" name="Picture 5" descr="africa_leds_logo_draft2c-2_tagline[1] co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18" y="181312"/>
            <a:ext cx="1806123" cy="7804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0891"/>
              </p:ext>
            </p:extLst>
          </p:nvPr>
        </p:nvGraphicFramePr>
        <p:xfrm>
          <a:off x="558795" y="1335782"/>
          <a:ext cx="8191504" cy="4166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2805"/>
                <a:gridCol w="4838699"/>
              </a:tblGrid>
              <a:tr h="524076"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activities</a:t>
                      </a:r>
                      <a:endParaRPr lang="en-US" dirty="0"/>
                    </a:p>
                  </a:txBody>
                  <a:tcPr/>
                </a:tc>
              </a:tr>
              <a:tr h="932959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baseline="0" dirty="0" smtClean="0"/>
                        <a:t>Renewable Energy &amp; Energy Access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Establish</a:t>
                      </a:r>
                      <a:r>
                        <a:rPr lang="en-US" sz="1700" baseline="0" dirty="0" smtClean="0"/>
                        <a:t> network of experts on energy tools, grid integration, and mini-grids </a:t>
                      </a:r>
                      <a:endParaRPr lang="en-US" sz="17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Case</a:t>
                      </a:r>
                      <a:r>
                        <a:rPr lang="en-US" sz="1700" baseline="0" dirty="0" smtClean="0"/>
                        <a:t> studies and good practices on above topics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baseline="0" dirty="0" smtClean="0"/>
                        <a:t>In person and web based training </a:t>
                      </a:r>
                      <a:endParaRPr lang="en-US" sz="17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Technical assistance &amp; matchmaking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dirty="0" smtClean="0"/>
                        <a:t>Financing</a:t>
                      </a:r>
                      <a:r>
                        <a:rPr lang="en-US" sz="1700" baseline="0" dirty="0" smtClean="0"/>
                        <a:t> instruments &amp; Accessing Climate Finance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Investment mobilization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Good practices and training</a:t>
                      </a:r>
                      <a:r>
                        <a:rPr lang="en-US" sz="1700" baseline="0" dirty="0" smtClean="0"/>
                        <a:t> on LEDS finance facilities and access</a:t>
                      </a:r>
                      <a:endParaRPr lang="en-US" sz="170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700" dirty="0" smtClean="0"/>
                        <a:t>Technical assistance &amp; matchmaking</a:t>
                      </a: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700" baseline="0" dirty="0" smtClean="0"/>
                        <a:t>LEDS Benefits Assessment &amp; Modeling </a:t>
                      </a:r>
                      <a:endParaRPr lang="en-US" sz="170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LEDS analysis/modeling and planning in-depth</a:t>
                      </a:r>
                      <a:r>
                        <a:rPr lang="en-US" sz="1700" baseline="0" dirty="0" smtClean="0"/>
                        <a:t> training, network and TA</a:t>
                      </a:r>
                      <a:endParaRPr lang="en-US" sz="17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Benefits</a:t>
                      </a:r>
                      <a:r>
                        <a:rPr lang="en-US" sz="1700" baseline="0" dirty="0" smtClean="0"/>
                        <a:t> communication materials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baseline="0" dirty="0" smtClean="0"/>
                        <a:t>Technical assistance &amp; matchmaking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6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62351" y="331548"/>
            <a:ext cx="6993673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GB" sz="2000" b="1" dirty="0" smtClean="0">
                <a:cs typeface="+mj-cs"/>
              </a:rPr>
              <a:t>Main activities conducted and achievements- 2015 (1/2) </a:t>
            </a:r>
            <a:endParaRPr lang="en-US" sz="2000" b="1" dirty="0">
              <a:cs typeface="+mj-cs"/>
            </a:endParaRPr>
          </a:p>
        </p:txBody>
      </p:sp>
      <p:pic>
        <p:nvPicPr>
          <p:cNvPr id="7" name="Picture 6" descr="africa_leds_logo_draft2c-2_tagline[1]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127" y="181312"/>
            <a:ext cx="1806123" cy="78046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55505"/>
              </p:ext>
            </p:extLst>
          </p:nvPr>
        </p:nvGraphicFramePr>
        <p:xfrm>
          <a:off x="467852" y="1235510"/>
          <a:ext cx="8588426" cy="46515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0022"/>
                <a:gridCol w="5948404"/>
              </a:tblGrid>
              <a:tr h="524076">
                <a:tc>
                  <a:txBody>
                    <a:bodyPr/>
                    <a:lstStyle/>
                    <a:p>
                      <a:r>
                        <a:rPr lang="en-US" dirty="0" smtClean="0"/>
                        <a:t>Focal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Conducted activities</a:t>
                      </a:r>
                      <a:endParaRPr lang="en-US" dirty="0"/>
                    </a:p>
                  </a:txBody>
                  <a:tcPr/>
                </a:tc>
              </a:tr>
              <a:tr h="295932">
                <a:tc grid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b="1" baseline="0" dirty="0" smtClean="0"/>
                        <a:t>1. Operations of the AfLP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2959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400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baseline="0" dirty="0" smtClean="0"/>
                        <a:t>1.1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Finalized the 2015 work plan; approved by the SC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Virtual meeting of the SC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Reviewed and reported on the all the required progress and impacts of 2015 activities to LEDs GP Secretariat 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9329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1.2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Coordination &amp; Collaboration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Developed a draft map of regional networks/programs and initiatives working on LEDS in Africa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Participated in all quarterly coordination calls with Global Secretariat and working groups and other stakeholders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Conducted coordination and outreach on REAL services: ACF 2015,VEF 2015, Bonn, CTCN workshop at Arusha, etc.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759396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400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baseline="0" dirty="0" smtClean="0"/>
                        <a:t>1.3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Designed and circulated first e-newsletters to members.  Second edition is being finalized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Reviewed and updated the AfLP Factsheet</a:t>
                      </a:r>
                    </a:p>
                  </a:txBody>
                  <a:tcPr/>
                </a:tc>
              </a:tr>
              <a:tr h="518057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baseline="0" dirty="0" smtClean="0"/>
                        <a:t>1.4 Fundraising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much has been achieved. Opportunities for long term support for AfLP activities are being identified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0935" y="6467360"/>
            <a:ext cx="52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October </a:t>
            </a:r>
            <a:r>
              <a:rPr lang="en-US" b="1" dirty="0" smtClean="0"/>
              <a:t>14, 2015 in</a:t>
            </a:r>
            <a:r>
              <a:rPr lang="en-US" dirty="0"/>
              <a:t> </a:t>
            </a:r>
            <a:r>
              <a:rPr lang="en-US" b="1" dirty="0" smtClean="0"/>
              <a:t>Punta </a:t>
            </a:r>
            <a:r>
              <a:rPr lang="en-US" b="1" dirty="0"/>
              <a:t>Cana, Dominican Republic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46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60750"/>
              </p:ext>
            </p:extLst>
          </p:nvPr>
        </p:nvGraphicFramePr>
        <p:xfrm>
          <a:off x="417725" y="901271"/>
          <a:ext cx="8621720" cy="5057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4576"/>
                <a:gridCol w="3726107"/>
                <a:gridCol w="3041037"/>
              </a:tblGrid>
              <a:tr h="379269">
                <a:tc>
                  <a:txBody>
                    <a:bodyPr/>
                    <a:lstStyle/>
                    <a:p>
                      <a:r>
                        <a:rPr lang="en-US" dirty="0" smtClean="0"/>
                        <a:t>Focal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Conducted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Planned/upcoming Activities</a:t>
                      </a:r>
                      <a:endParaRPr lang="en-US" dirty="0"/>
                    </a:p>
                  </a:txBody>
                  <a:tcPr/>
                </a:tc>
              </a:tr>
              <a:tr h="342265">
                <a:tc grid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b="1" dirty="0" smtClean="0"/>
                        <a:t>2. Priority</a:t>
                      </a:r>
                      <a:r>
                        <a:rPr lang="en-US" sz="1700" b="1" baseline="0" dirty="0" smtClean="0"/>
                        <a:t> topics</a:t>
                      </a:r>
                      <a:endParaRPr lang="en-US" sz="17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700" b="1" dirty="0"/>
                    </a:p>
                  </a:txBody>
                  <a:tcPr/>
                </a:tc>
              </a:tr>
              <a:tr h="1755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2.1 Renewable Energy &amp; Energy Access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70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Conducted webinar on two Energy LEDS cases in Africa in collaboration with EWG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Developed draft ToR for identifying network of experts on energy tools, grid integration, and mini-grids  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Support 3 experts from West Africa to participate in IRENA training workshop for senior level power regulators in Arusha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Side event at CCDA-V on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developmental benefits of renewables with case studies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Africa: 28 -30 October</a:t>
                      </a:r>
                    </a:p>
                  </a:txBody>
                  <a:tcPr/>
                </a:tc>
              </a:tr>
              <a:tr h="9226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2.2 Financing</a:t>
                      </a:r>
                      <a:r>
                        <a:rPr lang="en-US" sz="1400" baseline="0" dirty="0" smtClean="0"/>
                        <a:t> instruments &amp; Accessing Climate Finance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Held discussions with private sector</a:t>
                      </a:r>
                      <a:r>
                        <a:rPr lang="en-US" sz="1400" baseline="0" dirty="0" smtClean="0"/>
                        <a:t> and government representation on i</a:t>
                      </a:r>
                      <a:r>
                        <a:rPr lang="en-US" sz="1400" dirty="0" smtClean="0"/>
                        <a:t>nvestment mobilization for LEDS</a:t>
                      </a:r>
                      <a:r>
                        <a:rPr lang="en-US" sz="1400" baseline="0" dirty="0" smtClean="0"/>
                        <a:t> implementation on the sidelines of </a:t>
                      </a:r>
                      <a:r>
                        <a:rPr lang="en-US" sz="1400" dirty="0" smtClean="0"/>
                        <a:t>Africa</a:t>
                      </a:r>
                      <a:r>
                        <a:rPr lang="en-US" sz="1400" baseline="0" dirty="0" smtClean="0"/>
                        <a:t> Carbon Forum, April 2015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476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2.3 </a:t>
                      </a:r>
                      <a:r>
                        <a:rPr lang="en-US" sz="1400" baseline="0" dirty="0" smtClean="0"/>
                        <a:t>LEDS Benefits Assessment &amp; Modeling </a:t>
                      </a:r>
                      <a:endParaRPr lang="en-US" sz="140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Worked with Cote d’Ivoire, DRC and Cameroon to develop their LEDS scoping reports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Identified technical institutes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support regional trainings and other technical assistance as part of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EC funded ALMP project</a:t>
                      </a:r>
                      <a:r>
                        <a:rPr lang="en-US" sz="14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Side event at the Africa Pavilion at COP21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seek to engage the EC and UNEP, and other partners such as NEPAD, AfDB, UNECA, etc. to highlight the collaborative ALMP project.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62351" y="331548"/>
            <a:ext cx="6993673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GB" sz="2000" b="1" dirty="0" smtClean="0">
                <a:cs typeface="+mj-cs"/>
              </a:rPr>
              <a:t>Main activities conducted and achievements- 2015 (2/2) </a:t>
            </a:r>
            <a:endParaRPr lang="en-US" sz="2000" b="1" dirty="0">
              <a:cs typeface="+mj-cs"/>
            </a:endParaRPr>
          </a:p>
        </p:txBody>
      </p:sp>
      <p:pic>
        <p:nvPicPr>
          <p:cNvPr id="6" name="Picture 5" descr="africa_leds_logo_draft2c-2_tagline[1]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126" y="181312"/>
            <a:ext cx="1570646" cy="6375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0935" y="6467360"/>
            <a:ext cx="522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October </a:t>
            </a:r>
            <a:r>
              <a:rPr lang="en-US" b="1" dirty="0" smtClean="0"/>
              <a:t>14, 2015 in</a:t>
            </a:r>
            <a:r>
              <a:rPr lang="en-US" dirty="0"/>
              <a:t> </a:t>
            </a:r>
            <a:r>
              <a:rPr lang="en-US" b="1" dirty="0" smtClean="0"/>
              <a:t>Punta </a:t>
            </a:r>
            <a:r>
              <a:rPr lang="en-US" b="1" dirty="0"/>
              <a:t>Cana, Dominican Republic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39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>
          <a:defRPr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23239</TotalTime>
  <Words>711</Words>
  <Application>Microsoft Macintosh PowerPoint</Application>
  <PresentationFormat>On-screen Show (4:3)</PresentationFormat>
  <Paragraphs>100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Joelynn Schroeder</dc:creator>
  <cp:lastModifiedBy>Caroline  Uriarte</cp:lastModifiedBy>
  <cp:revision>832</cp:revision>
  <cp:lastPrinted>2013-11-25T14:34:43Z</cp:lastPrinted>
  <dcterms:created xsi:type="dcterms:W3CDTF">2013-11-04T21:18:54Z</dcterms:created>
  <dcterms:modified xsi:type="dcterms:W3CDTF">2015-10-13T14:22:14Z</dcterms:modified>
</cp:coreProperties>
</file>