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8" r:id="rId1"/>
  </p:sldMasterIdLst>
  <p:notesMasterIdLst>
    <p:notesMasterId r:id="rId9"/>
  </p:notesMasterIdLst>
  <p:handoutMasterIdLst>
    <p:handoutMasterId r:id="rId10"/>
  </p:handoutMasterIdLst>
  <p:sldIdLst>
    <p:sldId id="275" r:id="rId2"/>
    <p:sldId id="353" r:id="rId3"/>
    <p:sldId id="372" r:id="rId4"/>
    <p:sldId id="373" r:id="rId5"/>
    <p:sldId id="376" r:id="rId6"/>
    <p:sldId id="374" r:id="rId7"/>
    <p:sldId id="3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9E2A"/>
    <a:srgbClr val="7ABC32"/>
    <a:srgbClr val="70AC2E"/>
    <a:srgbClr val="136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0" autoAdjust="0"/>
    <p:restoredTop sz="94533" autoAdjust="0"/>
  </p:normalViewPr>
  <p:slideViewPr>
    <p:cSldViewPr>
      <p:cViewPr varScale="1">
        <p:scale>
          <a:sx n="65" d="100"/>
          <a:sy n="65" d="100"/>
        </p:scale>
        <p:origin x="-104" y="-1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C4219-D830-0949-8143-9F0C6DB1F254}" type="datetimeFigureOut">
              <a:rPr lang="en-US" smtClean="0"/>
              <a:pPr/>
              <a:t>13/10/15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41F18-D5BE-AC42-9393-5A641AF01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97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26D9B-E79D-4BBE-939B-2CB3586F90D7}" type="datetimeFigureOut">
              <a:rPr lang="en-US" smtClean="0"/>
              <a:pPr/>
              <a:t>13/10/15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8EA09-6AED-47E2-B224-41E9797343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65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2438400"/>
            <a:ext cx="9144000" cy="2566416"/>
          </a:xfrm>
          <a:prstGeom prst="rect">
            <a:avLst/>
          </a:prstGeom>
          <a:solidFill>
            <a:srgbClr val="73845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5029200"/>
            <a:ext cx="9144000" cy="13716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9144" y="5105400"/>
            <a:ext cx="2249424" cy="1203960"/>
          </a:xfrm>
          <a:prstGeom prst="rect">
            <a:avLst/>
          </a:prstGeom>
          <a:solidFill>
            <a:schemeClr val="accent4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5105400"/>
            <a:ext cx="6784848" cy="1194816"/>
          </a:xfrm>
          <a:prstGeom prst="rect">
            <a:avLst/>
          </a:prstGeom>
          <a:solidFill>
            <a:schemeClr val="accent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2438400"/>
            <a:ext cx="6477000" cy="2438400"/>
          </a:xfrm>
        </p:spPr>
        <p:txBody>
          <a:bodyPr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6705600" cy="1173237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1905000"/>
            <a:ext cx="9144000" cy="3099816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C765-6D6C-4EAE-8DB5-02E015A1EE58}" type="datetimeFigureOut">
              <a:rPr lang="en-US" smtClean="0"/>
              <a:pPr/>
              <a:t>13/10/15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144DEBF8-F1E5-4120-ABE0-8F876177F8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E38C765-6D6C-4EAE-8DB5-02E015A1EE58}" type="datetimeFigureOut">
              <a:rPr lang="en-US" smtClean="0"/>
              <a:pPr/>
              <a:t>13/10/15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fld id="{144DEBF8-F1E5-4120-ABE0-8F876177F8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6629400" cy="1066800"/>
          </a:xfrm>
        </p:spPr>
        <p:txBody>
          <a:bodyPr/>
          <a:lstStyle>
            <a:lvl1pPr>
              <a:defRPr>
                <a:solidFill>
                  <a:srgbClr val="6E9EC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C765-6D6C-4EAE-8DB5-02E015A1EE58}" type="datetimeFigureOut">
              <a:rPr lang="en-US" smtClean="0"/>
              <a:pPr/>
              <a:t>13/10/15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2046A5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C765-6D6C-4EAE-8DB5-02E015A1EE58}" type="datetimeFigureOut">
              <a:rPr lang="en-US" smtClean="0"/>
              <a:pPr/>
              <a:t>13/10/15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44DEBF8-F1E5-4120-ABE0-8F876177F8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6553200" cy="1066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81000" y="1589567"/>
            <a:ext cx="4114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48200" y="1589567"/>
            <a:ext cx="408290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E38C765-6D6C-4EAE-8DB5-02E015A1EE58}" type="datetimeFigureOut">
              <a:rPr lang="en-US" smtClean="0"/>
              <a:pPr/>
              <a:t>13/10/15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E38C765-6D6C-4EAE-8DB5-02E015A1EE58}" type="datetimeFigureOut">
              <a:rPr lang="en-US" smtClean="0"/>
              <a:pPr/>
              <a:t>13/10/15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144DEBF8-F1E5-4120-ABE0-8F876177F8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C765-6D6C-4EAE-8DB5-02E015A1EE58}" type="datetimeFigureOut">
              <a:rPr lang="en-US" smtClean="0"/>
              <a:pPr/>
              <a:t>13/10/15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C765-6D6C-4EAE-8DB5-02E015A1EE58}" type="datetimeFigureOut">
              <a:rPr lang="en-US" smtClean="0"/>
              <a:pPr/>
              <a:t>13/10/15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4DEBF8-F1E5-4120-ABE0-8F876177F8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553200" cy="914400"/>
          </a:xfrm>
        </p:spPr>
        <p:txBody>
          <a:bodyPr anchor="ctr">
            <a:normAutofit/>
          </a:bodyPr>
          <a:lstStyle>
            <a:lvl1pPr algn="l">
              <a:buNone/>
              <a:defRPr sz="4000" b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C765-6D6C-4EAE-8DB5-02E015A1EE58}" type="datetimeFigureOut">
              <a:rPr lang="en-US" smtClean="0"/>
              <a:pPr/>
              <a:t>13/10/15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E38C765-6D6C-4EAE-8DB5-02E015A1EE58}" type="datetimeFigureOut">
              <a:rPr lang="en-US" smtClean="0"/>
              <a:pPr/>
              <a:t>13/10/15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fld id="{144DEBF8-F1E5-4120-ABE0-8F876177F8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152400"/>
            <a:ext cx="65532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5048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38C765-6D6C-4EAE-8DB5-02E015A1EE58}" type="datetimeFigureOut">
              <a:rPr lang="en-US" smtClean="0"/>
              <a:pPr/>
              <a:t>13/10/15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381000" y="1295400"/>
            <a:ext cx="685800" cy="152400"/>
          </a:xfrm>
          <a:prstGeom prst="rect">
            <a:avLst/>
          </a:prstGeom>
          <a:solidFill>
            <a:schemeClr val="accent4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066800" y="1295400"/>
            <a:ext cx="8077200" cy="1524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0" name="Picture 2" descr="\\ATL2K3FPBANG01\Public\REO\PROGRAMS\Regional Programs\GCC_LEDS\LEDS GP_Asia LEDS Partnership\Communications\branding\ALP Logo_20130218_FINAL.png"/>
          <p:cNvPicPr>
            <a:picLocks noChangeAspect="1" noChangeArrowheads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34200" y="353927"/>
            <a:ext cx="1905000" cy="71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29" r:id="rId1"/>
    <p:sldLayoutId id="2147484230" r:id="rId2"/>
    <p:sldLayoutId id="2147484231" r:id="rId3"/>
    <p:sldLayoutId id="2147484232" r:id="rId4"/>
    <p:sldLayoutId id="2147484233" r:id="rId5"/>
    <p:sldLayoutId id="2147484234" r:id="rId6"/>
    <p:sldLayoutId id="2147484235" r:id="rId7"/>
    <p:sldLayoutId id="2147484236" r:id="rId8"/>
    <p:sldLayoutId id="2147484237" r:id="rId9"/>
    <p:sldLayoutId id="2147484238" r:id="rId10"/>
    <p:sldLayoutId id="21474842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6E9EC2"/>
          </a:solidFill>
          <a:latin typeface="Calibri"/>
          <a:ea typeface="+mj-ea"/>
          <a:cs typeface="Calibri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Calibri"/>
          <a:ea typeface="+mn-ea"/>
          <a:cs typeface="Calibri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Calibri"/>
          <a:ea typeface="+mn-ea"/>
          <a:cs typeface="Calibri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362200" y="1905000"/>
            <a:ext cx="6477000" cy="3048000"/>
          </a:xfrm>
        </p:spPr>
        <p:txBody>
          <a:bodyPr anchor="ctr">
            <a:noAutofit/>
          </a:bodyPr>
          <a:lstStyle/>
          <a:p>
            <a:r>
              <a:rPr lang="en-US" sz="5000" cap="none" dirty="0" smtClean="0">
                <a:latin typeface="Gill Sans MT" panose="020B0502020104020203" pitchFamily="34" charset="0"/>
              </a:rPr>
              <a:t>Asia LEDS Partnership: </a:t>
            </a:r>
            <a:r>
              <a:rPr lang="en-US" sz="5000" cap="none" dirty="0">
                <a:latin typeface="Gill Sans MT" panose="020B0502020104020203" pitchFamily="34" charset="0"/>
              </a:rPr>
              <a:t/>
            </a:r>
            <a:br>
              <a:rPr lang="en-US" sz="5000" cap="none" dirty="0">
                <a:latin typeface="Gill Sans MT" panose="020B0502020104020203" pitchFamily="34" charset="0"/>
              </a:rPr>
            </a:br>
            <a:r>
              <a:rPr lang="en-US" sz="5000" cap="none" dirty="0" smtClean="0">
                <a:latin typeface="Gill Sans MT" panose="020B0502020104020203" pitchFamily="34" charset="0"/>
              </a:rPr>
              <a:t>Highlights</a:t>
            </a:r>
            <a:endParaRPr lang="en-US" sz="5000" cap="none" dirty="0">
              <a:latin typeface="Gill Sans MT" panose="020B0502020104020203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latin typeface="Gill Sans MT" panose="020B0502020104020203" pitchFamily="34" charset="0"/>
              </a:rPr>
              <a:t>John </a:t>
            </a:r>
            <a:r>
              <a:rPr lang="en-US" sz="2400" smtClean="0">
                <a:latin typeface="Gill Sans MT" panose="020B0502020104020203" pitchFamily="34" charset="0"/>
              </a:rPr>
              <a:t>Bruce Wells, </a:t>
            </a:r>
            <a:r>
              <a:rPr lang="en-US" sz="2400" dirty="0" smtClean="0">
                <a:latin typeface="Gill Sans MT" panose="020B0502020104020203" pitchFamily="34" charset="0"/>
              </a:rPr>
              <a:t>Asia LEDS Partnership Secretariat</a:t>
            </a:r>
            <a:endParaRPr lang="en-US" sz="2400" dirty="0">
              <a:latin typeface="Gill Sans MT" panose="020B0502020104020203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969" y="355552"/>
            <a:ext cx="7932551" cy="132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1"/>
          <p:cNvSpPr txBox="1">
            <a:spLocks/>
          </p:cNvSpPr>
          <p:nvPr/>
        </p:nvSpPr>
        <p:spPr>
          <a:xfrm>
            <a:off x="0" y="5105400"/>
            <a:ext cx="2209800" cy="1173237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Calibri"/>
                <a:ea typeface="+mn-ea"/>
                <a:cs typeface="Calibri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98408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Snapshot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05800" cy="4495800"/>
          </a:xfrm>
        </p:spPr>
        <p:txBody>
          <a:bodyPr vert="horz">
            <a:normAutofit/>
          </a:bodyPr>
          <a:lstStyle/>
          <a:p>
            <a:r>
              <a:rPr lang="en-US" dirty="0" smtClean="0"/>
              <a:t>Membership: 128 organization members </a:t>
            </a:r>
            <a:r>
              <a:rPr lang="en-US" dirty="0"/>
              <a:t>and an additional 203 individual </a:t>
            </a:r>
            <a:r>
              <a:rPr lang="en-US" dirty="0" smtClean="0"/>
              <a:t>members </a:t>
            </a:r>
            <a:r>
              <a:rPr lang="en-US" sz="2000" dirty="0" smtClean="0"/>
              <a:t>(September 30, 2015)</a:t>
            </a:r>
          </a:p>
        </p:txBody>
      </p:sp>
      <p:pic>
        <p:nvPicPr>
          <p:cNvPr id="5" name="Picture 4" descr="https://scontent-b-sin.xx.fbcdn.net/hphotos-xap1/v/t1.0-9/10401874_305414652994747_5827167757433030556_n.png?oh=f4a0f538414dc8b55c8df1dce22ed51a&amp;oe=5526BF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971800"/>
            <a:ext cx="3432048" cy="228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2872088"/>
            <a:ext cx="4724400" cy="26905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Member prioritized themes for collaboration (2015 – 2016)</a:t>
            </a:r>
          </a:p>
          <a:p>
            <a:pPr lvl="1"/>
            <a:r>
              <a:rPr lang="en-US" dirty="0" smtClean="0"/>
              <a:t>Sectors: AFOLU, Energy</a:t>
            </a:r>
          </a:p>
          <a:p>
            <a:pPr lvl="1"/>
            <a:r>
              <a:rPr lang="en-US" dirty="0" smtClean="0"/>
              <a:t>Cross-cutting: Benefits Assessment,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892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Focus Area 1:  Assessing and communicating benefits of </a:t>
            </a:r>
            <a:r>
              <a:rPr lang="en-US" sz="3200" dirty="0" smtClean="0"/>
              <a:t>LEDS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Priority: Capacity </a:t>
            </a:r>
            <a:r>
              <a:rPr lang="en-US" dirty="0"/>
              <a:t>building on using economic benefits assessment tool(s), and applying results for decision </a:t>
            </a:r>
            <a:r>
              <a:rPr lang="en-US" dirty="0" smtClean="0"/>
              <a:t>making</a:t>
            </a:r>
          </a:p>
          <a:p>
            <a:r>
              <a:rPr lang="en-US" dirty="0" smtClean="0"/>
              <a:t>Activities:</a:t>
            </a:r>
          </a:p>
          <a:p>
            <a:pPr lvl="1"/>
            <a:r>
              <a:rPr lang="en-US" dirty="0"/>
              <a:t>Publish </a:t>
            </a:r>
            <a:r>
              <a:rPr lang="en-US" b="1" dirty="0"/>
              <a:t>case studies</a:t>
            </a:r>
            <a:r>
              <a:rPr lang="en-US" dirty="0"/>
              <a:t> on </a:t>
            </a:r>
            <a:r>
              <a:rPr lang="en-US" dirty="0" smtClean="0"/>
              <a:t>LEDS-related </a:t>
            </a:r>
            <a:r>
              <a:rPr lang="en-US" dirty="0"/>
              <a:t>modeling and decision support tools (e.g., </a:t>
            </a:r>
            <a:r>
              <a:rPr lang="en-US" dirty="0" smtClean="0"/>
              <a:t>use of Asia-Pacific </a:t>
            </a:r>
            <a:r>
              <a:rPr lang="en-US" dirty="0"/>
              <a:t>Integrated </a:t>
            </a:r>
            <a:r>
              <a:rPr lang="en-US" dirty="0" smtClean="0"/>
              <a:t>Model policy support in Thailand)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05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Focus Area 2:  Policy formulation and decision making for LEDS in priority sectors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Sector(s): AFOLU, Energy</a:t>
            </a:r>
          </a:p>
          <a:p>
            <a:r>
              <a:rPr lang="en-US" dirty="0" smtClean="0"/>
              <a:t>Priority: </a:t>
            </a:r>
            <a:r>
              <a:rPr lang="en-US" dirty="0"/>
              <a:t>Capacity building on low-emission land use </a:t>
            </a:r>
            <a:r>
              <a:rPr lang="en-US" dirty="0" smtClean="0"/>
              <a:t>planning and </a:t>
            </a:r>
            <a:r>
              <a:rPr lang="en-US" dirty="0"/>
              <a:t>low-emission energy </a:t>
            </a:r>
            <a:r>
              <a:rPr lang="en-US" dirty="0" smtClean="0"/>
              <a:t>planning</a:t>
            </a:r>
          </a:p>
          <a:p>
            <a:r>
              <a:rPr lang="en-US" dirty="0" smtClean="0"/>
              <a:t>Activities:</a:t>
            </a:r>
          </a:p>
          <a:p>
            <a:pPr lvl="1"/>
            <a:r>
              <a:rPr lang="en-US" dirty="0" smtClean="0"/>
              <a:t>New </a:t>
            </a:r>
            <a:r>
              <a:rPr lang="en-US" b="1" dirty="0"/>
              <a:t>“Training Resources”</a:t>
            </a:r>
            <a:r>
              <a:rPr lang="en-US" dirty="0"/>
              <a:t> section on ALP website to </a:t>
            </a:r>
            <a:r>
              <a:rPr lang="en-US" dirty="0" smtClean="0"/>
              <a:t>direct </a:t>
            </a:r>
            <a:r>
              <a:rPr lang="en-US" dirty="0"/>
              <a:t>members to existing, high-quality </a:t>
            </a:r>
            <a:r>
              <a:rPr lang="en-US" dirty="0" smtClean="0"/>
              <a:t>training</a:t>
            </a:r>
          </a:p>
          <a:p>
            <a:pPr lvl="1"/>
            <a:r>
              <a:rPr lang="en-US" b="1" dirty="0"/>
              <a:t>I</a:t>
            </a:r>
            <a:r>
              <a:rPr lang="en-US" b="1" dirty="0" smtClean="0"/>
              <a:t>n-person </a:t>
            </a:r>
            <a:r>
              <a:rPr lang="en-US" b="1" dirty="0"/>
              <a:t>training</a:t>
            </a:r>
            <a:r>
              <a:rPr lang="en-US" dirty="0"/>
              <a:t> in support of low emission approaches in </a:t>
            </a:r>
            <a:r>
              <a:rPr lang="en-US" dirty="0" smtClean="0"/>
              <a:t>agriculture</a:t>
            </a:r>
          </a:p>
          <a:p>
            <a:pPr lvl="1"/>
            <a:r>
              <a:rPr lang="en-US" b="1" dirty="0" smtClean="0"/>
              <a:t>Webinar </a:t>
            </a:r>
            <a:r>
              <a:rPr lang="en-US" b="1" dirty="0"/>
              <a:t>series</a:t>
            </a:r>
            <a:r>
              <a:rPr lang="en-US" dirty="0"/>
              <a:t> on tools to help advance low emission energy planning</a:t>
            </a:r>
          </a:p>
        </p:txBody>
      </p:sp>
    </p:spTree>
    <p:extLst>
      <p:ext uri="{BB962C8B-B14F-4D97-AF65-F5344CB8AC3E}">
        <p14:creationId xmlns:p14="http://schemas.microsoft.com/office/powerpoint/2010/main" val="3072176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Featured Activity: Training Curation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953000"/>
          </a:xfrm>
        </p:spPr>
        <p:txBody>
          <a:bodyPr>
            <a:normAutofit/>
          </a:bodyPr>
          <a:lstStyle/>
          <a:p>
            <a:r>
              <a:rPr lang="en-US" sz="2600" b="1" i="1" dirty="0" smtClean="0"/>
              <a:t>Challenge:</a:t>
            </a:r>
            <a:r>
              <a:rPr lang="en-US" sz="2600" i="1" dirty="0" smtClean="0"/>
              <a:t> “Good resources are out there, but there </a:t>
            </a:r>
            <a:r>
              <a:rPr lang="en-US" sz="2600" i="1" dirty="0"/>
              <a:t>is information </a:t>
            </a:r>
            <a:r>
              <a:rPr lang="en-US" sz="2600" i="1" dirty="0" smtClean="0"/>
              <a:t>overload and resources are too dispersed.”</a:t>
            </a:r>
          </a:p>
          <a:p>
            <a:r>
              <a:rPr lang="en-US" sz="2600" b="1" dirty="0" smtClean="0"/>
              <a:t>Response: </a:t>
            </a:r>
            <a:r>
              <a:rPr lang="en-US" sz="2600" dirty="0" smtClean="0"/>
              <a:t>Review available training resources in priority LEDS topics. Curate information to streamline access for members through the ALP website.</a:t>
            </a:r>
          </a:p>
          <a:p>
            <a:r>
              <a:rPr lang="en-US" sz="2600" b="1" dirty="0" smtClean="0"/>
              <a:t>Result: </a:t>
            </a:r>
            <a:r>
              <a:rPr lang="en-US" sz="2600" dirty="0" smtClean="0"/>
              <a:t>Launched new “Training” section on ALP website. First curriculum on “</a:t>
            </a:r>
            <a:r>
              <a:rPr lang="en-US" sz="2600" dirty="0"/>
              <a:t>Overview of LEDS and the LEDS Process” </a:t>
            </a:r>
            <a:r>
              <a:rPr lang="en-US" sz="2600" dirty="0" smtClean="0"/>
              <a:t>is comprised </a:t>
            </a:r>
            <a:r>
              <a:rPr lang="en-US" sz="2600" dirty="0"/>
              <a:t>of </a:t>
            </a:r>
            <a:r>
              <a:rPr lang="en-US" sz="2600" dirty="0" smtClean="0"/>
              <a:t>free, online, quality </a:t>
            </a:r>
            <a:r>
              <a:rPr lang="en-US" sz="2600" dirty="0"/>
              <a:t>resources from more than 20 content developers worldwide </a:t>
            </a:r>
            <a:r>
              <a:rPr lang="en-US" sz="2600" dirty="0" smtClean="0"/>
              <a:t>on </a:t>
            </a:r>
            <a:r>
              <a:rPr lang="en-US" sz="2600" dirty="0"/>
              <a:t>how to advance </a:t>
            </a:r>
            <a:r>
              <a:rPr lang="en-US" sz="2600" dirty="0" smtClean="0"/>
              <a:t>steps </a:t>
            </a:r>
            <a:r>
              <a:rPr lang="en-US" sz="2600" dirty="0"/>
              <a:t>of the LEDS process. </a:t>
            </a:r>
            <a:endParaRPr lang="en-US" sz="2600" dirty="0" smtClean="0"/>
          </a:p>
          <a:p>
            <a:r>
              <a:rPr lang="en-US" sz="2600" b="1" dirty="0" smtClean="0"/>
              <a:t>Next steps: </a:t>
            </a:r>
            <a:r>
              <a:rPr lang="en-US" sz="2600" dirty="0" smtClean="0"/>
              <a:t>Two more </a:t>
            </a:r>
            <a:r>
              <a:rPr lang="en-US" sz="2600" dirty="0"/>
              <a:t>curricula </a:t>
            </a:r>
            <a:r>
              <a:rPr lang="en-US" sz="2600" dirty="0" smtClean="0"/>
              <a:t>on the way!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81781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Focus Area 3:  Financing LEDS and green growth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Sector(s): AFOLU, Energy</a:t>
            </a:r>
          </a:p>
          <a:p>
            <a:r>
              <a:rPr lang="en-US" dirty="0" smtClean="0"/>
              <a:t>Priority: Learning and sharing </a:t>
            </a:r>
            <a:r>
              <a:rPr lang="en-US" dirty="0"/>
              <a:t>on </a:t>
            </a:r>
            <a:r>
              <a:rPr lang="en-US" dirty="0" smtClean="0"/>
              <a:t>investment planning, financing instruments</a:t>
            </a:r>
            <a:r>
              <a:rPr lang="en-US" dirty="0"/>
              <a:t>, </a:t>
            </a:r>
            <a:r>
              <a:rPr lang="en-US" dirty="0" smtClean="0"/>
              <a:t>enabling </a:t>
            </a:r>
            <a:r>
              <a:rPr lang="en-US" dirty="0"/>
              <a:t>environments to mobilize private </a:t>
            </a:r>
            <a:r>
              <a:rPr lang="en-US" dirty="0" smtClean="0"/>
              <a:t>investment</a:t>
            </a:r>
          </a:p>
          <a:p>
            <a:r>
              <a:rPr lang="en-US" dirty="0" smtClean="0"/>
              <a:t>Activities:</a:t>
            </a:r>
          </a:p>
          <a:p>
            <a:pPr lvl="1"/>
            <a:r>
              <a:rPr lang="en-US" b="1" dirty="0"/>
              <a:t>R</a:t>
            </a:r>
            <a:r>
              <a:rPr lang="en-US" b="1" dirty="0" smtClean="0"/>
              <a:t>egional </a:t>
            </a:r>
            <a:r>
              <a:rPr lang="en-US" b="1" dirty="0"/>
              <a:t>workshop</a:t>
            </a:r>
            <a:r>
              <a:rPr lang="en-US" dirty="0"/>
              <a:t> on “Mobilizing Investment for LEDS in Asia’s Agriculture Sector – Crop Production and Value Chains” in </a:t>
            </a:r>
            <a:r>
              <a:rPr lang="en-US" dirty="0" smtClean="0"/>
              <a:t>Vietnam, October </a:t>
            </a:r>
            <a:r>
              <a:rPr lang="en-US" dirty="0"/>
              <a:t>2015 </a:t>
            </a:r>
            <a:endParaRPr lang="en-US" dirty="0" smtClean="0"/>
          </a:p>
          <a:p>
            <a:pPr lvl="1"/>
            <a:r>
              <a:rPr lang="en-US" b="1" dirty="0"/>
              <a:t>G</a:t>
            </a:r>
            <a:r>
              <a:rPr lang="en-US" b="1" dirty="0" smtClean="0"/>
              <a:t>uest </a:t>
            </a:r>
            <a:r>
              <a:rPr lang="en-US" b="1" dirty="0"/>
              <a:t>blog series</a:t>
            </a:r>
            <a:r>
              <a:rPr lang="en-US" dirty="0"/>
              <a:t> on </a:t>
            </a:r>
            <a:r>
              <a:rPr lang="en-US" dirty="0" smtClean="0"/>
              <a:t>ALP </a:t>
            </a:r>
            <a:r>
              <a:rPr lang="en-US" dirty="0"/>
              <a:t>website to share insights on innovative finance approaches </a:t>
            </a:r>
            <a:r>
              <a:rPr lang="en-US" dirty="0" smtClean="0"/>
              <a:t>in energy </a:t>
            </a:r>
            <a:r>
              <a:rPr lang="en-US" dirty="0"/>
              <a:t>sector</a:t>
            </a:r>
          </a:p>
          <a:p>
            <a:pPr lvl="1"/>
            <a:r>
              <a:rPr lang="en-US" dirty="0"/>
              <a:t>Support </a:t>
            </a:r>
            <a:r>
              <a:rPr lang="en-US" dirty="0" smtClean="0"/>
              <a:t>global </a:t>
            </a:r>
            <a:r>
              <a:rPr lang="en-US" b="1" dirty="0"/>
              <a:t>Clean Energy Grid Integration Network</a:t>
            </a:r>
            <a:r>
              <a:rPr lang="en-US" dirty="0"/>
              <a:t> </a:t>
            </a:r>
            <a:r>
              <a:rPr lang="en-US" dirty="0" smtClean="0"/>
              <a:t>activities </a:t>
            </a:r>
            <a:r>
              <a:rPr lang="en-US" dirty="0"/>
              <a:t>in Asia, including </a:t>
            </a:r>
            <a:r>
              <a:rPr lang="en-US" dirty="0" smtClean="0"/>
              <a:t>on mobilizing investment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29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Special Topic:  Intended Nationally Determined Contributions (INDC)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Priority: </a:t>
            </a:r>
            <a:r>
              <a:rPr lang="en-US" dirty="0"/>
              <a:t>Integrate the international discourse on INDCs and use the ALP as a forum for knowledge sharing on this </a:t>
            </a:r>
            <a:r>
              <a:rPr lang="en-US" dirty="0" smtClean="0"/>
              <a:t>national </a:t>
            </a:r>
            <a:r>
              <a:rPr lang="en-US" dirty="0"/>
              <a:t>and global </a:t>
            </a:r>
            <a:r>
              <a:rPr lang="en-US" dirty="0" smtClean="0"/>
              <a:t>initiative</a:t>
            </a:r>
          </a:p>
          <a:p>
            <a:r>
              <a:rPr lang="en-US" dirty="0" smtClean="0"/>
              <a:t>Activities:</a:t>
            </a:r>
          </a:p>
          <a:p>
            <a:pPr lvl="1"/>
            <a:r>
              <a:rPr lang="en-US" dirty="0" smtClean="0"/>
              <a:t>Publish </a:t>
            </a:r>
            <a:r>
              <a:rPr lang="en-US" b="1" dirty="0"/>
              <a:t>issue briefs</a:t>
            </a:r>
            <a:r>
              <a:rPr lang="en-US" dirty="0"/>
              <a:t> on country progress and support resources available to </a:t>
            </a:r>
            <a:r>
              <a:rPr lang="en-US" dirty="0" smtClean="0"/>
              <a:t>countries</a:t>
            </a:r>
          </a:p>
          <a:p>
            <a:pPr lvl="1"/>
            <a:r>
              <a:rPr lang="en-US" dirty="0" smtClean="0"/>
              <a:t>Include </a:t>
            </a:r>
            <a:r>
              <a:rPr lang="en-US" dirty="0"/>
              <a:t>panel or group work session on INDC </a:t>
            </a:r>
            <a:r>
              <a:rPr lang="en-US" b="1" dirty="0"/>
              <a:t>updates and learning</a:t>
            </a:r>
            <a:r>
              <a:rPr lang="en-US" dirty="0"/>
              <a:t> at </a:t>
            </a:r>
            <a:r>
              <a:rPr lang="en-US" dirty="0" smtClean="0"/>
              <a:t>ALP </a:t>
            </a:r>
            <a:r>
              <a:rPr lang="en-US" dirty="0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934131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reen Them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 Theme.thmx</Template>
  <TotalTime>4509</TotalTime>
  <Words>460</Words>
  <Application>Microsoft Macintosh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Green Theme</vt:lpstr>
      <vt:lpstr>Asia LEDS Partnership:  Highlights</vt:lpstr>
      <vt:lpstr>Snapshot</vt:lpstr>
      <vt:lpstr>Focus Area 1:  Assessing and communicating benefits of LEDS</vt:lpstr>
      <vt:lpstr>Focus Area 2:  Policy formulation and decision making for LEDS in priority sectors</vt:lpstr>
      <vt:lpstr>Featured Activity: Training Curation</vt:lpstr>
      <vt:lpstr>Focus Area 3:  Financing LEDS and green growth implementation</vt:lpstr>
      <vt:lpstr>Special Topic:  Intended Nationally Determined Contributions (INDC)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skhananusit</dc:creator>
  <cp:lastModifiedBy>Anna Hickman</cp:lastModifiedBy>
  <cp:revision>337</cp:revision>
  <dcterms:created xsi:type="dcterms:W3CDTF">2013-09-23T06:41:00Z</dcterms:created>
  <dcterms:modified xsi:type="dcterms:W3CDTF">2015-10-13T14:18:46Z</dcterms:modified>
</cp:coreProperties>
</file>