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13"/>
  </p:notesMasterIdLst>
  <p:sldIdLst>
    <p:sldId id="402" r:id="rId3"/>
    <p:sldId id="389" r:id="rId4"/>
    <p:sldId id="399" r:id="rId5"/>
    <p:sldId id="409" r:id="rId6"/>
    <p:sldId id="395" r:id="rId7"/>
    <p:sldId id="400" r:id="rId8"/>
    <p:sldId id="396" r:id="rId9"/>
    <p:sldId id="397" r:id="rId10"/>
    <p:sldId id="393" r:id="rId11"/>
    <p:sldId id="398"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ejandro Galindo Diego" initials="AGD"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7896"/>
    <a:srgbClr val="7979DD"/>
    <a:srgbClr val="3333CC"/>
    <a:srgbClr val="000000"/>
    <a:srgbClr val="BCC7FC"/>
    <a:srgbClr val="C6D9F1"/>
    <a:srgbClr val="1883A4"/>
    <a:srgbClr val="006600"/>
    <a:srgbClr val="008000"/>
    <a:srgbClr val="00407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609" autoAdjust="0"/>
    <p:restoredTop sz="86486" autoAdjust="0"/>
  </p:normalViewPr>
  <p:slideViewPr>
    <p:cSldViewPr snapToObjects="1">
      <p:cViewPr varScale="1">
        <p:scale>
          <a:sx n="92" d="100"/>
          <a:sy n="92" d="100"/>
        </p:scale>
        <p:origin x="-840" y="-96"/>
      </p:cViewPr>
      <p:guideLst>
        <p:guide orient="horz" pos="2160"/>
        <p:guide pos="2880"/>
      </p:guideLst>
    </p:cSldViewPr>
  </p:slideViewPr>
  <p:outlineViewPr>
    <p:cViewPr>
      <p:scale>
        <a:sx n="33" d="100"/>
        <a:sy n="33" d="100"/>
      </p:scale>
      <p:origin x="0" y="-10224"/>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notesMaster" Target="notesMasters/notesMaster1.xml"/><Relationship Id="rId14" Type="http://schemas.openxmlformats.org/officeDocument/2006/relationships/printerSettings" Target="printerSettings/printerSettings1.bin"/><Relationship Id="rId15" Type="http://schemas.openxmlformats.org/officeDocument/2006/relationships/commentAuthors" Target="commentAuthors.xml"/><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473EF3-2BD7-4FA4-8547-864CBFF33002}" type="datetimeFigureOut">
              <a:rPr lang="es-MX" smtClean="0"/>
              <a:pPr/>
              <a:t>10/13/15</a:t>
            </a:fld>
            <a:endParaRPr lang="es-MX"/>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9610D1-1F4F-4066-B79A-3517BC096CB7}" type="slidenum">
              <a:rPr lang="es-MX" smtClean="0"/>
              <a:pPr/>
              <a:t>‹#›</a:t>
            </a:fld>
            <a:endParaRPr lang="es-MX"/>
          </a:p>
        </p:txBody>
      </p:sp>
    </p:spTree>
    <p:extLst>
      <p:ext uri="{BB962C8B-B14F-4D97-AF65-F5344CB8AC3E}">
        <p14:creationId xmlns:p14="http://schemas.microsoft.com/office/powerpoint/2010/main" val="10584731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86BE59BF-A485-48DB-BC93-C50FC2D36117}" type="slidenum">
              <a:rPr lang="es-MX" smtClean="0"/>
              <a:pPr/>
              <a:t>1</a:t>
            </a:fld>
            <a:endParaRPr lang="es-MX" dirty="0"/>
          </a:p>
        </p:txBody>
      </p:sp>
    </p:spTree>
    <p:extLst>
      <p:ext uri="{BB962C8B-B14F-4D97-AF65-F5344CB8AC3E}">
        <p14:creationId xmlns:p14="http://schemas.microsoft.com/office/powerpoint/2010/main" val="38617046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sz="1200" kern="1200" dirty="0" smtClean="0">
                <a:solidFill>
                  <a:schemeClr val="tx1"/>
                </a:solidFill>
                <a:effectLst/>
                <a:latin typeface="+mn-lt"/>
                <a:ea typeface="+mn-ea"/>
                <a:cs typeface="+mn-cs"/>
              </a:rPr>
              <a:t>Approaches Mexico has taken for assessing and communicating LEDS benefits and lessons learned. </a:t>
            </a:r>
            <a:endParaRPr lang="es-MX" sz="1200" kern="1200" dirty="0" smtClean="0">
              <a:solidFill>
                <a:schemeClr val="tx1"/>
              </a:solidFill>
              <a:effectLst/>
              <a:latin typeface="+mn-lt"/>
              <a:ea typeface="+mn-ea"/>
              <a:cs typeface="+mn-cs"/>
            </a:endParaRPr>
          </a:p>
          <a:p>
            <a:endParaRPr lang="es-MX" dirty="0"/>
          </a:p>
        </p:txBody>
      </p:sp>
      <p:sp>
        <p:nvSpPr>
          <p:cNvPr id="4" name="Marcador de número de diapositiva 3"/>
          <p:cNvSpPr>
            <a:spLocks noGrp="1"/>
          </p:cNvSpPr>
          <p:nvPr>
            <p:ph type="sldNum" sz="quarter" idx="10"/>
          </p:nvPr>
        </p:nvSpPr>
        <p:spPr/>
        <p:txBody>
          <a:bodyPr/>
          <a:lstStyle/>
          <a:p>
            <a:fld id="{539610D1-1F4F-4066-B79A-3517BC096CB7}" type="slidenum">
              <a:rPr lang="es-MX" smtClean="0"/>
              <a:pPr/>
              <a:t>2</a:t>
            </a:fld>
            <a:endParaRPr lang="es-MX"/>
          </a:p>
        </p:txBody>
      </p:sp>
    </p:spTree>
    <p:extLst>
      <p:ext uri="{BB962C8B-B14F-4D97-AF65-F5344CB8AC3E}">
        <p14:creationId xmlns:p14="http://schemas.microsoft.com/office/powerpoint/2010/main" val="7219635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Full </a:t>
            </a:r>
            <a:r>
              <a:rPr lang="es-MX" dirty="0" err="1" smtClean="0"/>
              <a:t>redistribution</a:t>
            </a:r>
            <a:r>
              <a:rPr lang="es-MX" dirty="0" smtClean="0"/>
              <a:t> of carbón </a:t>
            </a:r>
            <a:r>
              <a:rPr lang="es-MX" dirty="0" err="1" smtClean="0"/>
              <a:t>taxes</a:t>
            </a:r>
            <a:r>
              <a:rPr lang="es-MX" baseline="0" dirty="0" smtClean="0"/>
              <a:t> </a:t>
            </a:r>
            <a:r>
              <a:rPr lang="es-MX" baseline="0" dirty="0" err="1" smtClean="0"/>
              <a:t>revenues</a:t>
            </a:r>
            <a:r>
              <a:rPr lang="es-MX" baseline="0" dirty="0" smtClean="0"/>
              <a:t> </a:t>
            </a:r>
            <a:r>
              <a:rPr lang="es-MX" baseline="0" dirty="0" err="1" smtClean="0"/>
              <a:t>among</a:t>
            </a:r>
            <a:r>
              <a:rPr lang="es-MX" baseline="0" dirty="0" smtClean="0"/>
              <a:t> </a:t>
            </a:r>
            <a:r>
              <a:rPr lang="es-MX" baseline="0" dirty="0" err="1" smtClean="0"/>
              <a:t>consumers</a:t>
            </a:r>
            <a:endParaRPr lang="es-MX" dirty="0"/>
          </a:p>
        </p:txBody>
      </p:sp>
      <p:sp>
        <p:nvSpPr>
          <p:cNvPr id="4" name="Marcador de número de diapositiva 3"/>
          <p:cNvSpPr>
            <a:spLocks noGrp="1"/>
          </p:cNvSpPr>
          <p:nvPr>
            <p:ph type="sldNum" sz="quarter" idx="10"/>
          </p:nvPr>
        </p:nvSpPr>
        <p:spPr/>
        <p:txBody>
          <a:bodyPr/>
          <a:lstStyle/>
          <a:p>
            <a:fld id="{539610D1-1F4F-4066-B79A-3517BC096CB7}" type="slidenum">
              <a:rPr lang="es-MX" smtClean="0"/>
              <a:pPr/>
              <a:t>5</a:t>
            </a:fld>
            <a:endParaRPr lang="es-MX"/>
          </a:p>
        </p:txBody>
      </p:sp>
    </p:spTree>
    <p:extLst>
      <p:ext uri="{BB962C8B-B14F-4D97-AF65-F5344CB8AC3E}">
        <p14:creationId xmlns:p14="http://schemas.microsoft.com/office/powerpoint/2010/main" val="24132670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539610D1-1F4F-4066-B79A-3517BC096CB7}" type="slidenum">
              <a:rPr lang="es-MX" smtClean="0"/>
              <a:pPr/>
              <a:t>6</a:t>
            </a:fld>
            <a:endParaRPr lang="es-MX"/>
          </a:p>
        </p:txBody>
      </p:sp>
    </p:spTree>
    <p:extLst>
      <p:ext uri="{BB962C8B-B14F-4D97-AF65-F5344CB8AC3E}">
        <p14:creationId xmlns:p14="http://schemas.microsoft.com/office/powerpoint/2010/main" val="41474668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baseline="0" dirty="0" smtClean="0"/>
              <a:t>Capacitación en uso COA- Web-  desarrollo de materiales y  40 cursos (de un día para industrias  y medio día para servicios) para alrededor de 40 asistentes a c/u. (1600 personas).</a:t>
            </a:r>
          </a:p>
          <a:p>
            <a:endParaRPr lang="es-MX" baseline="0" dirty="0" smtClean="0"/>
          </a:p>
          <a:p>
            <a:r>
              <a:rPr lang="es-MX" baseline="0" dirty="0" smtClean="0"/>
              <a:t>OPORTUNIDADES: Los 10 sistemas resultaron rentables con periodos de retorno a la inversión de 2 a 5 años.</a:t>
            </a:r>
          </a:p>
          <a:p>
            <a:endParaRPr lang="es-MX" baseline="0" dirty="0" smtClean="0"/>
          </a:p>
          <a:p>
            <a:r>
              <a:rPr lang="es-MX" dirty="0" smtClean="0"/>
              <a:t>ESTRATEGIA: *</a:t>
            </a:r>
            <a:r>
              <a:rPr lang="en-US" dirty="0" smtClean="0">
                <a:effectLst/>
              </a:rPr>
              <a:t>The Sectoral </a:t>
            </a:r>
            <a:r>
              <a:rPr lang="en-US" dirty="0" err="1" smtClean="0">
                <a:effectLst/>
              </a:rPr>
              <a:t>Decarbonisation</a:t>
            </a:r>
            <a:r>
              <a:rPr lang="en-US" dirty="0" smtClean="0">
                <a:effectLst/>
              </a:rPr>
              <a:t> Approach (SDA) is a freely available open-source methodology that allows companies to set emission reduction targets in line with a 2°C </a:t>
            </a:r>
            <a:r>
              <a:rPr lang="en-US" dirty="0" err="1" smtClean="0">
                <a:effectLst/>
              </a:rPr>
              <a:t>decarbonisation</a:t>
            </a:r>
            <a:r>
              <a:rPr lang="en-US" dirty="0" smtClean="0">
                <a:effectLst/>
              </a:rPr>
              <a:t> scenario. It is based on the 2°C scenario (2DS) developed by the International Energy Agency (IEA) as part of its publication, Energy Technology Perspectives 2014 (IEA, 2014). The methodology was developed by CDP, WRI and WWF with the technical support of </a:t>
            </a:r>
            <a:r>
              <a:rPr lang="en-US" dirty="0" err="1" smtClean="0">
                <a:effectLst/>
              </a:rPr>
              <a:t>Ecofys</a:t>
            </a:r>
            <a:endParaRPr lang="en-US" dirty="0" smtClean="0">
              <a:effectLst/>
            </a:endParaRPr>
          </a:p>
          <a:p>
            <a:pPr lvl="1"/>
            <a:r>
              <a:rPr lang="es-MX" sz="2000" dirty="0" smtClean="0"/>
              <a:t>Contenidos: </a:t>
            </a:r>
          </a:p>
          <a:p>
            <a:pPr lvl="2"/>
            <a:r>
              <a:rPr lang="es-MX" sz="2000" dirty="0" smtClean="0"/>
              <a:t>escenarios de desarrollo, línea base del sector, oportunidades de reducción de emisiones ( estudio del programa y revisión bibliográfica)</a:t>
            </a:r>
          </a:p>
          <a:p>
            <a:pPr lvl="2"/>
            <a:r>
              <a:rPr lang="es-MX" sz="2000" dirty="0" smtClean="0"/>
              <a:t>metas para contribuir a INDC y metas para lograr 2°C (SDA)*</a:t>
            </a:r>
          </a:p>
          <a:p>
            <a:pPr lvl="2"/>
            <a:r>
              <a:rPr lang="es-MX" sz="2000" dirty="0" smtClean="0"/>
              <a:t>concusiones y recomendaciones.</a:t>
            </a:r>
          </a:p>
          <a:p>
            <a:endParaRPr lang="es-MX" dirty="0"/>
          </a:p>
        </p:txBody>
      </p:sp>
      <p:sp>
        <p:nvSpPr>
          <p:cNvPr id="4" name="Marcador de número de diapositiva 3"/>
          <p:cNvSpPr>
            <a:spLocks noGrp="1"/>
          </p:cNvSpPr>
          <p:nvPr>
            <p:ph type="sldNum" sz="quarter" idx="10"/>
          </p:nvPr>
        </p:nvSpPr>
        <p:spPr/>
        <p:txBody>
          <a:bodyPr/>
          <a:lstStyle/>
          <a:p>
            <a:fld id="{539610D1-1F4F-4066-B79A-3517BC096CB7}" type="slidenum">
              <a:rPr lang="es-MX" smtClean="0"/>
              <a:pPr/>
              <a:t>7</a:t>
            </a:fld>
            <a:endParaRPr lang="es-MX"/>
          </a:p>
        </p:txBody>
      </p:sp>
    </p:spTree>
    <p:extLst>
      <p:ext uri="{BB962C8B-B14F-4D97-AF65-F5344CB8AC3E}">
        <p14:creationId xmlns:p14="http://schemas.microsoft.com/office/powerpoint/2010/main" val="4030108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539610D1-1F4F-4066-B79A-3517BC096CB7}" type="slidenum">
              <a:rPr lang="es-MX" smtClean="0"/>
              <a:pPr/>
              <a:t>9</a:t>
            </a:fld>
            <a:endParaRPr lang="es-MX"/>
          </a:p>
        </p:txBody>
      </p:sp>
    </p:spTree>
    <p:extLst>
      <p:ext uri="{BB962C8B-B14F-4D97-AF65-F5344CB8AC3E}">
        <p14:creationId xmlns:p14="http://schemas.microsoft.com/office/powerpoint/2010/main" val="7163078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330DAD4-A47A-4111-BE7B-34AC67AFFE6F}" type="datetime1">
              <a:rPr lang="en-US" smtClean="0"/>
              <a:t>10/13/15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F61A1D-E0B1-4E79-BB29-36F99DE351C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C59699-7B30-4586-92D6-00CAA9E1A2C4}" type="datetime1">
              <a:rPr lang="en-US" smtClean="0"/>
              <a:t>10/13/15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F61A1D-E0B1-4E79-BB29-36F99DE351C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3869D4-DC4C-40A4-A5F8-7652FA64F45F}" type="datetime1">
              <a:rPr lang="en-US" smtClean="0"/>
              <a:t>10/13/15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F61A1D-E0B1-4E79-BB29-36F99DE351C4}"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FF61A1D-E0B1-4E79-BB29-36F99DE351C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0898762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FF61A1D-E0B1-4E79-BB29-36F99DE351C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190760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FF61A1D-E0B1-4E79-BB29-36F99DE351C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03999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CFF61A1D-E0B1-4E79-BB29-36F99DE351C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7179758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en-US">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CFF61A1D-E0B1-4E79-BB29-36F99DE351C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0399454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en-US">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CFF61A1D-E0B1-4E79-BB29-36F99DE351C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2811100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en-US">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CFF61A1D-E0B1-4E79-BB29-36F99DE351C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2120896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CFF61A1D-E0B1-4E79-BB29-36F99DE351C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2993195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EF07AC-DC7C-42B7-A742-C8D000B80EA6}" type="datetime1">
              <a:rPr lang="en-US" smtClean="0"/>
              <a:t>10/13/15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F61A1D-E0B1-4E79-BB29-36F99DE351C4}"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CFF61A1D-E0B1-4E79-BB29-36F99DE351C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296793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FF61A1D-E0B1-4E79-BB29-36F99DE351C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9168309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FF61A1D-E0B1-4E79-BB29-36F99DE351C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7853590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012FDF7-C702-498E-8C64-3648977BE3B3}" type="datetime1">
              <a:rPr lang="en-US" smtClean="0"/>
              <a:t>10/13/15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F61A1D-E0B1-4E79-BB29-36F99DE351C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08FE64D-4329-455A-BF1C-6C9B80C99198}" type="datetime1">
              <a:rPr lang="en-US" smtClean="0"/>
              <a:t>10/13/15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F61A1D-E0B1-4E79-BB29-36F99DE351C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B246C4E-7E17-44EB-9E73-78A6114F5A5F}" type="datetime1">
              <a:rPr lang="en-US" smtClean="0"/>
              <a:t>10/13/15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FF61A1D-E0B1-4E79-BB29-36F99DE351C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DFE0D0A-35BF-4D45-8C80-9A89BB6570E5}" type="datetime1">
              <a:rPr lang="en-US" smtClean="0"/>
              <a:t>10/13/15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FF61A1D-E0B1-4E79-BB29-36F99DE351C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9B3AAF-9F31-4DDE-8EAD-1DB7D58D1C29}" type="datetime1">
              <a:rPr lang="en-US" smtClean="0"/>
              <a:t>10/13/15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FF61A1D-E0B1-4E79-BB29-36F99DE351C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A3FB80-4CC8-405A-A0C8-0E78DDF7B606}" type="datetime1">
              <a:rPr lang="en-US" smtClean="0"/>
              <a:t>10/13/15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F61A1D-E0B1-4E79-BB29-36F99DE351C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A9583F-E8BA-45A5-A412-6B3EA7F615AA}" type="datetime1">
              <a:rPr lang="en-US" smtClean="0"/>
              <a:t>10/13/15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F61A1D-E0B1-4E79-BB29-36F99DE351C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1.jp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1BA1F7-97C4-4039-8831-2EBB5D32D2E4}" type="datetime1">
              <a:rPr lang="en-US" smtClean="0"/>
              <a:t>10/13/15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F61A1D-E0B1-4E79-BB29-36F99DE351C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30949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xmlns:p14="http://schemas.microsoft.com/office/powerpoint/2010/main" id="1" dur="indefinite" restart="never" nodeType="tmRoot"/>
      </p:par>
    </p:tnLst>
  </p:timing>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jpeg"/><Relationship Id="rId3" Type="http://schemas.openxmlformats.org/officeDocument/2006/relationships/hyperlink" Target="mailto:iris.jimenez@inecc.gob.mx"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emf"/><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5.png"/><Relationship Id="rId5" Type="http://schemas.openxmlformats.org/officeDocument/2006/relationships/image" Target="../media/image6.emf"/><Relationship Id="rId6" Type="http://schemas.openxmlformats.org/officeDocument/2006/relationships/image" Target="../media/image7.emf"/><Relationship Id="rId7" Type="http://schemas.openxmlformats.org/officeDocument/2006/relationships/image" Target="../media/image8.emf"/><Relationship Id="rId8" Type="http://schemas.openxmlformats.org/officeDocument/2006/relationships/image" Target="../media/image9.png"/><Relationship Id="rId9"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o 5"/>
          <p:cNvGrpSpPr/>
          <p:nvPr/>
        </p:nvGrpSpPr>
        <p:grpSpPr>
          <a:xfrm>
            <a:off x="0" y="-27384"/>
            <a:ext cx="9144000" cy="6893877"/>
            <a:chOff x="0" y="-371330"/>
            <a:chExt cx="9144000" cy="7256714"/>
          </a:xfrm>
        </p:grpSpPr>
        <p:pic>
          <p:nvPicPr>
            <p:cNvPr id="5" name="Picture 4" descr="powerpoint 2-03.jpg"/>
            <p:cNvPicPr>
              <a:picLocks noChangeAspect="1"/>
            </p:cNvPicPr>
            <p:nvPr/>
          </p:nvPicPr>
          <p:blipFill rotWithShape="1">
            <a:blip r:embed="rId3"/>
            <a:srcRect t="-4998" b="-1"/>
            <a:stretch/>
          </p:blipFill>
          <p:spPr>
            <a:xfrm>
              <a:off x="0" y="-315416"/>
              <a:ext cx="9144000" cy="7200800"/>
            </a:xfrm>
            <a:prstGeom prst="rect">
              <a:avLst/>
            </a:prstGeom>
          </p:spPr>
        </p:pic>
        <p:sp>
          <p:nvSpPr>
            <p:cNvPr id="4" name="Rectángulo 3"/>
            <p:cNvSpPr/>
            <p:nvPr/>
          </p:nvSpPr>
          <p:spPr>
            <a:xfrm>
              <a:off x="1835696" y="2276872"/>
              <a:ext cx="5472608" cy="208823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pic>
          <p:nvPicPr>
            <p:cNvPr id="9" name="Picture 4" descr="powerpoint 2-03.jpg"/>
            <p:cNvPicPr>
              <a:picLocks noChangeAspect="1"/>
            </p:cNvPicPr>
            <p:nvPr/>
          </p:nvPicPr>
          <p:blipFill rotWithShape="1">
            <a:blip r:embed="rId3"/>
            <a:srcRect l="22438" t="32460" r="20862" b="36367"/>
            <a:stretch/>
          </p:blipFill>
          <p:spPr>
            <a:xfrm>
              <a:off x="5724128" y="-371330"/>
              <a:ext cx="3384376" cy="1410156"/>
            </a:xfrm>
            <a:prstGeom prst="rect">
              <a:avLst/>
            </a:prstGeom>
          </p:spPr>
        </p:pic>
      </p:grpSp>
      <p:sp>
        <p:nvSpPr>
          <p:cNvPr id="10" name="1 CuadroTexto"/>
          <p:cNvSpPr txBox="1"/>
          <p:nvPr/>
        </p:nvSpPr>
        <p:spPr>
          <a:xfrm>
            <a:off x="810866" y="1642962"/>
            <a:ext cx="7865590" cy="221808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lIns="36000" tIns="36000" rIns="36000" bIns="36000" rtlCol="0">
            <a:noAutofit/>
          </a:bodyPr>
          <a:lstStyle/>
          <a:p>
            <a:pPr algn="ctr"/>
            <a:r>
              <a:rPr lang="en-US" sz="3200" b="1" dirty="0" smtClean="0">
                <a:solidFill>
                  <a:prstClr val="white">
                    <a:lumMod val="50000"/>
                  </a:prstClr>
                </a:solidFill>
                <a:latin typeface="Adobe Caslon Pro"/>
                <a:cs typeface="Arial" charset="0"/>
              </a:rPr>
              <a:t>Examples of benefits assessment  of low emissions development</a:t>
            </a:r>
            <a:endParaRPr lang="en-US" sz="3200" dirty="0" smtClean="0">
              <a:solidFill>
                <a:srgbClr val="167896"/>
              </a:solidFill>
            </a:endParaRPr>
          </a:p>
        </p:txBody>
      </p:sp>
      <p:sp>
        <p:nvSpPr>
          <p:cNvPr id="11" name="1 CuadroTexto"/>
          <p:cNvSpPr txBox="1"/>
          <p:nvPr/>
        </p:nvSpPr>
        <p:spPr>
          <a:xfrm>
            <a:off x="810866" y="4221088"/>
            <a:ext cx="6929486" cy="189465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lIns="36000" tIns="36000" rIns="36000" bIns="36000" rtlCol="0">
            <a:noAutofit/>
          </a:bodyPr>
          <a:lstStyle/>
          <a:p>
            <a:pPr algn="r"/>
            <a:r>
              <a:rPr lang="en-US" sz="2000" i="1" dirty="0" smtClean="0">
                <a:solidFill>
                  <a:srgbClr val="1883A4"/>
                </a:solidFill>
              </a:rPr>
              <a:t>Iris Jiménez</a:t>
            </a:r>
          </a:p>
          <a:p>
            <a:pPr algn="r"/>
            <a:r>
              <a:rPr lang="en-US" sz="2000" i="1" dirty="0" smtClean="0">
                <a:solidFill>
                  <a:srgbClr val="1883A4"/>
                </a:solidFill>
              </a:rPr>
              <a:t>National Institute of</a:t>
            </a:r>
          </a:p>
          <a:p>
            <a:pPr algn="r"/>
            <a:r>
              <a:rPr lang="en-US" sz="2000" i="1" dirty="0" smtClean="0">
                <a:solidFill>
                  <a:srgbClr val="1883A4"/>
                </a:solidFill>
              </a:rPr>
              <a:t>Ecology and Climate Change</a:t>
            </a:r>
          </a:p>
          <a:p>
            <a:pPr algn="r"/>
            <a:r>
              <a:rPr lang="en-US" sz="2000" i="1" dirty="0" smtClean="0">
                <a:solidFill>
                  <a:srgbClr val="1883A4"/>
                </a:solidFill>
              </a:rPr>
              <a:t>Mexico</a:t>
            </a:r>
          </a:p>
          <a:p>
            <a:pPr algn="r"/>
            <a:endParaRPr lang="en-US" sz="2000" i="1" dirty="0" smtClean="0">
              <a:solidFill>
                <a:srgbClr val="1883A4"/>
              </a:solidFill>
            </a:endParaRPr>
          </a:p>
          <a:p>
            <a:pPr algn="r"/>
            <a:r>
              <a:rPr lang="en-US" sz="2000" i="1" dirty="0" smtClean="0">
                <a:solidFill>
                  <a:srgbClr val="1883A4"/>
                </a:solidFill>
              </a:rPr>
              <a:t>October 14th.2015</a:t>
            </a:r>
            <a:endParaRPr lang="en-US" sz="2400" i="1" dirty="0" smtClean="0">
              <a:solidFill>
                <a:srgbClr val="1883A4"/>
              </a:solidFill>
            </a:endParaRPr>
          </a:p>
        </p:txBody>
      </p:sp>
    </p:spTree>
    <p:extLst>
      <p:ext uri="{BB962C8B-B14F-4D97-AF65-F5344CB8AC3E}">
        <p14:creationId xmlns:p14="http://schemas.microsoft.com/office/powerpoint/2010/main" val="309191601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o 5"/>
          <p:cNvGrpSpPr/>
          <p:nvPr/>
        </p:nvGrpSpPr>
        <p:grpSpPr>
          <a:xfrm>
            <a:off x="0" y="-27384"/>
            <a:ext cx="9144000" cy="6893877"/>
            <a:chOff x="0" y="-371330"/>
            <a:chExt cx="9144000" cy="7256714"/>
          </a:xfrm>
        </p:grpSpPr>
        <p:pic>
          <p:nvPicPr>
            <p:cNvPr id="5" name="Picture 4" descr="powerpoint 2-03.jpg"/>
            <p:cNvPicPr>
              <a:picLocks noChangeAspect="1"/>
            </p:cNvPicPr>
            <p:nvPr/>
          </p:nvPicPr>
          <p:blipFill rotWithShape="1">
            <a:blip r:embed="rId2"/>
            <a:srcRect t="-4998" b="-1"/>
            <a:stretch/>
          </p:blipFill>
          <p:spPr>
            <a:xfrm>
              <a:off x="0" y="-315416"/>
              <a:ext cx="9144000" cy="7200800"/>
            </a:xfrm>
            <a:prstGeom prst="rect">
              <a:avLst/>
            </a:prstGeom>
          </p:spPr>
        </p:pic>
        <p:sp>
          <p:nvSpPr>
            <p:cNvPr id="4" name="Rectángulo 3"/>
            <p:cNvSpPr/>
            <p:nvPr/>
          </p:nvSpPr>
          <p:spPr>
            <a:xfrm>
              <a:off x="1835696" y="2276872"/>
              <a:ext cx="5472608" cy="208823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pic>
          <p:nvPicPr>
            <p:cNvPr id="9" name="Picture 4" descr="powerpoint 2-03.jpg"/>
            <p:cNvPicPr>
              <a:picLocks noChangeAspect="1"/>
            </p:cNvPicPr>
            <p:nvPr/>
          </p:nvPicPr>
          <p:blipFill rotWithShape="1">
            <a:blip r:embed="rId2"/>
            <a:srcRect l="22438" t="32460" r="20862" b="36367"/>
            <a:stretch/>
          </p:blipFill>
          <p:spPr>
            <a:xfrm>
              <a:off x="5724128" y="-371330"/>
              <a:ext cx="3384376" cy="1410156"/>
            </a:xfrm>
            <a:prstGeom prst="rect">
              <a:avLst/>
            </a:prstGeom>
          </p:spPr>
        </p:pic>
      </p:grpSp>
      <p:sp>
        <p:nvSpPr>
          <p:cNvPr id="10" name="1 CuadroTexto"/>
          <p:cNvSpPr txBox="1"/>
          <p:nvPr/>
        </p:nvSpPr>
        <p:spPr>
          <a:xfrm>
            <a:off x="810866" y="2291034"/>
            <a:ext cx="7865590" cy="849934"/>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lIns="36000" tIns="36000" rIns="36000" bIns="36000" rtlCol="0">
            <a:noAutofit/>
          </a:bodyPr>
          <a:lstStyle/>
          <a:p>
            <a:pPr algn="ctr"/>
            <a:r>
              <a:rPr lang="es-MX" sz="3200" b="1" dirty="0" err="1" smtClean="0">
                <a:solidFill>
                  <a:prstClr val="white">
                    <a:lumMod val="50000"/>
                  </a:prstClr>
                </a:solidFill>
                <a:latin typeface="Adobe Caslon Pro"/>
                <a:cs typeface="Arial" charset="0"/>
              </a:rPr>
              <a:t>Thank</a:t>
            </a:r>
            <a:r>
              <a:rPr lang="es-MX" sz="3200" b="1" dirty="0" smtClean="0">
                <a:solidFill>
                  <a:prstClr val="white">
                    <a:lumMod val="50000"/>
                  </a:prstClr>
                </a:solidFill>
                <a:latin typeface="Adobe Caslon Pro"/>
                <a:cs typeface="Arial" charset="0"/>
              </a:rPr>
              <a:t> </a:t>
            </a:r>
            <a:r>
              <a:rPr lang="es-MX" sz="3200" b="1" dirty="0" err="1" smtClean="0">
                <a:solidFill>
                  <a:prstClr val="white">
                    <a:lumMod val="50000"/>
                  </a:prstClr>
                </a:solidFill>
                <a:latin typeface="Adobe Caslon Pro"/>
                <a:cs typeface="Arial" charset="0"/>
              </a:rPr>
              <a:t>you</a:t>
            </a:r>
            <a:endParaRPr lang="es-MX" sz="3200" b="1" dirty="0">
              <a:solidFill>
                <a:prstClr val="white">
                  <a:lumMod val="50000"/>
                </a:prstClr>
              </a:solidFill>
              <a:latin typeface="Adobe Caslon Pro"/>
              <a:cs typeface="Arial" charset="0"/>
            </a:endParaRPr>
          </a:p>
        </p:txBody>
      </p:sp>
      <p:sp>
        <p:nvSpPr>
          <p:cNvPr id="11" name="1 CuadroTexto"/>
          <p:cNvSpPr txBox="1"/>
          <p:nvPr/>
        </p:nvSpPr>
        <p:spPr>
          <a:xfrm>
            <a:off x="1107257" y="3774704"/>
            <a:ext cx="6929486" cy="189465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lIns="36000" tIns="36000" rIns="36000" bIns="36000" rtlCol="0">
            <a:noAutofit/>
          </a:bodyPr>
          <a:lstStyle/>
          <a:p>
            <a:pPr algn="r"/>
            <a:r>
              <a:rPr lang="en-US" sz="2000" i="1" dirty="0" smtClean="0">
                <a:solidFill>
                  <a:srgbClr val="1883A4"/>
                </a:solidFill>
              </a:rPr>
              <a:t>Iris Jiménez</a:t>
            </a:r>
          </a:p>
          <a:p>
            <a:pPr algn="r"/>
            <a:r>
              <a:rPr lang="en-US" sz="2000" i="1" dirty="0" smtClean="0">
                <a:solidFill>
                  <a:srgbClr val="1883A4"/>
                </a:solidFill>
                <a:hlinkClick r:id="rId3"/>
              </a:rPr>
              <a:t>iris.jimenez@inecc.gob.mx</a:t>
            </a:r>
            <a:r>
              <a:rPr lang="en-US" sz="2000" i="1" dirty="0" smtClean="0">
                <a:solidFill>
                  <a:srgbClr val="1883A4"/>
                </a:solidFill>
              </a:rPr>
              <a:t> </a:t>
            </a:r>
          </a:p>
          <a:p>
            <a:pPr algn="r"/>
            <a:r>
              <a:rPr lang="en-US" sz="2000" i="1" dirty="0" smtClean="0">
                <a:solidFill>
                  <a:srgbClr val="1883A4"/>
                </a:solidFill>
              </a:rPr>
              <a:t>National Institute for</a:t>
            </a:r>
          </a:p>
          <a:p>
            <a:pPr algn="r"/>
            <a:r>
              <a:rPr lang="en-US" sz="2000" i="1" dirty="0" smtClean="0">
                <a:solidFill>
                  <a:srgbClr val="1883A4"/>
                </a:solidFill>
              </a:rPr>
              <a:t>Ecology and Climate Change</a:t>
            </a:r>
          </a:p>
          <a:p>
            <a:pPr algn="r"/>
            <a:r>
              <a:rPr lang="en-US" sz="2000" i="1" dirty="0" smtClean="0">
                <a:solidFill>
                  <a:srgbClr val="1883A4"/>
                </a:solidFill>
              </a:rPr>
              <a:t>Mexico</a:t>
            </a:r>
          </a:p>
        </p:txBody>
      </p:sp>
    </p:spTree>
    <p:extLst>
      <p:ext uri="{BB962C8B-B14F-4D97-AF65-F5344CB8AC3E}">
        <p14:creationId xmlns:p14="http://schemas.microsoft.com/office/powerpoint/2010/main" val="390787798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owerpoint 2-02.jpg"/>
          <p:cNvPicPr>
            <a:picLocks noChangeAspect="1"/>
          </p:cNvPicPr>
          <p:nvPr/>
        </p:nvPicPr>
        <p:blipFill>
          <a:blip r:embed="rId3"/>
          <a:stretch>
            <a:fillRect/>
          </a:stretch>
        </p:blipFill>
        <p:spPr>
          <a:xfrm>
            <a:off x="0" y="0"/>
            <a:ext cx="9144000" cy="6858000"/>
          </a:xfrm>
          <a:prstGeom prst="rect">
            <a:avLst/>
          </a:prstGeom>
        </p:spPr>
      </p:pic>
      <p:sp>
        <p:nvSpPr>
          <p:cNvPr id="2" name="1 Marcador de número de diapositiva"/>
          <p:cNvSpPr>
            <a:spLocks noGrp="1"/>
          </p:cNvSpPr>
          <p:nvPr>
            <p:ph type="sldNum" sz="quarter" idx="12"/>
          </p:nvPr>
        </p:nvSpPr>
        <p:spPr/>
        <p:txBody>
          <a:bodyPr/>
          <a:lstStyle/>
          <a:p>
            <a:fld id="{CFF61A1D-E0B1-4E79-BB29-36F99DE351C4}" type="slidenum">
              <a:rPr lang="en-US" smtClean="0"/>
              <a:pPr/>
              <a:t>2</a:t>
            </a:fld>
            <a:endParaRPr lang="en-US"/>
          </a:p>
        </p:txBody>
      </p:sp>
      <p:sp>
        <p:nvSpPr>
          <p:cNvPr id="10" name="1 Título"/>
          <p:cNvSpPr>
            <a:spLocks noGrp="1"/>
          </p:cNvSpPr>
          <p:nvPr>
            <p:ph type="title"/>
          </p:nvPr>
        </p:nvSpPr>
        <p:spPr>
          <a:xfrm>
            <a:off x="107504" y="194914"/>
            <a:ext cx="8229600" cy="1143000"/>
          </a:xfrm>
        </p:spPr>
        <p:txBody>
          <a:bodyPr rtlCol="0">
            <a:normAutofit/>
          </a:bodyPr>
          <a:lstStyle/>
          <a:p>
            <a:pPr algn="l">
              <a:defRPr/>
            </a:pPr>
            <a:r>
              <a:rPr lang="en-US" sz="2200" b="1" dirty="0" smtClean="0">
                <a:solidFill>
                  <a:prstClr val="white">
                    <a:lumMod val="50000"/>
                  </a:prstClr>
                </a:solidFill>
                <a:latin typeface="Adobe Caslon Pro"/>
                <a:ea typeface="+mn-ea"/>
                <a:cs typeface="Arial" charset="0"/>
              </a:rPr>
              <a:t>Some approaches that Mexico </a:t>
            </a:r>
            <a:r>
              <a:rPr lang="en-US" sz="2200" b="1" dirty="0">
                <a:solidFill>
                  <a:prstClr val="white">
                    <a:lumMod val="50000"/>
                  </a:prstClr>
                </a:solidFill>
                <a:latin typeface="Adobe Caslon Pro"/>
                <a:ea typeface="+mn-ea"/>
                <a:cs typeface="Arial" charset="0"/>
              </a:rPr>
              <a:t>has taken </a:t>
            </a:r>
            <a:r>
              <a:rPr lang="en-US" sz="2200" b="1" dirty="0" smtClean="0">
                <a:solidFill>
                  <a:prstClr val="white">
                    <a:lumMod val="50000"/>
                  </a:prstClr>
                </a:solidFill>
                <a:latin typeface="Adobe Caslon Pro"/>
                <a:ea typeface="+mn-ea"/>
                <a:cs typeface="Arial" charset="0"/>
              </a:rPr>
              <a:t>for</a:t>
            </a:r>
            <a:br>
              <a:rPr lang="en-US" sz="2200" b="1" dirty="0" smtClean="0">
                <a:solidFill>
                  <a:prstClr val="white">
                    <a:lumMod val="50000"/>
                  </a:prstClr>
                </a:solidFill>
                <a:latin typeface="Adobe Caslon Pro"/>
                <a:ea typeface="+mn-ea"/>
                <a:cs typeface="Arial" charset="0"/>
              </a:rPr>
            </a:br>
            <a:r>
              <a:rPr lang="en-US" sz="2200" b="1" dirty="0" smtClean="0">
                <a:solidFill>
                  <a:prstClr val="white">
                    <a:lumMod val="50000"/>
                  </a:prstClr>
                </a:solidFill>
                <a:latin typeface="Adobe Caslon Pro"/>
                <a:ea typeface="+mn-ea"/>
                <a:cs typeface="Arial" charset="0"/>
              </a:rPr>
              <a:t>assessing </a:t>
            </a:r>
            <a:r>
              <a:rPr lang="en-US" sz="2200" b="1" dirty="0">
                <a:solidFill>
                  <a:prstClr val="white">
                    <a:lumMod val="50000"/>
                  </a:prstClr>
                </a:solidFill>
                <a:latin typeface="Adobe Caslon Pro"/>
                <a:ea typeface="+mn-ea"/>
                <a:cs typeface="Arial" charset="0"/>
              </a:rPr>
              <a:t>and communicating LEDS benefits </a:t>
            </a:r>
          </a:p>
        </p:txBody>
      </p:sp>
      <p:sp>
        <p:nvSpPr>
          <p:cNvPr id="4" name="Marcador de contenido 3"/>
          <p:cNvSpPr>
            <a:spLocks noGrp="1"/>
          </p:cNvSpPr>
          <p:nvPr>
            <p:ph idx="1"/>
          </p:nvPr>
        </p:nvSpPr>
        <p:spPr>
          <a:xfrm>
            <a:off x="457200" y="1960240"/>
            <a:ext cx="8229600" cy="3701008"/>
          </a:xfrm>
        </p:spPr>
        <p:txBody>
          <a:bodyPr>
            <a:normAutofit/>
          </a:bodyPr>
          <a:lstStyle/>
          <a:p>
            <a:r>
              <a:rPr lang="en-US" sz="2200" dirty="0" smtClean="0"/>
              <a:t>Research</a:t>
            </a:r>
          </a:p>
          <a:p>
            <a:pPr lvl="1"/>
            <a:r>
              <a:rPr lang="en-US" sz="2200" dirty="0" smtClean="0"/>
              <a:t>Modelling with </a:t>
            </a:r>
            <a:r>
              <a:rPr lang="en-US" sz="2200" dirty="0" err="1" smtClean="0"/>
              <a:t>ThreeME</a:t>
            </a:r>
            <a:endParaRPr lang="en-US" sz="2200" dirty="0" smtClean="0"/>
          </a:p>
          <a:p>
            <a:pPr lvl="1"/>
            <a:endParaRPr lang="en-US" sz="2200" dirty="0" smtClean="0"/>
          </a:p>
          <a:p>
            <a:r>
              <a:rPr lang="en-US" sz="2200" dirty="0" smtClean="0"/>
              <a:t>Communication at Project level</a:t>
            </a:r>
          </a:p>
          <a:p>
            <a:pPr lvl="1"/>
            <a:r>
              <a:rPr lang="en-US" sz="2200" dirty="0" smtClean="0"/>
              <a:t>Low Emissions Capacity Building Program (LECBP-México).</a:t>
            </a:r>
          </a:p>
          <a:p>
            <a:pPr lvl="1"/>
            <a:endParaRPr lang="en-US" sz="2200" dirty="0" smtClean="0"/>
          </a:p>
          <a:p>
            <a:r>
              <a:rPr lang="en-US" sz="2200" dirty="0" smtClean="0"/>
              <a:t>Assessment at Policy Level</a:t>
            </a:r>
          </a:p>
          <a:p>
            <a:pPr lvl="1"/>
            <a:r>
              <a:rPr lang="en-US" sz="2200" dirty="0" smtClean="0"/>
              <a:t>Assessment of Climate Change Policy</a:t>
            </a:r>
          </a:p>
        </p:txBody>
      </p:sp>
    </p:spTree>
    <p:extLst>
      <p:ext uri="{BB962C8B-B14F-4D97-AF65-F5344CB8AC3E}">
        <p14:creationId xmlns:p14="http://schemas.microsoft.com/office/powerpoint/2010/main" val="405142664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owerpoint 2-02.jpg"/>
          <p:cNvPicPr>
            <a:picLocks noChangeAspect="1"/>
          </p:cNvPicPr>
          <p:nvPr/>
        </p:nvPicPr>
        <p:blipFill>
          <a:blip r:embed="rId2"/>
          <a:stretch>
            <a:fillRect/>
          </a:stretch>
        </p:blipFill>
        <p:spPr>
          <a:xfrm>
            <a:off x="0" y="0"/>
            <a:ext cx="9144000" cy="6858000"/>
          </a:xfrm>
          <a:prstGeom prst="rect">
            <a:avLst/>
          </a:prstGeom>
        </p:spPr>
      </p:pic>
      <p:sp>
        <p:nvSpPr>
          <p:cNvPr id="2" name="1 Marcador de número de diapositiva"/>
          <p:cNvSpPr>
            <a:spLocks noGrp="1"/>
          </p:cNvSpPr>
          <p:nvPr>
            <p:ph type="sldNum" sz="quarter" idx="12"/>
          </p:nvPr>
        </p:nvSpPr>
        <p:spPr/>
        <p:txBody>
          <a:bodyPr/>
          <a:lstStyle/>
          <a:p>
            <a:fld id="{CFF61A1D-E0B1-4E79-BB29-36F99DE351C4}" type="slidenum">
              <a:rPr lang="en-US" smtClean="0"/>
              <a:pPr/>
              <a:t>3</a:t>
            </a:fld>
            <a:endParaRPr lang="en-US"/>
          </a:p>
        </p:txBody>
      </p:sp>
      <p:sp>
        <p:nvSpPr>
          <p:cNvPr id="6" name="2 Marcador de contenido"/>
          <p:cNvSpPr>
            <a:spLocks noGrp="1"/>
          </p:cNvSpPr>
          <p:nvPr>
            <p:ph idx="1"/>
          </p:nvPr>
        </p:nvSpPr>
        <p:spPr>
          <a:xfrm>
            <a:off x="467543" y="1535169"/>
            <a:ext cx="8333557" cy="4824067"/>
          </a:xfrm>
        </p:spPr>
        <p:txBody>
          <a:bodyPr>
            <a:normAutofit fontScale="92500" lnSpcReduction="10000"/>
          </a:bodyPr>
          <a:lstStyle/>
          <a:p>
            <a:pPr algn="just"/>
            <a:r>
              <a:rPr lang="en-US" sz="2200" dirty="0" err="1" smtClean="0"/>
              <a:t>ThreeME</a:t>
            </a:r>
            <a:r>
              <a:rPr lang="en-US" sz="2200" dirty="0" smtClean="0"/>
              <a:t> framework, a Multi sectoral Macroeconomic Model based on the Keynesian theory. It is designed to address dynamics of global economic activity, energy system and carbon emissions.</a:t>
            </a:r>
          </a:p>
          <a:p>
            <a:pPr algn="just"/>
            <a:r>
              <a:rPr lang="en-US" sz="2200" dirty="0"/>
              <a:t>Originally funded by the French Environment and Energy Management Agency (ADEME) to estimate the macroeconomic of prospective scenarios for energy transition.</a:t>
            </a:r>
          </a:p>
          <a:p>
            <a:pPr algn="just"/>
            <a:r>
              <a:rPr lang="en-US" sz="2200" dirty="0" smtClean="0"/>
              <a:t>Research collaboration involving the National Institute of Ecology and Climate Change (INECC), the French Economic Observatory (OFCE) and the French Agency for Development.</a:t>
            </a:r>
          </a:p>
          <a:p>
            <a:pPr algn="just"/>
            <a:r>
              <a:rPr lang="en-US" sz="2200" dirty="0"/>
              <a:t>It is a </a:t>
            </a:r>
            <a:r>
              <a:rPr lang="en-US" sz="2200" dirty="0" smtClean="0"/>
              <a:t>general </a:t>
            </a:r>
            <a:r>
              <a:rPr lang="en-US" sz="2200" dirty="0"/>
              <a:t>equilibrium model (CGEM) to analyze the effects of the transfer of activities from one sector to another and feedback between supply and demand</a:t>
            </a:r>
            <a:r>
              <a:rPr lang="en-US" sz="2200" dirty="0" smtClean="0"/>
              <a:t>.</a:t>
            </a:r>
          </a:p>
          <a:p>
            <a:pPr algn="just"/>
            <a:r>
              <a:rPr lang="en-US" sz="2200" dirty="0" smtClean="0"/>
              <a:t>It was adjusted to Mexican reality to simulate medium and long term impacts of proposed and future energy and fiscal policy. It combines a macroeconomic modeling (top-down) and a technical modelling of energy consumption (bottom-up).</a:t>
            </a:r>
          </a:p>
          <a:p>
            <a:pPr algn="just"/>
            <a:endParaRPr lang="en-US" sz="2200" dirty="0" smtClean="0"/>
          </a:p>
          <a:p>
            <a:pPr marL="57149" indent="0" algn="just">
              <a:buNone/>
            </a:pPr>
            <a:endParaRPr lang="en-US" sz="2200" dirty="0" smtClean="0"/>
          </a:p>
          <a:p>
            <a:pPr marL="57149" indent="0" algn="just">
              <a:buNone/>
            </a:pPr>
            <a:endParaRPr lang="en-US" sz="2200" dirty="0"/>
          </a:p>
        </p:txBody>
      </p:sp>
      <p:sp>
        <p:nvSpPr>
          <p:cNvPr id="8" name="1 Título"/>
          <p:cNvSpPr>
            <a:spLocks noGrp="1"/>
          </p:cNvSpPr>
          <p:nvPr>
            <p:ph type="title"/>
          </p:nvPr>
        </p:nvSpPr>
        <p:spPr>
          <a:xfrm>
            <a:off x="155864" y="-7443"/>
            <a:ext cx="9673937" cy="1143000"/>
          </a:xfrm>
        </p:spPr>
        <p:txBody>
          <a:bodyPr>
            <a:noAutofit/>
          </a:bodyPr>
          <a:lstStyle/>
          <a:p>
            <a:pPr algn="l"/>
            <a:r>
              <a:rPr lang="en-US" sz="2200" b="1" dirty="0" smtClean="0">
                <a:solidFill>
                  <a:prstClr val="white">
                    <a:lumMod val="50000"/>
                  </a:prstClr>
                </a:solidFill>
                <a:latin typeface="Adobe Caslon Pro"/>
                <a:ea typeface="+mn-ea"/>
                <a:cs typeface="Arial" charset="0"/>
              </a:rPr>
              <a:t>Transiting to a low carbon economy in Mexico:</a:t>
            </a:r>
            <a:br>
              <a:rPr lang="en-US" sz="2200" b="1" dirty="0" smtClean="0">
                <a:solidFill>
                  <a:prstClr val="white">
                    <a:lumMod val="50000"/>
                  </a:prstClr>
                </a:solidFill>
                <a:latin typeface="Adobe Caslon Pro"/>
                <a:ea typeface="+mn-ea"/>
                <a:cs typeface="Arial" charset="0"/>
              </a:rPr>
            </a:br>
            <a:r>
              <a:rPr lang="en-US" sz="2200" b="1" dirty="0" smtClean="0">
                <a:solidFill>
                  <a:prstClr val="white">
                    <a:lumMod val="50000"/>
                  </a:prstClr>
                </a:solidFill>
                <a:latin typeface="Adobe Caslon Pro"/>
                <a:ea typeface="+mn-ea"/>
                <a:cs typeface="Arial" charset="0"/>
              </a:rPr>
              <a:t>an application of the </a:t>
            </a:r>
            <a:r>
              <a:rPr lang="en-US" sz="2200" b="1" dirty="0" err="1" smtClean="0">
                <a:solidFill>
                  <a:prstClr val="white">
                    <a:lumMod val="50000"/>
                  </a:prstClr>
                </a:solidFill>
                <a:latin typeface="Adobe Caslon Pro"/>
                <a:ea typeface="+mn-ea"/>
                <a:cs typeface="Arial" charset="0"/>
              </a:rPr>
              <a:t>ThreeME</a:t>
            </a:r>
            <a:r>
              <a:rPr lang="en-US" sz="2200" b="1" dirty="0" smtClean="0">
                <a:solidFill>
                  <a:prstClr val="white">
                    <a:lumMod val="50000"/>
                  </a:prstClr>
                </a:solidFill>
                <a:latin typeface="Adobe Caslon Pro"/>
                <a:ea typeface="+mn-ea"/>
                <a:cs typeface="Arial" charset="0"/>
              </a:rPr>
              <a:t> 2014-2050</a:t>
            </a:r>
            <a:endParaRPr lang="en-US" sz="2200" b="1" dirty="0">
              <a:solidFill>
                <a:prstClr val="white">
                  <a:lumMod val="50000"/>
                </a:prstClr>
              </a:solidFill>
              <a:latin typeface="Adobe Caslon Pro"/>
              <a:ea typeface="+mn-ea"/>
              <a:cs typeface="Arial" charset="0"/>
            </a:endParaRPr>
          </a:p>
        </p:txBody>
      </p:sp>
    </p:spTree>
    <p:extLst>
      <p:ext uri="{BB962C8B-B14F-4D97-AF65-F5344CB8AC3E}">
        <p14:creationId xmlns:p14="http://schemas.microsoft.com/office/powerpoint/2010/main" val="363800823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owerpoint 2-02.jpg"/>
          <p:cNvPicPr>
            <a:picLocks noChangeAspect="1"/>
          </p:cNvPicPr>
          <p:nvPr/>
        </p:nvPicPr>
        <p:blipFill>
          <a:blip r:embed="rId2"/>
          <a:stretch>
            <a:fillRect/>
          </a:stretch>
        </p:blipFill>
        <p:spPr>
          <a:xfrm>
            <a:off x="0" y="0"/>
            <a:ext cx="9144000" cy="6858000"/>
          </a:xfrm>
          <a:prstGeom prst="rect">
            <a:avLst/>
          </a:prstGeom>
        </p:spPr>
      </p:pic>
      <p:sp>
        <p:nvSpPr>
          <p:cNvPr id="2" name="1 Marcador de número de diapositiva"/>
          <p:cNvSpPr>
            <a:spLocks noGrp="1"/>
          </p:cNvSpPr>
          <p:nvPr>
            <p:ph type="sldNum" sz="quarter" idx="12"/>
          </p:nvPr>
        </p:nvSpPr>
        <p:spPr/>
        <p:txBody>
          <a:bodyPr/>
          <a:lstStyle/>
          <a:p>
            <a:fld id="{CFF61A1D-E0B1-4E79-BB29-36F99DE351C4}" type="slidenum">
              <a:rPr lang="en-US" smtClean="0"/>
              <a:pPr/>
              <a:t>4</a:t>
            </a:fld>
            <a:endParaRPr lang="en-US"/>
          </a:p>
        </p:txBody>
      </p:sp>
      <p:sp>
        <p:nvSpPr>
          <p:cNvPr id="6" name="2 Marcador de contenido"/>
          <p:cNvSpPr>
            <a:spLocks noGrp="1"/>
          </p:cNvSpPr>
          <p:nvPr>
            <p:ph idx="1"/>
          </p:nvPr>
        </p:nvSpPr>
        <p:spPr>
          <a:xfrm>
            <a:off x="467543" y="1535169"/>
            <a:ext cx="8333557" cy="4824067"/>
          </a:xfrm>
        </p:spPr>
        <p:txBody>
          <a:bodyPr>
            <a:normAutofit fontScale="92500" lnSpcReduction="10000"/>
          </a:bodyPr>
          <a:lstStyle/>
          <a:p>
            <a:pPr algn="just"/>
            <a:r>
              <a:rPr lang="en-US" sz="2200" dirty="0" err="1" smtClean="0"/>
              <a:t>ThreeME</a:t>
            </a:r>
            <a:r>
              <a:rPr lang="en-US" sz="2200" dirty="0" smtClean="0"/>
              <a:t> framework, a Multi sectoral Macroeconomic Model based on the Keynesian theory. It is designed to address dynamics of global economic activity, energy system and carbon emissions.</a:t>
            </a:r>
          </a:p>
          <a:p>
            <a:pPr algn="just"/>
            <a:r>
              <a:rPr lang="en-US" sz="2200" dirty="0" smtClean="0"/>
              <a:t>Originally funded by the French Environment and Energy Management Agency (ADEME) to estimate the macroeconomic of prospective scenarios for energy transition.</a:t>
            </a:r>
          </a:p>
          <a:p>
            <a:pPr algn="just"/>
            <a:r>
              <a:rPr lang="en-US" sz="2200" dirty="0" smtClean="0"/>
              <a:t>Research collaboration involving the National Institute of Ecology and Climate Change (INECC), the French Economic Observatory (OFCE) and the French Agency for Development.</a:t>
            </a:r>
          </a:p>
          <a:p>
            <a:pPr algn="just"/>
            <a:r>
              <a:rPr lang="en-US" sz="2200" dirty="0" smtClean="0"/>
              <a:t>It </a:t>
            </a:r>
            <a:r>
              <a:rPr lang="en-US" sz="2200" dirty="0"/>
              <a:t>is a computable general equilibrium model (CGEM) to analyze the effects of the transfer of activities from one sector to another and feedback between supply and demand</a:t>
            </a:r>
            <a:r>
              <a:rPr lang="en-US" sz="2200" dirty="0" smtClean="0"/>
              <a:t>.</a:t>
            </a:r>
          </a:p>
          <a:p>
            <a:pPr algn="just"/>
            <a:r>
              <a:rPr lang="en-US" sz="2200" dirty="0" smtClean="0"/>
              <a:t>It was adjusted to Mexican reality to simulate medium and long term impacts of proposed and future energy and fiscal policy. It combines a macroeconomic modeling (top-down) and a technical modelling of energy consumption (bottom-up).</a:t>
            </a:r>
          </a:p>
          <a:p>
            <a:pPr algn="just"/>
            <a:endParaRPr lang="en-US" sz="2200" dirty="0" smtClean="0"/>
          </a:p>
          <a:p>
            <a:pPr marL="57149" indent="0" algn="just">
              <a:buNone/>
            </a:pPr>
            <a:endParaRPr lang="en-US" sz="2200" dirty="0" smtClean="0"/>
          </a:p>
          <a:p>
            <a:pPr marL="57149" indent="0" algn="just">
              <a:buNone/>
            </a:pPr>
            <a:endParaRPr lang="en-US" sz="2200" dirty="0"/>
          </a:p>
        </p:txBody>
      </p:sp>
      <p:sp>
        <p:nvSpPr>
          <p:cNvPr id="8" name="1 Título"/>
          <p:cNvSpPr>
            <a:spLocks noGrp="1"/>
          </p:cNvSpPr>
          <p:nvPr>
            <p:ph type="title"/>
          </p:nvPr>
        </p:nvSpPr>
        <p:spPr>
          <a:xfrm>
            <a:off x="155864" y="-7443"/>
            <a:ext cx="9673937" cy="1143000"/>
          </a:xfrm>
        </p:spPr>
        <p:txBody>
          <a:bodyPr>
            <a:noAutofit/>
          </a:bodyPr>
          <a:lstStyle/>
          <a:p>
            <a:pPr algn="l"/>
            <a:r>
              <a:rPr lang="en-US" sz="2200" b="1" dirty="0" smtClean="0">
                <a:solidFill>
                  <a:prstClr val="white">
                    <a:lumMod val="50000"/>
                  </a:prstClr>
                </a:solidFill>
                <a:latin typeface="Adobe Caslon Pro"/>
                <a:ea typeface="+mn-ea"/>
                <a:cs typeface="Arial" charset="0"/>
              </a:rPr>
              <a:t>Transiting to a low carbon economy in Mexico:</a:t>
            </a:r>
            <a:br>
              <a:rPr lang="en-US" sz="2200" b="1" dirty="0" smtClean="0">
                <a:solidFill>
                  <a:prstClr val="white">
                    <a:lumMod val="50000"/>
                  </a:prstClr>
                </a:solidFill>
                <a:latin typeface="Adobe Caslon Pro"/>
                <a:ea typeface="+mn-ea"/>
                <a:cs typeface="Arial" charset="0"/>
              </a:rPr>
            </a:br>
            <a:r>
              <a:rPr lang="en-US" sz="2200" b="1" dirty="0" smtClean="0">
                <a:solidFill>
                  <a:prstClr val="white">
                    <a:lumMod val="50000"/>
                  </a:prstClr>
                </a:solidFill>
                <a:latin typeface="Adobe Caslon Pro"/>
                <a:ea typeface="+mn-ea"/>
                <a:cs typeface="Arial" charset="0"/>
              </a:rPr>
              <a:t>an application of the </a:t>
            </a:r>
            <a:r>
              <a:rPr lang="en-US" sz="2200" b="1" dirty="0" err="1" smtClean="0">
                <a:solidFill>
                  <a:prstClr val="white">
                    <a:lumMod val="50000"/>
                  </a:prstClr>
                </a:solidFill>
                <a:latin typeface="Adobe Caslon Pro"/>
                <a:ea typeface="+mn-ea"/>
                <a:cs typeface="Arial" charset="0"/>
              </a:rPr>
              <a:t>ThreeME</a:t>
            </a:r>
            <a:r>
              <a:rPr lang="en-US" sz="2200" b="1" dirty="0" smtClean="0">
                <a:solidFill>
                  <a:prstClr val="white">
                    <a:lumMod val="50000"/>
                  </a:prstClr>
                </a:solidFill>
                <a:latin typeface="Adobe Caslon Pro"/>
                <a:ea typeface="+mn-ea"/>
                <a:cs typeface="Arial" charset="0"/>
              </a:rPr>
              <a:t> 2014-2050</a:t>
            </a:r>
            <a:endParaRPr lang="en-US" sz="2200" b="1" dirty="0">
              <a:solidFill>
                <a:prstClr val="white">
                  <a:lumMod val="50000"/>
                </a:prstClr>
              </a:solidFill>
              <a:latin typeface="Adobe Caslon Pro"/>
              <a:ea typeface="+mn-ea"/>
              <a:cs typeface="Arial" charset="0"/>
            </a:endParaRPr>
          </a:p>
        </p:txBody>
      </p:sp>
    </p:spTree>
    <p:extLst>
      <p:ext uri="{BB962C8B-B14F-4D97-AF65-F5344CB8AC3E}">
        <p14:creationId xmlns:p14="http://schemas.microsoft.com/office/powerpoint/2010/main" val="122250974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owerpoint 2-02.jpg"/>
          <p:cNvPicPr>
            <a:picLocks noChangeAspect="1"/>
          </p:cNvPicPr>
          <p:nvPr/>
        </p:nvPicPr>
        <p:blipFill>
          <a:blip r:embed="rId3"/>
          <a:stretch>
            <a:fillRect/>
          </a:stretch>
        </p:blipFill>
        <p:spPr>
          <a:xfrm>
            <a:off x="0" y="0"/>
            <a:ext cx="9144000" cy="6858000"/>
          </a:xfrm>
          <a:prstGeom prst="rect">
            <a:avLst/>
          </a:prstGeom>
        </p:spPr>
      </p:pic>
      <p:sp>
        <p:nvSpPr>
          <p:cNvPr id="2" name="1 Marcador de número de diapositiva"/>
          <p:cNvSpPr>
            <a:spLocks noGrp="1"/>
          </p:cNvSpPr>
          <p:nvPr>
            <p:ph type="sldNum" sz="quarter" idx="12"/>
          </p:nvPr>
        </p:nvSpPr>
        <p:spPr/>
        <p:txBody>
          <a:bodyPr/>
          <a:lstStyle/>
          <a:p>
            <a:fld id="{CFF61A1D-E0B1-4E79-BB29-36F99DE351C4}" type="slidenum">
              <a:rPr lang="en-US" smtClean="0"/>
              <a:pPr/>
              <a:t>5</a:t>
            </a:fld>
            <a:endParaRPr lang="en-US"/>
          </a:p>
        </p:txBody>
      </p:sp>
      <p:sp>
        <p:nvSpPr>
          <p:cNvPr id="7" name="1 Título"/>
          <p:cNvSpPr>
            <a:spLocks noGrp="1"/>
          </p:cNvSpPr>
          <p:nvPr>
            <p:ph type="title"/>
          </p:nvPr>
        </p:nvSpPr>
        <p:spPr>
          <a:xfrm>
            <a:off x="155864" y="-7443"/>
            <a:ext cx="9673937" cy="1143000"/>
          </a:xfrm>
        </p:spPr>
        <p:txBody>
          <a:bodyPr>
            <a:noAutofit/>
          </a:bodyPr>
          <a:lstStyle/>
          <a:p>
            <a:pPr algn="l"/>
            <a:r>
              <a:rPr lang="es-MX" sz="2200" b="1" dirty="0" err="1" smtClean="0">
                <a:solidFill>
                  <a:prstClr val="white">
                    <a:lumMod val="50000"/>
                  </a:prstClr>
                </a:solidFill>
                <a:latin typeface="Adobe Caslon Pro"/>
                <a:ea typeface="+mn-ea"/>
                <a:cs typeface="Arial" charset="0"/>
              </a:rPr>
              <a:t>ThreeMe</a:t>
            </a:r>
            <a:r>
              <a:rPr lang="es-MX" sz="2200" b="1" dirty="0" smtClean="0">
                <a:solidFill>
                  <a:prstClr val="white">
                    <a:lumMod val="50000"/>
                  </a:prstClr>
                </a:solidFill>
                <a:latin typeface="Adobe Caslon Pro"/>
                <a:ea typeface="+mn-ea"/>
                <a:cs typeface="Arial" charset="0"/>
              </a:rPr>
              <a:t> </a:t>
            </a:r>
            <a:r>
              <a:rPr lang="es-MX" sz="2200" b="1" dirty="0" err="1" smtClean="0">
                <a:solidFill>
                  <a:prstClr val="white">
                    <a:lumMod val="50000"/>
                  </a:prstClr>
                </a:solidFill>
                <a:latin typeface="Adobe Caslon Pro"/>
                <a:ea typeface="+mn-ea"/>
                <a:cs typeface="Arial" charset="0"/>
              </a:rPr>
              <a:t>for</a:t>
            </a:r>
            <a:r>
              <a:rPr lang="es-MX" sz="2200" b="1" dirty="0" smtClean="0">
                <a:solidFill>
                  <a:prstClr val="white">
                    <a:lumMod val="50000"/>
                  </a:prstClr>
                </a:solidFill>
                <a:latin typeface="Adobe Caslon Pro"/>
                <a:ea typeface="+mn-ea"/>
                <a:cs typeface="Arial" charset="0"/>
              </a:rPr>
              <a:t> México</a:t>
            </a:r>
            <a:r>
              <a:rPr lang="es-MX" sz="2200" b="1" dirty="0">
                <a:solidFill>
                  <a:prstClr val="white">
                    <a:lumMod val="50000"/>
                  </a:prstClr>
                </a:solidFill>
                <a:latin typeface="Adobe Caslon Pro"/>
                <a:ea typeface="+mn-ea"/>
                <a:cs typeface="Arial" charset="0"/>
              </a:rPr>
              <a:t>. 2014-2050</a:t>
            </a:r>
          </a:p>
        </p:txBody>
      </p:sp>
      <p:graphicFrame>
        <p:nvGraphicFramePr>
          <p:cNvPr id="3" name="Tabla 2"/>
          <p:cNvGraphicFramePr>
            <a:graphicFrameLocks noGrp="1"/>
          </p:cNvGraphicFramePr>
          <p:nvPr>
            <p:extLst>
              <p:ext uri="{D42A27DB-BD31-4B8C-83A1-F6EECF244321}">
                <p14:modId xmlns:p14="http://schemas.microsoft.com/office/powerpoint/2010/main" val="1810031154"/>
              </p:ext>
            </p:extLst>
          </p:nvPr>
        </p:nvGraphicFramePr>
        <p:xfrm>
          <a:off x="467544" y="1397000"/>
          <a:ext cx="7656513" cy="4095371"/>
        </p:xfrm>
        <a:graphic>
          <a:graphicData uri="http://schemas.openxmlformats.org/drawingml/2006/table">
            <a:tbl>
              <a:tblPr firstRow="1" bandRow="1">
                <a:tableStyleId>{5C22544A-7EE6-4342-B048-85BDC9FD1C3A}</a:tableStyleId>
              </a:tblPr>
              <a:tblGrid>
                <a:gridCol w="1584176"/>
                <a:gridCol w="3520166"/>
                <a:gridCol w="2552171"/>
              </a:tblGrid>
              <a:tr h="795243">
                <a:tc>
                  <a:txBody>
                    <a:bodyPr/>
                    <a:lstStyle/>
                    <a:p>
                      <a:pPr algn="ctr"/>
                      <a:r>
                        <a:rPr lang="en-US" noProof="0" dirty="0" smtClean="0"/>
                        <a:t>Scenario</a:t>
                      </a:r>
                      <a:endParaRPr lang="en-US" noProof="0" dirty="0"/>
                    </a:p>
                  </a:txBody>
                  <a:tcPr/>
                </a:tc>
                <a:tc>
                  <a:txBody>
                    <a:bodyPr/>
                    <a:lstStyle/>
                    <a:p>
                      <a:pPr algn="ctr"/>
                      <a:r>
                        <a:rPr lang="en-US" noProof="0" dirty="0" smtClean="0"/>
                        <a:t>Policy</a:t>
                      </a:r>
                      <a:endParaRPr lang="en-US" noProof="0" dirty="0"/>
                    </a:p>
                  </a:txBody>
                  <a:tcPr/>
                </a:tc>
                <a:tc>
                  <a:txBody>
                    <a:bodyPr/>
                    <a:lstStyle/>
                    <a:p>
                      <a:pPr algn="ctr"/>
                      <a:r>
                        <a:rPr lang="en-US" noProof="0" dirty="0" smtClean="0"/>
                        <a:t>Redistribution of carbon</a:t>
                      </a:r>
                      <a:r>
                        <a:rPr lang="en-US" baseline="0" noProof="0" dirty="0" smtClean="0"/>
                        <a:t> taxes</a:t>
                      </a:r>
                      <a:endParaRPr lang="en-US" noProof="0" dirty="0"/>
                    </a:p>
                  </a:txBody>
                  <a:tcPr/>
                </a:tc>
              </a:tr>
              <a:tr h="795243">
                <a:tc>
                  <a:txBody>
                    <a:bodyPr/>
                    <a:lstStyle/>
                    <a:p>
                      <a:pPr algn="ctr"/>
                      <a:r>
                        <a:rPr lang="en-US" noProof="0" dirty="0" smtClean="0"/>
                        <a:t>S1A</a:t>
                      </a:r>
                      <a:endParaRPr lang="en-US" noProof="0" dirty="0"/>
                    </a:p>
                  </a:txBody>
                  <a:tcPr/>
                </a:tc>
                <a:tc>
                  <a:txBody>
                    <a:bodyPr/>
                    <a:lstStyle/>
                    <a:p>
                      <a:pPr algn="ctr"/>
                      <a:r>
                        <a:rPr lang="en-US" noProof="0" dirty="0" smtClean="0"/>
                        <a:t>Removing</a:t>
                      </a:r>
                      <a:r>
                        <a:rPr lang="en-US" baseline="0" noProof="0" dirty="0" smtClean="0"/>
                        <a:t> energy subsidies</a:t>
                      </a:r>
                      <a:endParaRPr lang="en-US" noProof="0" dirty="0"/>
                    </a:p>
                  </a:txBody>
                  <a:tcPr/>
                </a:tc>
                <a:tc>
                  <a:txBody>
                    <a:bodyPr/>
                    <a:lstStyle/>
                    <a:p>
                      <a:pPr algn="ctr"/>
                      <a:r>
                        <a:rPr lang="en-US" noProof="0" dirty="0" smtClean="0"/>
                        <a:t>No</a:t>
                      </a:r>
                      <a:endParaRPr lang="en-US" noProof="0" dirty="0"/>
                    </a:p>
                  </a:txBody>
                  <a:tcPr/>
                </a:tc>
              </a:tr>
              <a:tr h="795243">
                <a:tc>
                  <a:txBody>
                    <a:bodyPr/>
                    <a:lstStyle/>
                    <a:p>
                      <a:pPr algn="ctr"/>
                      <a:r>
                        <a:rPr lang="en-US" noProof="0" dirty="0" smtClean="0"/>
                        <a:t>S1B</a:t>
                      </a:r>
                      <a:endParaRPr lang="en-US" noProof="0"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noProof="0" dirty="0" smtClean="0"/>
                        <a:t>Removing</a:t>
                      </a:r>
                      <a:r>
                        <a:rPr lang="en-US" baseline="0" noProof="0" dirty="0" smtClean="0"/>
                        <a:t> energy subsidies</a:t>
                      </a:r>
                      <a:endParaRPr lang="en-US" noProof="0" dirty="0" smtClean="0"/>
                    </a:p>
                    <a:p>
                      <a:pPr algn="ctr"/>
                      <a:r>
                        <a:rPr lang="en-US" noProof="0" dirty="0" smtClean="0"/>
                        <a:t>+ implementing carbon taxes</a:t>
                      </a:r>
                      <a:endParaRPr lang="en-US" noProof="0" dirty="0"/>
                    </a:p>
                  </a:txBody>
                  <a:tcPr/>
                </a:tc>
                <a:tc>
                  <a:txBody>
                    <a:bodyPr/>
                    <a:lstStyle/>
                    <a:p>
                      <a:pPr algn="ctr"/>
                      <a:r>
                        <a:rPr lang="en-US" noProof="0" dirty="0" smtClean="0"/>
                        <a:t>No</a:t>
                      </a:r>
                      <a:endParaRPr lang="en-US" noProof="0" dirty="0"/>
                    </a:p>
                  </a:txBody>
                  <a:tcPr/>
                </a:tc>
              </a:tr>
              <a:tr h="795243">
                <a:tc>
                  <a:txBody>
                    <a:bodyPr/>
                    <a:lstStyle/>
                    <a:p>
                      <a:pPr algn="ctr"/>
                      <a:r>
                        <a:rPr lang="en-US" noProof="0" dirty="0" smtClean="0"/>
                        <a:t>S2</a:t>
                      </a:r>
                      <a:endParaRPr lang="en-US" noProof="0"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noProof="0" dirty="0" smtClean="0"/>
                        <a:t>Removing</a:t>
                      </a:r>
                      <a:r>
                        <a:rPr lang="en-US" baseline="0" noProof="0" dirty="0" smtClean="0"/>
                        <a:t> energy subsidies</a:t>
                      </a:r>
                      <a:endParaRPr lang="en-US" noProof="0" dirty="0" smtClean="0"/>
                    </a:p>
                    <a:p>
                      <a:pPr algn="ctr"/>
                      <a:r>
                        <a:rPr lang="en-US" noProof="0" dirty="0" smtClean="0"/>
                        <a:t>+ implementing carbon taxes</a:t>
                      </a:r>
                      <a:endParaRPr lang="en-US" noProof="0" dirty="0"/>
                    </a:p>
                  </a:txBody>
                  <a:tcPr/>
                </a:tc>
                <a:tc>
                  <a:txBody>
                    <a:bodyPr/>
                    <a:lstStyle/>
                    <a:p>
                      <a:pPr algn="ctr"/>
                      <a:r>
                        <a:rPr lang="en-US" noProof="0" dirty="0" smtClean="0"/>
                        <a:t>Yes</a:t>
                      </a:r>
                      <a:endParaRPr lang="en-US" noProof="0" dirty="0"/>
                    </a:p>
                  </a:txBody>
                  <a:tcPr/>
                </a:tc>
              </a:tr>
              <a:tr h="795243">
                <a:tc>
                  <a:txBody>
                    <a:bodyPr/>
                    <a:lstStyle/>
                    <a:p>
                      <a:pPr algn="ctr"/>
                      <a:r>
                        <a:rPr lang="en-US" noProof="0" dirty="0" smtClean="0"/>
                        <a:t>S3</a:t>
                      </a:r>
                      <a:endParaRPr lang="en-US" noProof="0"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noProof="0" dirty="0" smtClean="0"/>
                        <a:t>Removing</a:t>
                      </a:r>
                      <a:r>
                        <a:rPr lang="en-US" baseline="0" noProof="0" dirty="0" smtClean="0"/>
                        <a:t> energy subsidies</a:t>
                      </a:r>
                      <a:endParaRPr lang="en-US" noProof="0" dirty="0" smtClean="0"/>
                    </a:p>
                    <a:p>
                      <a:pPr algn="ctr"/>
                      <a:r>
                        <a:rPr lang="en-US" noProof="0" dirty="0" smtClean="0"/>
                        <a:t>+ implementing carbon taxes</a:t>
                      </a:r>
                    </a:p>
                    <a:p>
                      <a:pPr algn="ctr"/>
                      <a:r>
                        <a:rPr lang="en-US" noProof="0" dirty="0" smtClean="0"/>
                        <a:t>+ changes</a:t>
                      </a:r>
                      <a:r>
                        <a:rPr lang="en-US" baseline="0" noProof="0" dirty="0" smtClean="0"/>
                        <a:t> in energy matrix</a:t>
                      </a:r>
                      <a:endParaRPr lang="en-US" noProof="0" dirty="0"/>
                    </a:p>
                  </a:txBody>
                  <a:tcPr/>
                </a:tc>
                <a:tc>
                  <a:txBody>
                    <a:bodyPr/>
                    <a:lstStyle/>
                    <a:p>
                      <a:pPr algn="ctr"/>
                      <a:r>
                        <a:rPr lang="en-US" noProof="0" dirty="0" smtClean="0"/>
                        <a:t>Yes</a:t>
                      </a:r>
                      <a:endParaRPr lang="en-US" noProof="0" dirty="0"/>
                    </a:p>
                  </a:txBody>
                  <a:tcPr/>
                </a:tc>
              </a:tr>
            </a:tbl>
          </a:graphicData>
        </a:graphic>
      </p:graphicFrame>
    </p:spTree>
    <p:extLst>
      <p:ext uri="{BB962C8B-B14F-4D97-AF65-F5344CB8AC3E}">
        <p14:creationId xmlns:p14="http://schemas.microsoft.com/office/powerpoint/2010/main" val="320338097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owerpoint 2-02.jpg"/>
          <p:cNvPicPr>
            <a:picLocks noChangeAspect="1"/>
          </p:cNvPicPr>
          <p:nvPr/>
        </p:nvPicPr>
        <p:blipFill>
          <a:blip r:embed="rId3"/>
          <a:stretch>
            <a:fillRect/>
          </a:stretch>
        </p:blipFill>
        <p:spPr>
          <a:xfrm>
            <a:off x="0" y="0"/>
            <a:ext cx="9144000" cy="6858000"/>
          </a:xfrm>
          <a:prstGeom prst="rect">
            <a:avLst/>
          </a:prstGeom>
        </p:spPr>
      </p:pic>
      <p:sp>
        <p:nvSpPr>
          <p:cNvPr id="2" name="1 Marcador de número de diapositiva"/>
          <p:cNvSpPr>
            <a:spLocks noGrp="1"/>
          </p:cNvSpPr>
          <p:nvPr>
            <p:ph type="sldNum" sz="quarter" idx="12"/>
          </p:nvPr>
        </p:nvSpPr>
        <p:spPr/>
        <p:txBody>
          <a:bodyPr/>
          <a:lstStyle/>
          <a:p>
            <a:fld id="{CFF61A1D-E0B1-4E79-BB29-36F99DE351C4}" type="slidenum">
              <a:rPr lang="en-US" smtClean="0"/>
              <a:pPr/>
              <a:t>6</a:t>
            </a:fld>
            <a:endParaRPr lang="en-US"/>
          </a:p>
        </p:txBody>
      </p:sp>
      <p:sp>
        <p:nvSpPr>
          <p:cNvPr id="7" name="1 Título"/>
          <p:cNvSpPr>
            <a:spLocks noGrp="1"/>
          </p:cNvSpPr>
          <p:nvPr>
            <p:ph type="title"/>
          </p:nvPr>
        </p:nvSpPr>
        <p:spPr>
          <a:xfrm>
            <a:off x="155864" y="-7443"/>
            <a:ext cx="9673937" cy="1143000"/>
          </a:xfrm>
        </p:spPr>
        <p:txBody>
          <a:bodyPr>
            <a:noAutofit/>
          </a:bodyPr>
          <a:lstStyle/>
          <a:p>
            <a:pPr algn="l"/>
            <a:r>
              <a:rPr lang="en-US" sz="2200" b="1" dirty="0" smtClean="0">
                <a:solidFill>
                  <a:prstClr val="white">
                    <a:lumMod val="50000"/>
                  </a:prstClr>
                </a:solidFill>
                <a:latin typeface="Adobe Caslon Pro"/>
                <a:ea typeface="+mn-ea"/>
                <a:cs typeface="Arial" charset="0"/>
              </a:rPr>
              <a:t>Some results from Macroeconomic simulation</a:t>
            </a:r>
            <a:br>
              <a:rPr lang="en-US" sz="2200" b="1" dirty="0" smtClean="0">
                <a:solidFill>
                  <a:prstClr val="white">
                    <a:lumMod val="50000"/>
                  </a:prstClr>
                </a:solidFill>
                <a:latin typeface="Adobe Caslon Pro"/>
                <a:ea typeface="+mn-ea"/>
                <a:cs typeface="Arial" charset="0"/>
              </a:rPr>
            </a:br>
            <a:r>
              <a:rPr lang="en-US" sz="2200" b="1" dirty="0" smtClean="0">
                <a:solidFill>
                  <a:prstClr val="white">
                    <a:lumMod val="50000"/>
                  </a:prstClr>
                </a:solidFill>
                <a:latin typeface="Adobe Caslon Pro"/>
                <a:ea typeface="+mn-ea"/>
                <a:cs typeface="Arial" charset="0"/>
              </a:rPr>
              <a:t>(Redistribution versus Non-redistribution)</a:t>
            </a:r>
            <a:endParaRPr lang="en-US" sz="2200" b="1" dirty="0">
              <a:solidFill>
                <a:prstClr val="white">
                  <a:lumMod val="50000"/>
                </a:prstClr>
              </a:solidFill>
              <a:latin typeface="Adobe Caslon Pro"/>
              <a:ea typeface="+mn-ea"/>
              <a:cs typeface="Arial" charset="0"/>
            </a:endParaRPr>
          </a:p>
        </p:txBody>
      </p:sp>
      <p:pic>
        <p:nvPicPr>
          <p:cNvPr id="8"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870" r="3339" b="8272"/>
          <a:stretch/>
        </p:blipFill>
        <p:spPr bwMode="auto">
          <a:xfrm>
            <a:off x="842025" y="1135557"/>
            <a:ext cx="6772543" cy="43971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ángulo 8"/>
          <p:cNvSpPr/>
          <p:nvPr/>
        </p:nvSpPr>
        <p:spPr>
          <a:xfrm>
            <a:off x="467544" y="5675961"/>
            <a:ext cx="8010236" cy="1015663"/>
          </a:xfrm>
          <a:prstGeom prst="rect">
            <a:avLst/>
          </a:prstGeom>
        </p:spPr>
        <p:txBody>
          <a:bodyPr wrap="square">
            <a:spAutoFit/>
          </a:bodyPr>
          <a:lstStyle/>
          <a:p>
            <a:r>
              <a:rPr lang="en-US" sz="2000" dirty="0" smtClean="0"/>
              <a:t>At the scenario with </a:t>
            </a:r>
            <a:r>
              <a:rPr lang="en-US" sz="2000" dirty="0"/>
              <a:t>redistribution (S2), the distribution of carbon tax revenues and subsidies can reconcile environmental and economic objectives: the effect on GDP and consumption is positive.</a:t>
            </a:r>
            <a:endParaRPr lang="es-MX" sz="2000" dirty="0"/>
          </a:p>
        </p:txBody>
      </p:sp>
    </p:spTree>
    <p:extLst>
      <p:ext uri="{BB962C8B-B14F-4D97-AF65-F5344CB8AC3E}">
        <p14:creationId xmlns:p14="http://schemas.microsoft.com/office/powerpoint/2010/main" val="64155227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owerpoint 2-02.jpg"/>
          <p:cNvPicPr>
            <a:picLocks noChangeAspect="1"/>
          </p:cNvPicPr>
          <p:nvPr/>
        </p:nvPicPr>
        <p:blipFill>
          <a:blip r:embed="rId3"/>
          <a:stretch>
            <a:fillRect/>
          </a:stretch>
        </p:blipFill>
        <p:spPr>
          <a:xfrm>
            <a:off x="0" y="0"/>
            <a:ext cx="9144000" cy="6858000"/>
          </a:xfrm>
          <a:prstGeom prst="rect">
            <a:avLst/>
          </a:prstGeom>
        </p:spPr>
      </p:pic>
      <p:sp>
        <p:nvSpPr>
          <p:cNvPr id="2" name="1 Marcador de número de diapositiva"/>
          <p:cNvSpPr>
            <a:spLocks noGrp="1"/>
          </p:cNvSpPr>
          <p:nvPr>
            <p:ph type="sldNum" sz="quarter" idx="12"/>
          </p:nvPr>
        </p:nvSpPr>
        <p:spPr/>
        <p:txBody>
          <a:bodyPr/>
          <a:lstStyle/>
          <a:p>
            <a:fld id="{CFF61A1D-E0B1-4E79-BB29-36F99DE351C4}" type="slidenum">
              <a:rPr lang="en-US" smtClean="0"/>
              <a:pPr/>
              <a:t>7</a:t>
            </a:fld>
            <a:endParaRPr lang="en-US"/>
          </a:p>
        </p:txBody>
      </p:sp>
      <p:sp>
        <p:nvSpPr>
          <p:cNvPr id="6" name="Marcador de contenido 3"/>
          <p:cNvSpPr>
            <a:spLocks noGrp="1"/>
          </p:cNvSpPr>
          <p:nvPr>
            <p:ph idx="1"/>
          </p:nvPr>
        </p:nvSpPr>
        <p:spPr>
          <a:xfrm>
            <a:off x="342298" y="1340768"/>
            <a:ext cx="8424936" cy="4347095"/>
          </a:xfrm>
        </p:spPr>
        <p:txBody>
          <a:bodyPr>
            <a:noAutofit/>
          </a:bodyPr>
          <a:lstStyle/>
          <a:p>
            <a:pPr marL="342900" lvl="2" indent="-342900"/>
            <a:r>
              <a:rPr lang="en-US" sz="2000" b="1" dirty="0" smtClean="0"/>
              <a:t>BETTER UNDERSTANDING OF SECTORIAL EMISSIONS</a:t>
            </a:r>
          </a:p>
          <a:p>
            <a:pPr lvl="1"/>
            <a:r>
              <a:rPr lang="en-US" sz="2000" dirty="0" smtClean="0"/>
              <a:t>Handbook and workshops on MRV tools (GHG Protocol, IPCC methodologies).	</a:t>
            </a:r>
          </a:p>
          <a:p>
            <a:pPr lvl="1"/>
            <a:r>
              <a:rPr lang="en-US" sz="2000" dirty="0" smtClean="0"/>
              <a:t>Capacities building for private sector to help the implementation of on-line tool for National Emissions Registry.</a:t>
            </a:r>
          </a:p>
          <a:p>
            <a:endParaRPr lang="en-US" sz="2000" b="1" dirty="0" smtClean="0"/>
          </a:p>
          <a:p>
            <a:r>
              <a:rPr lang="en-US" sz="2000" b="1" dirty="0" smtClean="0"/>
              <a:t>IDENTIFYING MITIGATION OPPORTUNITIES </a:t>
            </a:r>
          </a:p>
          <a:p>
            <a:pPr lvl="1"/>
            <a:r>
              <a:rPr lang="en-US" sz="2000" dirty="0" smtClean="0"/>
              <a:t>Quantifying the economic saving of adoption of industrial cogeneration.</a:t>
            </a:r>
          </a:p>
          <a:p>
            <a:pPr marL="457200" lvl="1" indent="0">
              <a:buNone/>
            </a:pPr>
            <a:endParaRPr lang="en-US" sz="2000" dirty="0" smtClean="0"/>
          </a:p>
          <a:p>
            <a:r>
              <a:rPr lang="en-US" sz="2000" b="1" dirty="0" smtClean="0"/>
              <a:t>DEVELOP LOW CARBON DEVELOPMENT STRATEGY</a:t>
            </a:r>
          </a:p>
          <a:p>
            <a:pPr lvl="1"/>
            <a:r>
              <a:rPr lang="en-US" sz="2000" dirty="0" smtClean="0"/>
              <a:t>Sign of agreements with the industry  to develop the document which contain the elements for LEDS.</a:t>
            </a:r>
          </a:p>
        </p:txBody>
      </p:sp>
      <p:sp>
        <p:nvSpPr>
          <p:cNvPr id="8" name="1 Título"/>
          <p:cNvSpPr>
            <a:spLocks noGrp="1"/>
          </p:cNvSpPr>
          <p:nvPr>
            <p:ph type="title"/>
          </p:nvPr>
        </p:nvSpPr>
        <p:spPr>
          <a:xfrm>
            <a:off x="323528" y="188640"/>
            <a:ext cx="6984776" cy="1143000"/>
          </a:xfrm>
        </p:spPr>
        <p:txBody>
          <a:bodyPr rtlCol="0">
            <a:normAutofit/>
          </a:bodyPr>
          <a:lstStyle/>
          <a:p>
            <a:pPr algn="l">
              <a:defRPr/>
            </a:pPr>
            <a:r>
              <a:rPr lang="en-US" sz="2200" b="1" dirty="0" smtClean="0">
                <a:solidFill>
                  <a:prstClr val="white">
                    <a:lumMod val="50000"/>
                  </a:prstClr>
                </a:solidFill>
                <a:latin typeface="Adobe Caslon Pro"/>
                <a:ea typeface="+mn-ea"/>
                <a:cs typeface="Arial" charset="0"/>
              </a:rPr>
              <a:t>LECBP-MEXICO</a:t>
            </a:r>
            <a:endParaRPr lang="en-US" sz="2200" b="1" dirty="0">
              <a:solidFill>
                <a:prstClr val="white">
                  <a:lumMod val="50000"/>
                </a:prstClr>
              </a:solidFill>
              <a:latin typeface="Adobe Caslon Pro"/>
              <a:ea typeface="+mn-ea"/>
              <a:cs typeface="Arial" charset="0"/>
            </a:endParaRPr>
          </a:p>
        </p:txBody>
      </p:sp>
      <p:pic>
        <p:nvPicPr>
          <p:cNvPr id="9" name="Imagen 8" descr="Logo INECC"/>
          <p:cNvPicPr/>
          <p:nvPr/>
        </p:nvPicPr>
        <p:blipFill rotWithShape="1">
          <a:blip r:embed="rId4" cstate="print">
            <a:extLst>
              <a:ext uri="{28A0092B-C50C-407E-A947-70E740481C1C}">
                <a14:useLocalDpi xmlns:a14="http://schemas.microsoft.com/office/drawing/2010/main" val="0"/>
              </a:ext>
            </a:extLst>
          </a:blip>
          <a:srcRect l="6162" t="10119" r="7507" b="9139"/>
          <a:stretch/>
        </p:blipFill>
        <p:spPr bwMode="auto">
          <a:xfrm>
            <a:off x="576156" y="6202036"/>
            <a:ext cx="1331548" cy="655964"/>
          </a:xfrm>
          <a:prstGeom prst="rect">
            <a:avLst/>
          </a:prstGeom>
          <a:noFill/>
          <a:ln>
            <a:noFill/>
          </a:ln>
        </p:spPr>
      </p:pic>
      <p:pic>
        <p:nvPicPr>
          <p:cNvPr id="11" name="6 Imagen"/>
          <p:cNvPicPr/>
          <p:nvPr/>
        </p:nvPicPr>
        <p:blipFill>
          <a:blip r:embed="rId5">
            <a:extLst>
              <a:ext uri="{28A0092B-C50C-407E-A947-70E740481C1C}">
                <a14:useLocalDpi xmlns:a14="http://schemas.microsoft.com/office/drawing/2010/main" val="0"/>
              </a:ext>
            </a:extLst>
          </a:blip>
          <a:srcRect/>
          <a:stretch>
            <a:fillRect/>
          </a:stretch>
        </p:blipFill>
        <p:spPr bwMode="auto">
          <a:xfrm>
            <a:off x="4067813" y="6241739"/>
            <a:ext cx="1008243" cy="633558"/>
          </a:xfrm>
          <a:prstGeom prst="rect">
            <a:avLst/>
          </a:prstGeom>
          <a:noFill/>
          <a:ln>
            <a:noFill/>
          </a:ln>
        </p:spPr>
      </p:pic>
      <p:pic>
        <p:nvPicPr>
          <p:cNvPr id="12" name="7 Imagen"/>
          <p:cNvPicPr/>
          <p:nvPr/>
        </p:nvPicPr>
        <p:blipFill>
          <a:blip r:embed="rId6">
            <a:extLst>
              <a:ext uri="{28A0092B-C50C-407E-A947-70E740481C1C}">
                <a14:useLocalDpi xmlns:a14="http://schemas.microsoft.com/office/drawing/2010/main" val="0"/>
              </a:ext>
            </a:extLst>
          </a:blip>
          <a:srcRect/>
          <a:stretch>
            <a:fillRect/>
          </a:stretch>
        </p:blipFill>
        <p:spPr bwMode="auto">
          <a:xfrm>
            <a:off x="5113040" y="6208195"/>
            <a:ext cx="1331168" cy="643645"/>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pic>
      <p:pic>
        <p:nvPicPr>
          <p:cNvPr id="13" name="8 Imagen"/>
          <p:cNvPicPr/>
          <p:nvPr/>
        </p:nvPicPr>
        <p:blipFill>
          <a:blip r:embed="rId7">
            <a:extLst>
              <a:ext uri="{28A0092B-C50C-407E-A947-70E740481C1C}">
                <a14:useLocalDpi xmlns:a14="http://schemas.microsoft.com/office/drawing/2010/main" val="0"/>
              </a:ext>
            </a:extLst>
          </a:blip>
          <a:srcRect/>
          <a:stretch>
            <a:fillRect/>
          </a:stretch>
        </p:blipFill>
        <p:spPr bwMode="auto">
          <a:xfrm>
            <a:off x="6431800" y="6161296"/>
            <a:ext cx="1020520" cy="670627"/>
          </a:xfrm>
          <a:prstGeom prst="rect">
            <a:avLst/>
          </a:prstGeom>
          <a:noFill/>
          <a:ln>
            <a:noFill/>
          </a:ln>
        </p:spPr>
      </p:pic>
      <p:pic>
        <p:nvPicPr>
          <p:cNvPr id="14" name="Picture 2"/>
          <p:cNvPicPr/>
          <p:nvPr/>
        </p:nvPicPr>
        <p:blipFill rotWithShape="1">
          <a:blip r:embed="rId8">
            <a:extLst>
              <a:ext uri="{28A0092B-C50C-407E-A947-70E740481C1C}">
                <a14:useLocalDpi xmlns:a14="http://schemas.microsoft.com/office/drawing/2010/main" val="0"/>
              </a:ext>
            </a:extLst>
          </a:blip>
          <a:srcRect r="84520"/>
          <a:stretch/>
        </p:blipFill>
        <p:spPr bwMode="auto">
          <a:xfrm>
            <a:off x="7519933" y="5459738"/>
            <a:ext cx="653839" cy="1313318"/>
          </a:xfrm>
          <a:prstGeom prst="rect">
            <a:avLst/>
          </a:prstGeom>
          <a:noFill/>
          <a:ln>
            <a:noFill/>
          </a:ln>
          <a:effectLst/>
          <a:extLst/>
        </p:spPr>
      </p:pic>
      <p:pic>
        <p:nvPicPr>
          <p:cNvPr id="15" name="8 Imagen"/>
          <p:cNvPicPr/>
          <p:nvPr/>
        </p:nvPicPr>
        <p:blipFill rotWithShape="1">
          <a:blip r:embed="rId9" cstate="print">
            <a:extLst>
              <a:ext uri="{28A0092B-C50C-407E-A947-70E740481C1C}">
                <a14:useLocalDpi xmlns:a14="http://schemas.microsoft.com/office/drawing/2010/main" val="0"/>
              </a:ext>
            </a:extLst>
          </a:blip>
          <a:srcRect t="25289" b="23032"/>
          <a:stretch/>
        </p:blipFill>
        <p:spPr bwMode="auto">
          <a:xfrm>
            <a:off x="1946672" y="6234336"/>
            <a:ext cx="2049264" cy="651048"/>
          </a:xfrm>
          <a:prstGeom prst="rect">
            <a:avLst/>
          </a:prstGeom>
          <a:noFill/>
        </p:spPr>
      </p:pic>
    </p:spTree>
    <p:extLst>
      <p:ext uri="{BB962C8B-B14F-4D97-AF65-F5344CB8AC3E}">
        <p14:creationId xmlns:p14="http://schemas.microsoft.com/office/powerpoint/2010/main" val="340380665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owerpoint 2-02.jpg"/>
          <p:cNvPicPr>
            <a:picLocks noChangeAspect="1"/>
          </p:cNvPicPr>
          <p:nvPr/>
        </p:nvPicPr>
        <p:blipFill>
          <a:blip r:embed="rId2"/>
          <a:stretch>
            <a:fillRect/>
          </a:stretch>
        </p:blipFill>
        <p:spPr>
          <a:xfrm>
            <a:off x="0" y="0"/>
            <a:ext cx="9144000" cy="6858000"/>
          </a:xfrm>
          <a:prstGeom prst="rect">
            <a:avLst/>
          </a:prstGeom>
        </p:spPr>
      </p:pic>
      <p:sp>
        <p:nvSpPr>
          <p:cNvPr id="2" name="1 Marcador de número de diapositiva"/>
          <p:cNvSpPr>
            <a:spLocks noGrp="1"/>
          </p:cNvSpPr>
          <p:nvPr>
            <p:ph type="sldNum" sz="quarter" idx="12"/>
          </p:nvPr>
        </p:nvSpPr>
        <p:spPr/>
        <p:txBody>
          <a:bodyPr/>
          <a:lstStyle/>
          <a:p>
            <a:fld id="{CFF61A1D-E0B1-4E79-BB29-36F99DE351C4}" type="slidenum">
              <a:rPr lang="en-US" smtClean="0"/>
              <a:pPr/>
              <a:t>8</a:t>
            </a:fld>
            <a:endParaRPr lang="en-US"/>
          </a:p>
        </p:txBody>
      </p:sp>
      <p:sp>
        <p:nvSpPr>
          <p:cNvPr id="10" name="1 Título"/>
          <p:cNvSpPr>
            <a:spLocks noGrp="1"/>
          </p:cNvSpPr>
          <p:nvPr>
            <p:ph type="title"/>
          </p:nvPr>
        </p:nvSpPr>
        <p:spPr>
          <a:xfrm>
            <a:off x="323528" y="0"/>
            <a:ext cx="8229600" cy="1143000"/>
          </a:xfrm>
        </p:spPr>
        <p:txBody>
          <a:bodyPr rtlCol="0">
            <a:normAutofit/>
          </a:bodyPr>
          <a:lstStyle/>
          <a:p>
            <a:pPr algn="l">
              <a:defRPr/>
            </a:pPr>
            <a:r>
              <a:rPr lang="en-US" sz="2200" b="1" dirty="0" smtClean="0">
                <a:solidFill>
                  <a:prstClr val="white">
                    <a:lumMod val="50000"/>
                  </a:prstClr>
                </a:solidFill>
                <a:latin typeface="Adobe Caslon Pro"/>
                <a:ea typeface="+mn-ea"/>
                <a:cs typeface="Arial" charset="0"/>
              </a:rPr>
              <a:t>Lessons learned to communicate LEDS benefits</a:t>
            </a:r>
            <a:endParaRPr lang="en-US" sz="2200" b="1" dirty="0">
              <a:solidFill>
                <a:prstClr val="white">
                  <a:lumMod val="50000"/>
                </a:prstClr>
              </a:solidFill>
              <a:latin typeface="Adobe Caslon Pro"/>
              <a:ea typeface="+mn-ea"/>
              <a:cs typeface="Arial" charset="0"/>
            </a:endParaRPr>
          </a:p>
        </p:txBody>
      </p:sp>
      <p:sp>
        <p:nvSpPr>
          <p:cNvPr id="7" name="Marcador de contenido 3"/>
          <p:cNvSpPr>
            <a:spLocks noGrp="1"/>
          </p:cNvSpPr>
          <p:nvPr>
            <p:ph idx="1"/>
          </p:nvPr>
        </p:nvSpPr>
        <p:spPr>
          <a:xfrm>
            <a:off x="641667" y="1340768"/>
            <a:ext cx="7778824" cy="4879057"/>
          </a:xfrm>
        </p:spPr>
        <p:txBody>
          <a:bodyPr>
            <a:noAutofit/>
          </a:bodyPr>
          <a:lstStyle/>
          <a:p>
            <a:r>
              <a:rPr lang="en-US" sz="2000" dirty="0" smtClean="0"/>
              <a:t>Achieving </a:t>
            </a:r>
            <a:r>
              <a:rPr lang="en-US" sz="2000" dirty="0"/>
              <a:t>interest in the development of the </a:t>
            </a:r>
            <a:r>
              <a:rPr lang="en-US" sz="2000" dirty="0" smtClean="0"/>
              <a:t>Strategy</a:t>
            </a:r>
          </a:p>
          <a:p>
            <a:pPr lvl="1"/>
            <a:r>
              <a:rPr lang="en-US" sz="2000" dirty="0"/>
              <a:t>Communicate first the actions with economic benefits.</a:t>
            </a:r>
          </a:p>
          <a:p>
            <a:pPr lvl="1"/>
            <a:r>
              <a:rPr lang="en-US" sz="2000" dirty="0"/>
              <a:t>Relying on legal obligations (GHG National Emissions Registry) and analysis of opportunities and threats.</a:t>
            </a:r>
          </a:p>
          <a:p>
            <a:pPr lvl="1"/>
            <a:r>
              <a:rPr lang="en-US" sz="2000" dirty="0"/>
              <a:t>Diversify options to internalize environmental costs (carbon market, emissions taxes, tariffs or import barriers</a:t>
            </a:r>
            <a:r>
              <a:rPr lang="en-US" sz="2000" dirty="0" smtClean="0"/>
              <a:t>).</a:t>
            </a:r>
          </a:p>
          <a:p>
            <a:pPr lvl="1"/>
            <a:endParaRPr lang="en-US" sz="2000" dirty="0"/>
          </a:p>
          <a:p>
            <a:r>
              <a:rPr lang="en-US" sz="2000" dirty="0" smtClean="0"/>
              <a:t>Increasing green investment through</a:t>
            </a:r>
            <a:r>
              <a:rPr lang="en-US" sz="2000" dirty="0"/>
              <a:t>:</a:t>
            </a:r>
          </a:p>
          <a:p>
            <a:pPr lvl="1"/>
            <a:r>
              <a:rPr lang="en-US" sz="2000" dirty="0"/>
              <a:t>incentives to reduce emissions and encourage profitable projects that reduce emissions (preferential financing and regulatory facilities, clean or certified emission reduction).</a:t>
            </a:r>
            <a:endParaRPr lang="es-MX" sz="2000" dirty="0"/>
          </a:p>
        </p:txBody>
      </p:sp>
    </p:spTree>
    <p:extLst>
      <p:ext uri="{BB962C8B-B14F-4D97-AF65-F5344CB8AC3E}">
        <p14:creationId xmlns:p14="http://schemas.microsoft.com/office/powerpoint/2010/main" val="82417651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owerpoint 2-02.jpg"/>
          <p:cNvPicPr>
            <a:picLocks noChangeAspect="1"/>
          </p:cNvPicPr>
          <p:nvPr/>
        </p:nvPicPr>
        <p:blipFill>
          <a:blip r:embed="rId3"/>
          <a:stretch>
            <a:fillRect/>
          </a:stretch>
        </p:blipFill>
        <p:spPr>
          <a:xfrm>
            <a:off x="0" y="14324"/>
            <a:ext cx="9144000" cy="6858000"/>
          </a:xfrm>
          <a:prstGeom prst="rect">
            <a:avLst/>
          </a:prstGeom>
        </p:spPr>
      </p:pic>
      <p:sp>
        <p:nvSpPr>
          <p:cNvPr id="2" name="1 Marcador de número de diapositiva"/>
          <p:cNvSpPr>
            <a:spLocks noGrp="1"/>
          </p:cNvSpPr>
          <p:nvPr>
            <p:ph type="sldNum" sz="quarter" idx="12"/>
          </p:nvPr>
        </p:nvSpPr>
        <p:spPr/>
        <p:txBody>
          <a:bodyPr/>
          <a:lstStyle/>
          <a:p>
            <a:fld id="{CFF61A1D-E0B1-4E79-BB29-36F99DE351C4}" type="slidenum">
              <a:rPr lang="en-US" smtClean="0"/>
              <a:pPr/>
              <a:t>9</a:t>
            </a:fld>
            <a:endParaRPr lang="en-US"/>
          </a:p>
        </p:txBody>
      </p:sp>
      <p:sp>
        <p:nvSpPr>
          <p:cNvPr id="7" name="5 Rectángulo redondeado"/>
          <p:cNvSpPr/>
          <p:nvPr/>
        </p:nvSpPr>
        <p:spPr>
          <a:xfrm>
            <a:off x="3389092" y="5675660"/>
            <a:ext cx="2016224" cy="1065708"/>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1700" b="1" dirty="0" smtClean="0">
                <a:solidFill>
                  <a:prstClr val="white"/>
                </a:solidFill>
              </a:rPr>
              <a:t>National Institute of Ecology and Climate Change</a:t>
            </a:r>
            <a:endParaRPr lang="en-US" sz="1700" b="1" dirty="0">
              <a:solidFill>
                <a:prstClr val="white"/>
              </a:solidFill>
            </a:endParaRPr>
          </a:p>
        </p:txBody>
      </p:sp>
      <p:sp>
        <p:nvSpPr>
          <p:cNvPr id="8" name="6 Rectángulo redondeado"/>
          <p:cNvSpPr/>
          <p:nvPr/>
        </p:nvSpPr>
        <p:spPr>
          <a:xfrm>
            <a:off x="6111146" y="5727660"/>
            <a:ext cx="2200898" cy="983906"/>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b="1" dirty="0" smtClean="0">
                <a:solidFill>
                  <a:prstClr val="white"/>
                </a:solidFill>
              </a:rPr>
              <a:t>6 Social  </a:t>
            </a:r>
            <a:r>
              <a:rPr lang="en-US" sz="1400" b="1" dirty="0" smtClean="0">
                <a:solidFill>
                  <a:prstClr val="white"/>
                </a:solidFill>
              </a:rPr>
              <a:t> </a:t>
            </a:r>
            <a:r>
              <a:rPr lang="en-US" sz="1600" b="1" dirty="0" smtClean="0">
                <a:solidFill>
                  <a:prstClr val="white"/>
                </a:solidFill>
              </a:rPr>
              <a:t>Advisers</a:t>
            </a:r>
            <a:endParaRPr lang="en-US" sz="1400" b="1" dirty="0" smtClean="0">
              <a:solidFill>
                <a:prstClr val="white"/>
              </a:solidFill>
            </a:endParaRPr>
          </a:p>
          <a:p>
            <a:pPr algn="ctr" defTabSz="914400"/>
            <a:r>
              <a:rPr lang="en-US" sz="1400" b="1" dirty="0" smtClean="0">
                <a:solidFill>
                  <a:prstClr val="white"/>
                </a:solidFill>
              </a:rPr>
              <a:t>(academic, scientific, and private sector)</a:t>
            </a:r>
            <a:endParaRPr lang="en-US" sz="1400" b="1" dirty="0">
              <a:solidFill>
                <a:prstClr val="white"/>
              </a:solidFill>
            </a:endParaRPr>
          </a:p>
        </p:txBody>
      </p:sp>
      <p:sp>
        <p:nvSpPr>
          <p:cNvPr id="9" name="8 Cruz"/>
          <p:cNvSpPr/>
          <p:nvPr/>
        </p:nvSpPr>
        <p:spPr>
          <a:xfrm>
            <a:off x="5494267" y="6097830"/>
            <a:ext cx="415105" cy="282825"/>
          </a:xfrm>
          <a:prstGeom prst="plus">
            <a:avLst/>
          </a:prstGeom>
        </p:spPr>
        <p:style>
          <a:lnRef idx="1">
            <a:schemeClr val="accent5"/>
          </a:lnRef>
          <a:fillRef idx="3">
            <a:schemeClr val="accent5"/>
          </a:fillRef>
          <a:effectRef idx="2">
            <a:schemeClr val="accent5"/>
          </a:effectRef>
          <a:fontRef idx="minor">
            <a:schemeClr val="lt1"/>
          </a:fontRef>
        </p:style>
        <p:txBody>
          <a:bodyPr rtlCol="0" anchor="ctr"/>
          <a:lstStyle/>
          <a:p>
            <a:pPr algn="ctr" defTabSz="914400"/>
            <a:endParaRPr lang="es-MX">
              <a:solidFill>
                <a:prstClr val="white"/>
              </a:solidFill>
            </a:endParaRPr>
          </a:p>
        </p:txBody>
      </p:sp>
      <p:sp>
        <p:nvSpPr>
          <p:cNvPr id="11" name="12 CuadroTexto"/>
          <p:cNvSpPr txBox="1"/>
          <p:nvPr/>
        </p:nvSpPr>
        <p:spPr>
          <a:xfrm>
            <a:off x="4337581" y="1411918"/>
            <a:ext cx="4779064" cy="3816429"/>
          </a:xfrm>
          <a:prstGeom prst="rect">
            <a:avLst/>
          </a:prstGeom>
          <a:noFill/>
        </p:spPr>
        <p:txBody>
          <a:bodyPr wrap="square" rtlCol="0">
            <a:spAutoFit/>
          </a:bodyPr>
          <a:lstStyle/>
          <a:p>
            <a:pPr defTabSz="914400"/>
            <a:r>
              <a:rPr lang="en-US" sz="2200" b="1" dirty="0" smtClean="0">
                <a:solidFill>
                  <a:prstClr val="black"/>
                </a:solidFill>
              </a:rPr>
              <a:t>Challenges</a:t>
            </a:r>
            <a:r>
              <a:rPr lang="en-US" sz="2200" dirty="0" smtClean="0">
                <a:solidFill>
                  <a:prstClr val="black"/>
                </a:solidFill>
              </a:rPr>
              <a:t>:</a:t>
            </a:r>
          </a:p>
          <a:p>
            <a:pPr marL="285750" indent="-285750" defTabSz="914400">
              <a:buFont typeface="Arial" panose="020B0604020202020204" pitchFamily="34" charset="0"/>
              <a:buChar char="•"/>
            </a:pPr>
            <a:r>
              <a:rPr lang="en-US" sz="2200" dirty="0" smtClean="0">
                <a:solidFill>
                  <a:prstClr val="black"/>
                </a:solidFill>
              </a:rPr>
              <a:t>Defining what will be evaluated among all the aspects of climate change policy.</a:t>
            </a:r>
          </a:p>
          <a:p>
            <a:pPr marL="285750" indent="-285750" defTabSz="914400">
              <a:buFont typeface="Arial" panose="020B0604020202020204" pitchFamily="34" charset="0"/>
              <a:buChar char="•"/>
            </a:pPr>
            <a:r>
              <a:rPr lang="en-US" sz="2200" dirty="0" smtClean="0">
                <a:solidFill>
                  <a:prstClr val="black"/>
                </a:solidFill>
              </a:rPr>
              <a:t>MRV and </a:t>
            </a:r>
            <a:r>
              <a:rPr lang="en-US" sz="2200" smtClean="0">
                <a:solidFill>
                  <a:prstClr val="black"/>
                </a:solidFill>
              </a:rPr>
              <a:t>assessment methodologies.</a:t>
            </a:r>
            <a:endParaRPr lang="en-US" sz="2200" dirty="0" smtClean="0">
              <a:solidFill>
                <a:prstClr val="black"/>
              </a:solidFill>
            </a:endParaRPr>
          </a:p>
          <a:p>
            <a:pPr marL="285750" indent="-285750" defTabSz="914400">
              <a:buFont typeface="Arial" panose="020B0604020202020204" pitchFamily="34" charset="0"/>
              <a:buChar char="•"/>
            </a:pPr>
            <a:r>
              <a:rPr lang="en-US" sz="2200" dirty="0" smtClean="0">
                <a:solidFill>
                  <a:prstClr val="black"/>
                </a:solidFill>
              </a:rPr>
              <a:t>Communicate progress and delays related to national commitments.</a:t>
            </a:r>
          </a:p>
          <a:p>
            <a:pPr marL="285750" indent="-285750" defTabSz="914400">
              <a:buFont typeface="Arial" panose="020B0604020202020204" pitchFamily="34" charset="0"/>
              <a:buChar char="•"/>
            </a:pPr>
            <a:r>
              <a:rPr lang="en-US" sz="2200" dirty="0" smtClean="0">
                <a:solidFill>
                  <a:prstClr val="black"/>
                </a:solidFill>
              </a:rPr>
              <a:t>Incorporate feedback and recommendations into climate change policy.</a:t>
            </a:r>
          </a:p>
          <a:p>
            <a:pPr marL="285750" indent="-285750" defTabSz="914400">
              <a:buFontTx/>
              <a:buChar char="-"/>
            </a:pPr>
            <a:endParaRPr lang="en-US" sz="2200" dirty="0">
              <a:solidFill>
                <a:prstClr val="black"/>
              </a:solidFill>
            </a:endParaRPr>
          </a:p>
        </p:txBody>
      </p:sp>
      <p:sp>
        <p:nvSpPr>
          <p:cNvPr id="12" name="9 CuadroTexto"/>
          <p:cNvSpPr txBox="1"/>
          <p:nvPr/>
        </p:nvSpPr>
        <p:spPr>
          <a:xfrm>
            <a:off x="553722" y="260648"/>
            <a:ext cx="6466549" cy="430887"/>
          </a:xfrm>
          <a:prstGeom prst="rect">
            <a:avLst/>
          </a:prstGeom>
          <a:noFill/>
        </p:spPr>
        <p:txBody>
          <a:bodyPr wrap="square" rtlCol="0">
            <a:spAutoFit/>
          </a:bodyPr>
          <a:lstStyle/>
          <a:p>
            <a:pPr defTabSz="914400"/>
            <a:r>
              <a:rPr lang="en-US" sz="2200" b="1" dirty="0" smtClean="0">
                <a:solidFill>
                  <a:prstClr val="white">
                    <a:lumMod val="50000"/>
                  </a:prstClr>
                </a:solidFill>
                <a:latin typeface="Adobe Caslon Pro"/>
                <a:cs typeface="Arial" charset="0"/>
              </a:rPr>
              <a:t>Assessment of Climate Change Policy</a:t>
            </a:r>
            <a:endParaRPr lang="en-US" sz="2200" b="1" dirty="0">
              <a:solidFill>
                <a:prstClr val="white">
                  <a:lumMod val="50000"/>
                </a:prstClr>
              </a:solidFill>
              <a:latin typeface="Adobe Caslon Pro"/>
              <a:cs typeface="Arial" charset="0"/>
            </a:endParaRPr>
          </a:p>
        </p:txBody>
      </p:sp>
      <p:sp>
        <p:nvSpPr>
          <p:cNvPr id="14" name="11 Rectángulo redondeado"/>
          <p:cNvSpPr/>
          <p:nvPr/>
        </p:nvSpPr>
        <p:spPr>
          <a:xfrm>
            <a:off x="467544" y="5671266"/>
            <a:ext cx="2016224" cy="1040766"/>
          </a:xfrm>
          <a:prstGeom prst="roundRect">
            <a:avLst/>
          </a:prstGeom>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b="1" dirty="0" smtClean="0">
                <a:solidFill>
                  <a:prstClr val="white"/>
                </a:solidFill>
              </a:rPr>
              <a:t>Climate Change Policy Assessment Office</a:t>
            </a:r>
            <a:endParaRPr lang="en-US" b="1" dirty="0">
              <a:solidFill>
                <a:prstClr val="white"/>
              </a:solidFill>
            </a:endParaRPr>
          </a:p>
        </p:txBody>
      </p:sp>
      <p:sp>
        <p:nvSpPr>
          <p:cNvPr id="15" name="1 Igual que"/>
          <p:cNvSpPr/>
          <p:nvPr/>
        </p:nvSpPr>
        <p:spPr>
          <a:xfrm>
            <a:off x="2669012" y="5990151"/>
            <a:ext cx="576064" cy="417888"/>
          </a:xfrm>
          <a:prstGeom prst="mathEqual">
            <a:avLst/>
          </a:prstGeom>
        </p:spPr>
        <p:style>
          <a:lnRef idx="1">
            <a:schemeClr val="accent5"/>
          </a:lnRef>
          <a:fillRef idx="3">
            <a:schemeClr val="accent5"/>
          </a:fillRef>
          <a:effectRef idx="2">
            <a:schemeClr val="accent5"/>
          </a:effectRef>
          <a:fontRef idx="minor">
            <a:schemeClr val="lt1"/>
          </a:fontRef>
        </p:style>
        <p:txBody>
          <a:bodyPr rtlCol="0" anchor="ctr"/>
          <a:lstStyle/>
          <a:p>
            <a:pPr algn="ctr" defTabSz="914400"/>
            <a:endParaRPr lang="es-MX">
              <a:solidFill>
                <a:prstClr val="black"/>
              </a:solidFill>
            </a:endParaRPr>
          </a:p>
        </p:txBody>
      </p:sp>
      <p:pic>
        <p:nvPicPr>
          <p:cNvPr id="13" name="Imagen 12"/>
          <p:cNvPicPr>
            <a:picLocks noChangeAspect="1"/>
          </p:cNvPicPr>
          <p:nvPr/>
        </p:nvPicPr>
        <p:blipFill>
          <a:blip r:embed="rId4"/>
          <a:stretch>
            <a:fillRect/>
          </a:stretch>
        </p:blipFill>
        <p:spPr>
          <a:xfrm>
            <a:off x="459494" y="636511"/>
            <a:ext cx="3850732" cy="4874463"/>
          </a:xfrm>
          <a:prstGeom prst="rect">
            <a:avLst/>
          </a:prstGeom>
        </p:spPr>
      </p:pic>
    </p:spTree>
    <p:extLst>
      <p:ext uri="{BB962C8B-B14F-4D97-AF65-F5344CB8AC3E}">
        <p14:creationId xmlns:p14="http://schemas.microsoft.com/office/powerpoint/2010/main" val="304736617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11420</TotalTime>
  <Words>904</Words>
  <Application>Microsoft Macintosh PowerPoint</Application>
  <PresentationFormat>On-screen Show (4:3)</PresentationFormat>
  <Paragraphs>111</Paragraphs>
  <Slides>10</Slides>
  <Notes>6</Notes>
  <HiddenSlides>0</HiddenSlides>
  <MMClips>0</MMClips>
  <ScaleCrop>false</ScaleCrop>
  <HeadingPairs>
    <vt:vector size="4" baseType="variant">
      <vt:variant>
        <vt:lpstr>Theme</vt:lpstr>
      </vt:variant>
      <vt:variant>
        <vt:i4>2</vt:i4>
      </vt:variant>
      <vt:variant>
        <vt:lpstr>Slide Titles</vt:lpstr>
      </vt:variant>
      <vt:variant>
        <vt:i4>10</vt:i4>
      </vt:variant>
    </vt:vector>
  </HeadingPairs>
  <TitlesOfParts>
    <vt:vector size="12" baseType="lpstr">
      <vt:lpstr>Office Theme</vt:lpstr>
      <vt:lpstr>1_Office Theme</vt:lpstr>
      <vt:lpstr>PowerPoint Presentation</vt:lpstr>
      <vt:lpstr>Some approaches that Mexico has taken for assessing and communicating LEDS benefits </vt:lpstr>
      <vt:lpstr>Transiting to a low carbon economy in Mexico: an application of the ThreeME 2014-2050</vt:lpstr>
      <vt:lpstr>Transiting to a low carbon economy in Mexico: an application of the ThreeME 2014-2050</vt:lpstr>
      <vt:lpstr>ThreeMe for México. 2014-2050</vt:lpstr>
      <vt:lpstr>Some results from Macroeconomic simulation (Redistribution versus Non-redistribution)</vt:lpstr>
      <vt:lpstr>LECBP-MEXICO</vt:lpstr>
      <vt:lpstr>Lessons learned to communicate LEDS benefits</vt:lpstr>
      <vt:lpstr>PowerPoint Presentation</vt:lpstr>
      <vt:lpstr>PowerPoint Presentation</vt:lpstr>
    </vt:vector>
  </TitlesOfParts>
  <Company>grupo px</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Jorge Tello</dc:creator>
  <cp:lastModifiedBy>Caroline  Uriarte</cp:lastModifiedBy>
  <cp:revision>419</cp:revision>
  <cp:lastPrinted>2014-09-30T18:29:33Z</cp:lastPrinted>
  <dcterms:created xsi:type="dcterms:W3CDTF">2014-02-26T18:13:32Z</dcterms:created>
  <dcterms:modified xsi:type="dcterms:W3CDTF">2015-10-13T21:53:14Z</dcterms:modified>
</cp:coreProperties>
</file>