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slideLayouts/slideLayout27.xml" ContentType="application/vnd.openxmlformats-officedocument.presentationml.slideLayout+xml"/>
  <Override PartName="/ppt/theme/theme1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97" r:id="rId1"/>
    <p:sldMasterId id="2147485242" r:id="rId2"/>
    <p:sldMasterId id="2147485265" r:id="rId3"/>
    <p:sldMasterId id="2147485362" r:id="rId4"/>
    <p:sldMasterId id="2147485365" r:id="rId5"/>
    <p:sldMasterId id="2147485268" r:id="rId6"/>
    <p:sldMasterId id="2147485273" r:id="rId7"/>
    <p:sldMasterId id="2147485303" r:id="rId8"/>
    <p:sldMasterId id="2147485297" r:id="rId9"/>
    <p:sldMasterId id="2147485288" r:id="rId10"/>
    <p:sldMasterId id="2147485281" r:id="rId11"/>
    <p:sldMasterId id="2147485311" r:id="rId12"/>
    <p:sldMasterId id="2147485206" r:id="rId13"/>
  </p:sldMasterIdLst>
  <p:notesMasterIdLst>
    <p:notesMasterId r:id="rId33"/>
  </p:notesMasterIdLst>
  <p:handoutMasterIdLst>
    <p:handoutMasterId r:id="rId34"/>
  </p:handoutMasterIdLst>
  <p:sldIdLst>
    <p:sldId id="769" r:id="rId14"/>
    <p:sldId id="940" r:id="rId15"/>
    <p:sldId id="841" r:id="rId16"/>
    <p:sldId id="842" r:id="rId17"/>
    <p:sldId id="935" r:id="rId18"/>
    <p:sldId id="913" r:id="rId19"/>
    <p:sldId id="831" r:id="rId20"/>
    <p:sldId id="922" r:id="rId21"/>
    <p:sldId id="895" r:id="rId22"/>
    <p:sldId id="893" r:id="rId23"/>
    <p:sldId id="881" r:id="rId24"/>
    <p:sldId id="892" r:id="rId25"/>
    <p:sldId id="938" r:id="rId26"/>
    <p:sldId id="930" r:id="rId27"/>
    <p:sldId id="932" r:id="rId28"/>
    <p:sldId id="939" r:id="rId29"/>
    <p:sldId id="911" r:id="rId30"/>
    <p:sldId id="937" r:id="rId31"/>
    <p:sldId id="910" r:id="rId32"/>
  </p:sldIdLst>
  <p:sldSz cx="9144000" cy="6858000" type="screen4x3"/>
  <p:notesSz cx="9144000" cy="6980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45">
          <p15:clr>
            <a:srgbClr val="A4A3A4"/>
          </p15:clr>
        </p15:guide>
        <p15:guide id="2" pos="3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gonzalez4" initials="rg" lastIdx="10" clrIdx="0"/>
  <p:cmAuthor id="2" name="Ricardo Gonzalez" initials="RG" lastIdx="10" clrIdx="1">
    <p:extLst>
      <p:ext uri="{19B8F6BF-5375-455C-9EA6-DF929625EA0E}">
        <p15:presenceInfo xmlns:p15="http://schemas.microsoft.com/office/powerpoint/2012/main" userId="S-1-5-21-1385568035-1675961066-622671684-12164981" providerId="AD"/>
      </p:ext>
    </p:extLst>
  </p:cmAuthor>
  <p:cmAuthor id="3" name="Irina Bushueva" initials="IB" lastIdx="3" clrIdx="2">
    <p:extLst>
      <p:ext uri="{19B8F6BF-5375-455C-9EA6-DF929625EA0E}">
        <p15:presenceInfo xmlns:p15="http://schemas.microsoft.com/office/powerpoint/2012/main" userId="S-1-5-21-1385568035-1675961066-622671684-122394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AF0"/>
    <a:srgbClr val="FF3333"/>
    <a:srgbClr val="09D13D"/>
    <a:srgbClr val="79CF07"/>
    <a:srgbClr val="021F43"/>
    <a:srgbClr val="595959"/>
    <a:srgbClr val="7F7F7F"/>
    <a:srgbClr val="DCDCDC"/>
    <a:srgbClr val="8CCFF8"/>
    <a:srgbClr val="76C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6473" autoAdjust="0"/>
  </p:normalViewPr>
  <p:slideViewPr>
    <p:cSldViewPr snapToGrid="0">
      <p:cViewPr varScale="1">
        <p:scale>
          <a:sx n="86" d="100"/>
          <a:sy n="86" d="100"/>
        </p:scale>
        <p:origin x="1722" y="78"/>
      </p:cViewPr>
      <p:guideLst>
        <p:guide orient="horz" pos="3845"/>
        <p:guide pos="3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15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11799-316D-4C86-B28E-87C5950F2CEC}" type="doc">
      <dgm:prSet loTypeId="urn:microsoft.com/office/officeart/2005/8/layout/arrow2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5107B-0148-4E38-A3CC-E4B5377A9255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600" b="1" smtClean="0">
              <a:latin typeface="Arial" pitchFamily="34" charset="0"/>
              <a:cs typeface="Arial" pitchFamily="34" charset="0"/>
            </a:rPr>
            <a:t>Grants</a:t>
          </a:r>
          <a:endParaRPr lang="en-US" sz="1600" b="1" dirty="0" smtClean="0">
            <a:latin typeface="Arial" pitchFamily="34" charset="0"/>
            <a:cs typeface="Arial" pitchFamily="34" charset="0"/>
          </a:endParaRPr>
        </a:p>
      </dgm:t>
    </dgm:pt>
    <dgm:pt modelId="{999B1D7F-0EA9-4FFA-9BB1-B9BBB7A4CF6B}" type="parTrans" cxnId="{3480BCDF-5CE9-4CDD-9540-8CBB01F85A05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DAFFF7F4-DFAF-4C1B-98AA-D625CEF4F9A8}" type="sibTrans" cxnId="{3480BCDF-5CE9-4CDD-9540-8CBB01F85A05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9FE53569-9BAF-48D9-8FC8-EDC5B34E979D}">
      <dgm:prSet phldrT="[Text]" custT="1"/>
      <dgm:spPr/>
      <dgm:t>
        <a:bodyPr/>
        <a:lstStyle/>
        <a:p>
          <a:pPr algn="ctr"/>
          <a:r>
            <a:rPr lang="en-US" sz="1400" b="0" dirty="0" smtClean="0">
              <a:solidFill>
                <a:srgbClr val="021F43"/>
              </a:solidFill>
              <a:latin typeface="Arial" pitchFamily="34" charset="0"/>
              <a:cs typeface="Arial" pitchFamily="34" charset="0"/>
            </a:rPr>
            <a:t>Early stage equity at submarket price</a:t>
          </a:r>
          <a:endParaRPr lang="en-US" sz="1400" b="0" dirty="0">
            <a:solidFill>
              <a:srgbClr val="021F43"/>
            </a:solidFill>
            <a:latin typeface="Arial" pitchFamily="34" charset="0"/>
            <a:cs typeface="Arial" pitchFamily="34" charset="0"/>
          </a:endParaRPr>
        </a:p>
      </dgm:t>
    </dgm:pt>
    <dgm:pt modelId="{A4E9BFB4-1153-400B-9208-A5F64720E5FC}" type="parTrans" cxnId="{A7DF576B-1D22-4CCE-9C27-7A75EF2864BC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A47F598B-D1A9-4B34-9C3A-7D982DED1AC0}" type="sibTrans" cxnId="{A7DF576B-1D22-4CCE-9C27-7A75EF2864BC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6B7AAC1C-39EC-4224-A786-908A11D14761}">
      <dgm:prSet phldrT="[Text]" custT="1"/>
      <dgm:spPr/>
      <dgm:t>
        <a:bodyPr/>
        <a:lstStyle/>
        <a:p>
          <a:pPr algn="ctr"/>
          <a:r>
            <a:rPr lang="en-US" sz="1400" b="0" dirty="0" smtClean="0">
              <a:solidFill>
                <a:srgbClr val="021F43"/>
              </a:solidFill>
              <a:latin typeface="Arial" pitchFamily="34" charset="0"/>
              <a:cs typeface="Arial" pitchFamily="34" charset="0"/>
            </a:rPr>
            <a:t>Guarantee (e.g., first loss)</a:t>
          </a:r>
          <a:endParaRPr lang="en-US" sz="1400" b="0" dirty="0">
            <a:solidFill>
              <a:srgbClr val="021F43"/>
            </a:solidFill>
            <a:latin typeface="Arial" pitchFamily="34" charset="0"/>
            <a:cs typeface="Arial" pitchFamily="34" charset="0"/>
          </a:endParaRPr>
        </a:p>
      </dgm:t>
    </dgm:pt>
    <dgm:pt modelId="{8A7F76F2-33AB-44EF-B040-00A131287068}" type="parTrans" cxnId="{B0F94C45-5532-4191-BED2-099423AB4B04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58A4A85F-5F48-4A51-AC0E-2D40BFE5D1EF}" type="sibTrans" cxnId="{B0F94C45-5532-4191-BED2-099423AB4B04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5D983CC2-F834-4D9E-9D7F-2ED8E455B0C1}">
      <dgm:prSet phldrT="[Text]" custT="1"/>
      <dgm:spPr/>
      <dgm:t>
        <a:bodyPr/>
        <a:lstStyle/>
        <a:p>
          <a:pPr marL="0" indent="0" algn="ctr"/>
          <a:r>
            <a:rPr lang="en-US" sz="1400" b="0" dirty="0" smtClean="0">
              <a:solidFill>
                <a:srgbClr val="021F43"/>
              </a:solidFill>
              <a:latin typeface="Arial" pitchFamily="34" charset="0"/>
              <a:cs typeface="Arial" pitchFamily="34" charset="0"/>
            </a:rPr>
            <a:t>Senior or mezzanine debt</a:t>
          </a:r>
          <a:endParaRPr lang="en-US" sz="1400" b="1" i="1" dirty="0">
            <a:solidFill>
              <a:srgbClr val="021F43"/>
            </a:solidFill>
            <a:latin typeface="Arial" pitchFamily="34" charset="0"/>
            <a:cs typeface="Arial" pitchFamily="34" charset="0"/>
          </a:endParaRPr>
        </a:p>
      </dgm:t>
    </dgm:pt>
    <dgm:pt modelId="{7A7E3D84-8FBB-43B5-B05D-74D1014D89E6}" type="parTrans" cxnId="{8E8650C3-6C91-47F7-ABF3-81E75F066361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BDEB0F32-296A-4A24-87D2-7E6923FCBDF2}" type="sibTrans" cxnId="{8E8650C3-6C91-47F7-ABF3-81E75F066361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A639B845-1AE7-4869-BD8A-FB9130B2B990}">
      <dgm:prSet phldrT="[Text]" custT="1"/>
      <dgm:spPr/>
      <dgm:t>
        <a:bodyPr/>
        <a:lstStyle/>
        <a:p>
          <a:pPr algn="ctr">
            <a:spcAft>
              <a:spcPct val="35000"/>
            </a:spcAft>
          </a:pPr>
          <a:r>
            <a:rPr lang="en-US" sz="1600" b="1" smtClean="0">
              <a:latin typeface="Arial" pitchFamily="34" charset="0"/>
              <a:cs typeface="Arial" pitchFamily="34" charset="0"/>
            </a:rPr>
            <a:t>Market-based Financing</a:t>
          </a:r>
        </a:p>
        <a:p>
          <a:pPr algn="ctr">
            <a:spcAft>
              <a:spcPts val="0"/>
            </a:spcAft>
          </a:pPr>
          <a:endParaRPr lang="en-US" sz="1600" b="1" dirty="0" smtClean="0">
            <a:latin typeface="Arial" pitchFamily="34" charset="0"/>
            <a:cs typeface="Arial" pitchFamily="34" charset="0"/>
          </a:endParaRPr>
        </a:p>
      </dgm:t>
    </dgm:pt>
    <dgm:pt modelId="{BA328EDA-3C11-4413-A2A7-751315419FBE}" type="sibTrans" cxnId="{BFCD6829-44E3-412F-A0D4-4D6A40C73336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6FA562F9-F410-4E3E-AB82-B87AF706538E}" type="parTrans" cxnId="{BFCD6829-44E3-412F-A0D4-4D6A40C73336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6117DC74-8D16-4DD5-A74D-6F26603108E2}" type="pres">
      <dgm:prSet presAssocID="{39711799-316D-4C86-B28E-87C5950F2CE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0FCD6F-5150-4958-9785-91EE936EACBE}" type="pres">
      <dgm:prSet presAssocID="{39711799-316D-4C86-B28E-87C5950F2CEC}" presName="arrow" presStyleLbl="bgShp" presStyleIdx="0" presStyleCnt="1" custScaleX="116730" custScaleY="91251" custLinFactNeighborX="1445" custLinFactNeighborY="-3112"/>
      <dgm:spPr/>
      <dgm:t>
        <a:bodyPr/>
        <a:lstStyle/>
        <a:p>
          <a:endParaRPr lang="en-US"/>
        </a:p>
      </dgm:t>
    </dgm:pt>
    <dgm:pt modelId="{6C002185-0C58-4F39-A9E3-028C2F8949A7}" type="pres">
      <dgm:prSet presAssocID="{39711799-316D-4C86-B28E-87C5950F2CEC}" presName="arrowDiagram5" presStyleCnt="0"/>
      <dgm:spPr/>
      <dgm:t>
        <a:bodyPr/>
        <a:lstStyle/>
        <a:p>
          <a:endParaRPr lang="en-US"/>
        </a:p>
      </dgm:t>
    </dgm:pt>
    <dgm:pt modelId="{22AED023-15DE-47F4-B988-095E10EE4704}" type="pres">
      <dgm:prSet presAssocID="{74D5107B-0148-4E38-A3CC-E4B5377A9255}" presName="bullet5a" presStyleLbl="node1" presStyleIdx="0" presStyleCnt="5" custLinFactX="-200000" custLinFactY="6311" custLinFactNeighborX="-299133" custLinFactNeighborY="100000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243FFED3-3443-4B98-865D-2AC2AA1C603C}" type="pres">
      <dgm:prSet presAssocID="{74D5107B-0148-4E38-A3CC-E4B5377A9255}" presName="textBox5a" presStyleLbl="revTx" presStyleIdx="0" presStyleCnt="5" custAng="10800000" custFlipVert="1" custScaleX="115886" custScaleY="59289" custLinFactX="-41722" custLinFactNeighborX="-100000" custLinFactNeighborY="-49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DEE31-8042-44F2-B911-C8A9E2362015}" type="pres">
      <dgm:prSet presAssocID="{9FE53569-9BAF-48D9-8FC8-EDC5B34E979D}" presName="bullet5b" presStyleLbl="node1" presStyleIdx="1" presStyleCnt="5" custLinFactY="-16221" custLinFactNeighborX="45558" custLinFactNeighborY="-100000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E87565D-2B26-4EA5-9283-9036E69034D9}" type="pres">
      <dgm:prSet presAssocID="{9FE53569-9BAF-48D9-8FC8-EDC5B34E979D}" presName="textBox5b" presStyleLbl="revTx" presStyleIdx="1" presStyleCnt="5" custScaleY="76330" custLinFactNeighborX="-34110" custLinFactNeighborY="-4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CC28D-551B-49B7-A4C5-8EDDECB94852}" type="pres">
      <dgm:prSet presAssocID="{6B7AAC1C-39EC-4224-A786-908A11D14761}" presName="bullet5c" presStyleLbl="node1" presStyleIdx="2" presStyleCnt="5" custLinFactX="39779" custLinFactNeighborX="100000" custLinFactNeighborY="-66503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F4E18AD-D4C1-479D-940C-8F8353E25715}" type="pres">
      <dgm:prSet presAssocID="{6B7AAC1C-39EC-4224-A786-908A11D14761}" presName="textBox5c" presStyleLbl="revTx" presStyleIdx="2" presStyleCnt="5" custScaleX="93390" custScaleY="29457" custLinFactNeighborX="-21105" custLinFactNeighborY="-26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9625C-630F-415F-842B-4BB60CD1D920}" type="pres">
      <dgm:prSet presAssocID="{5D983CC2-F834-4D9E-9D7F-2ED8E455B0C1}" presName="bullet5d" presStyleLbl="node1" presStyleIdx="3" presStyleCnt="5" custLinFactX="73151" custLinFactNeighborX="100000" custLinFactNeighborY="-36212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1F81B37-1416-4EE8-AB16-FE2E01F3C68F}" type="pres">
      <dgm:prSet presAssocID="{5D983CC2-F834-4D9E-9D7F-2ED8E455B0C1}" presName="textBox5d" presStyleLbl="revTx" presStyleIdx="3" presStyleCnt="5" custScaleX="110258" custScaleY="60076" custLinFactNeighborX="-4714" custLinFactNeighborY="-8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AFEE9-8865-430D-98AD-020C15D8DB0C}" type="pres">
      <dgm:prSet presAssocID="{A639B845-1AE7-4869-BD8A-FB9130B2B990}" presName="bullet5e" presStyleLbl="node1" presStyleIdx="4" presStyleCnt="5" custLinFactX="100000" custLinFactNeighborX="130531" custLinFactNeighborY="-30888"/>
      <dgm:spPr/>
      <dgm:t>
        <a:bodyPr/>
        <a:lstStyle/>
        <a:p>
          <a:endParaRPr lang="en-US"/>
        </a:p>
      </dgm:t>
    </dgm:pt>
    <dgm:pt modelId="{83B29226-50E6-476A-B916-248E938F23B7}" type="pres">
      <dgm:prSet presAssocID="{A639B845-1AE7-4869-BD8A-FB9130B2B990}" presName="textBox5e" presStyleLbl="revTx" presStyleIdx="4" presStyleCnt="5" custScaleX="144988" custScaleY="35928" custLinFactNeighborX="37237" custLinFactNeighborY="-26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DF576B-1D22-4CCE-9C27-7A75EF2864BC}" srcId="{39711799-316D-4C86-B28E-87C5950F2CEC}" destId="{9FE53569-9BAF-48D9-8FC8-EDC5B34E979D}" srcOrd="1" destOrd="0" parTransId="{A4E9BFB4-1153-400B-9208-A5F64720E5FC}" sibTransId="{A47F598B-D1A9-4B34-9C3A-7D982DED1AC0}"/>
    <dgm:cxn modelId="{5F28CFF9-39E7-49B9-A582-359ACCFC1850}" type="presOf" srcId="{39711799-316D-4C86-B28E-87C5950F2CEC}" destId="{6117DC74-8D16-4DD5-A74D-6F26603108E2}" srcOrd="0" destOrd="0" presId="urn:microsoft.com/office/officeart/2005/8/layout/arrow2"/>
    <dgm:cxn modelId="{A02D691F-0C5D-4D6E-8DB7-C134B78C6F21}" type="presOf" srcId="{A639B845-1AE7-4869-BD8A-FB9130B2B990}" destId="{83B29226-50E6-476A-B916-248E938F23B7}" srcOrd="0" destOrd="0" presId="urn:microsoft.com/office/officeart/2005/8/layout/arrow2"/>
    <dgm:cxn modelId="{59542C32-94B9-4A20-8B0F-61F217A2F18B}" type="presOf" srcId="{74D5107B-0148-4E38-A3CC-E4B5377A9255}" destId="{243FFED3-3443-4B98-865D-2AC2AA1C603C}" srcOrd="0" destOrd="0" presId="urn:microsoft.com/office/officeart/2005/8/layout/arrow2"/>
    <dgm:cxn modelId="{AB81C53D-E9DE-4B30-A87A-4973EA803DA7}" type="presOf" srcId="{5D983CC2-F834-4D9E-9D7F-2ED8E455B0C1}" destId="{51F81B37-1416-4EE8-AB16-FE2E01F3C68F}" srcOrd="0" destOrd="0" presId="urn:microsoft.com/office/officeart/2005/8/layout/arrow2"/>
    <dgm:cxn modelId="{B0F94C45-5532-4191-BED2-099423AB4B04}" srcId="{39711799-316D-4C86-B28E-87C5950F2CEC}" destId="{6B7AAC1C-39EC-4224-A786-908A11D14761}" srcOrd="2" destOrd="0" parTransId="{8A7F76F2-33AB-44EF-B040-00A131287068}" sibTransId="{58A4A85F-5F48-4A51-AC0E-2D40BFE5D1EF}"/>
    <dgm:cxn modelId="{631E9835-30ED-462C-9664-E535ECFC0DE8}" type="presOf" srcId="{6B7AAC1C-39EC-4224-A786-908A11D14761}" destId="{0F4E18AD-D4C1-479D-940C-8F8353E25715}" srcOrd="0" destOrd="0" presId="urn:microsoft.com/office/officeart/2005/8/layout/arrow2"/>
    <dgm:cxn modelId="{BD1C9DEC-F3EF-445A-BA72-B991872A1401}" type="presOf" srcId="{9FE53569-9BAF-48D9-8FC8-EDC5B34E979D}" destId="{CE87565D-2B26-4EA5-9283-9036E69034D9}" srcOrd="0" destOrd="0" presId="urn:microsoft.com/office/officeart/2005/8/layout/arrow2"/>
    <dgm:cxn modelId="{BFCD6829-44E3-412F-A0D4-4D6A40C73336}" srcId="{39711799-316D-4C86-B28E-87C5950F2CEC}" destId="{A639B845-1AE7-4869-BD8A-FB9130B2B990}" srcOrd="4" destOrd="0" parTransId="{6FA562F9-F410-4E3E-AB82-B87AF706538E}" sibTransId="{BA328EDA-3C11-4413-A2A7-751315419FBE}"/>
    <dgm:cxn modelId="{3480BCDF-5CE9-4CDD-9540-8CBB01F85A05}" srcId="{39711799-316D-4C86-B28E-87C5950F2CEC}" destId="{74D5107B-0148-4E38-A3CC-E4B5377A9255}" srcOrd="0" destOrd="0" parTransId="{999B1D7F-0EA9-4FFA-9BB1-B9BBB7A4CF6B}" sibTransId="{DAFFF7F4-DFAF-4C1B-98AA-D625CEF4F9A8}"/>
    <dgm:cxn modelId="{8E8650C3-6C91-47F7-ABF3-81E75F066361}" srcId="{39711799-316D-4C86-B28E-87C5950F2CEC}" destId="{5D983CC2-F834-4D9E-9D7F-2ED8E455B0C1}" srcOrd="3" destOrd="0" parTransId="{7A7E3D84-8FBB-43B5-B05D-74D1014D89E6}" sibTransId="{BDEB0F32-296A-4A24-87D2-7E6923FCBDF2}"/>
    <dgm:cxn modelId="{1C0DC72D-59BD-4663-89E6-7C32C1E8456C}" type="presParOf" srcId="{6117DC74-8D16-4DD5-A74D-6F26603108E2}" destId="{2A0FCD6F-5150-4958-9785-91EE936EACBE}" srcOrd="0" destOrd="0" presId="urn:microsoft.com/office/officeart/2005/8/layout/arrow2"/>
    <dgm:cxn modelId="{7D9AF70C-4EDC-40F1-A3D6-FF169E8B3B2C}" type="presParOf" srcId="{6117DC74-8D16-4DD5-A74D-6F26603108E2}" destId="{6C002185-0C58-4F39-A9E3-028C2F8949A7}" srcOrd="1" destOrd="0" presId="urn:microsoft.com/office/officeart/2005/8/layout/arrow2"/>
    <dgm:cxn modelId="{CDEC21D8-CBB9-48D0-92E8-4E099C789D32}" type="presParOf" srcId="{6C002185-0C58-4F39-A9E3-028C2F8949A7}" destId="{22AED023-15DE-47F4-B988-095E10EE4704}" srcOrd="0" destOrd="0" presId="urn:microsoft.com/office/officeart/2005/8/layout/arrow2"/>
    <dgm:cxn modelId="{274380E9-7A9A-44AE-9BE8-337C2949588A}" type="presParOf" srcId="{6C002185-0C58-4F39-A9E3-028C2F8949A7}" destId="{243FFED3-3443-4B98-865D-2AC2AA1C603C}" srcOrd="1" destOrd="0" presId="urn:microsoft.com/office/officeart/2005/8/layout/arrow2"/>
    <dgm:cxn modelId="{93B75723-CFE2-45B2-B6EC-A6DAAE51693A}" type="presParOf" srcId="{6C002185-0C58-4F39-A9E3-028C2F8949A7}" destId="{235DEE31-8042-44F2-B911-C8A9E2362015}" srcOrd="2" destOrd="0" presId="urn:microsoft.com/office/officeart/2005/8/layout/arrow2"/>
    <dgm:cxn modelId="{8DBA633D-F3E4-4802-A1A0-73D257685725}" type="presParOf" srcId="{6C002185-0C58-4F39-A9E3-028C2F8949A7}" destId="{CE87565D-2B26-4EA5-9283-9036E69034D9}" srcOrd="3" destOrd="0" presId="urn:microsoft.com/office/officeart/2005/8/layout/arrow2"/>
    <dgm:cxn modelId="{E8522C73-D127-4AA1-9AF1-4937E33DE3A7}" type="presParOf" srcId="{6C002185-0C58-4F39-A9E3-028C2F8949A7}" destId="{6E2CC28D-551B-49B7-A4C5-8EDDECB94852}" srcOrd="4" destOrd="0" presId="urn:microsoft.com/office/officeart/2005/8/layout/arrow2"/>
    <dgm:cxn modelId="{808B68B3-A295-4A47-AE2F-905D90B907BF}" type="presParOf" srcId="{6C002185-0C58-4F39-A9E3-028C2F8949A7}" destId="{0F4E18AD-D4C1-479D-940C-8F8353E25715}" srcOrd="5" destOrd="0" presId="urn:microsoft.com/office/officeart/2005/8/layout/arrow2"/>
    <dgm:cxn modelId="{BE4DFAF2-5230-40D4-98F9-8E3B8C18EEAA}" type="presParOf" srcId="{6C002185-0C58-4F39-A9E3-028C2F8949A7}" destId="{1F59625C-630F-415F-842B-4BB60CD1D920}" srcOrd="6" destOrd="0" presId="urn:microsoft.com/office/officeart/2005/8/layout/arrow2"/>
    <dgm:cxn modelId="{8E75B554-2DF4-4AB6-B62D-C490F421553B}" type="presParOf" srcId="{6C002185-0C58-4F39-A9E3-028C2F8949A7}" destId="{51F81B37-1416-4EE8-AB16-FE2E01F3C68F}" srcOrd="7" destOrd="0" presId="urn:microsoft.com/office/officeart/2005/8/layout/arrow2"/>
    <dgm:cxn modelId="{DE7200B5-0654-40F0-A5DA-04D8C0040299}" type="presParOf" srcId="{6C002185-0C58-4F39-A9E3-028C2F8949A7}" destId="{0AEAFEE9-8865-430D-98AD-020C15D8DB0C}" srcOrd="8" destOrd="0" presId="urn:microsoft.com/office/officeart/2005/8/layout/arrow2"/>
    <dgm:cxn modelId="{22AB5435-2902-4F72-BFDC-99CC7CC6828D}" type="presParOf" srcId="{6C002185-0C58-4F39-A9E3-028C2F8949A7}" destId="{83B29226-50E6-476A-B916-248E938F23B7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13FD7F-B4E8-4DC0-AFF7-FA191E314C3C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52389504-9869-4658-83F1-D258702DAA66}">
      <dgm:prSet phldrT="[Text]" custT="1"/>
      <dgm:spPr>
        <a:ln>
          <a:noFill/>
        </a:ln>
      </dgm:spPr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Blended Finance Approval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CA104A03-3D91-4482-A8FF-3B975F4BD12D}" type="parTrans" cxnId="{39546023-95A4-4792-8747-15D684F3A01E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BAC134D1-9665-45E4-8950-C4DCB841A775}" type="sibTrans" cxnId="{39546023-95A4-4792-8747-15D684F3A01E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58EF0524-AD9A-47B1-8103-692FE58AE926}">
      <dgm:prSet phldrT="[Text]" custT="1"/>
      <dgm:spPr>
        <a:ln>
          <a:noFill/>
        </a:ln>
      </dgm:spPr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Blended Finance Concept Endorsed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42D99A10-A5CF-46C3-BE06-D5FCFA7534A6}" type="sibTrans" cxnId="{8B288020-148B-47C0-B269-1FEDB9A6D880}">
      <dgm:prSet custT="1"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CA4FBE6C-FDB5-45BF-9571-AD6CB80D91D8}" type="parTrans" cxnId="{8B288020-148B-47C0-B269-1FEDB9A6D880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CD308AE1-6520-428F-8A6F-BD39EE16949B}">
      <dgm:prSet phldrT="[Text]" custT="1"/>
      <dgm:spPr>
        <a:solidFill>
          <a:schemeClr val="bg1"/>
        </a:solidFill>
      </dgm:spPr>
      <dgm:t>
        <a:bodyPr/>
        <a:lstStyle/>
        <a:p>
          <a:pPr marL="288925" indent="-288925" algn="ctr"/>
          <a:r>
            <a:rPr lang="en-US" sz="1200" dirty="0" smtClean="0">
              <a:latin typeface="Arial" pitchFamily="34" charset="0"/>
              <a:cs typeface="Arial" pitchFamily="34" charset="0"/>
            </a:rPr>
            <a:t>Structuring Donor Component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B51AE40C-790B-4523-86FC-769BE90AAC3A}" type="sibTrans" cxnId="{6B956136-9E97-472B-9D45-EDC293A30F39}">
      <dgm:prSet custT="1"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736B302B-6688-4B2D-AE92-3A98CBCC07CD}" type="parTrans" cxnId="{6B956136-9E97-472B-9D45-EDC293A30F39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7971A1BC-C5FD-4089-B96E-7413772792DA}" type="pres">
      <dgm:prSet presAssocID="{7113FD7F-B4E8-4DC0-AFF7-FA191E314C3C}" presName="Name0" presStyleCnt="0">
        <dgm:presLayoutVars>
          <dgm:dir/>
          <dgm:resizeHandles val="exact"/>
        </dgm:presLayoutVars>
      </dgm:prSet>
      <dgm:spPr/>
    </dgm:pt>
    <dgm:pt modelId="{4A8514AD-9D8A-4499-AAB5-53751A7AEE45}" type="pres">
      <dgm:prSet presAssocID="{58EF0524-AD9A-47B1-8103-692FE58AE926}" presName="node" presStyleLbl="node1" presStyleIdx="0" presStyleCnt="3" custLinFactNeighborY="-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D3F84-BBA5-41BB-AD7A-6D26CBD205A9}" type="pres">
      <dgm:prSet presAssocID="{42D99A10-A5CF-46C3-BE06-D5FCFA7534A6}" presName="sibTrans" presStyleLbl="sibTrans2D1" presStyleIdx="0" presStyleCnt="2" custAng="110898"/>
      <dgm:spPr/>
      <dgm:t>
        <a:bodyPr/>
        <a:lstStyle/>
        <a:p>
          <a:endParaRPr lang="en-US"/>
        </a:p>
      </dgm:t>
    </dgm:pt>
    <dgm:pt modelId="{8A55B007-F74C-4C9C-BAC6-B80FE5561A09}" type="pres">
      <dgm:prSet presAssocID="{42D99A10-A5CF-46C3-BE06-D5FCFA7534A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EBA1AF6-FD6E-4D6C-9FB4-F959D3031E5C}" type="pres">
      <dgm:prSet presAssocID="{CD308AE1-6520-428F-8A6F-BD39EE16949B}" presName="node" presStyleLbl="node1" presStyleIdx="1" presStyleCnt="3" custLinFactNeighborY="-6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289AF-AA66-46E2-8625-153FD91AACD0}" type="pres">
      <dgm:prSet presAssocID="{B51AE40C-790B-4523-86FC-769BE90AAC3A}" presName="sibTrans" presStyleLbl="sibTrans2D1" presStyleIdx="1" presStyleCnt="2" custAng="21461918"/>
      <dgm:spPr/>
      <dgm:t>
        <a:bodyPr/>
        <a:lstStyle/>
        <a:p>
          <a:endParaRPr lang="en-US"/>
        </a:p>
      </dgm:t>
    </dgm:pt>
    <dgm:pt modelId="{A773E7D3-8929-40FE-9D79-0BFC69791FD8}" type="pres">
      <dgm:prSet presAssocID="{B51AE40C-790B-4523-86FC-769BE90AAC3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CC73877-A4F2-40DC-97A1-C97B81635FFC}" type="pres">
      <dgm:prSet presAssocID="{52389504-9869-4658-83F1-D258702DAA66}" presName="node" presStyleLbl="node1" presStyleIdx="2" presStyleCnt="3" custLinFactNeighborX="-663" custLinFactNeighborY="1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1CBF12-6421-4092-8D3B-79BAE322C2DD}" type="presOf" srcId="{42D99A10-A5CF-46C3-BE06-D5FCFA7534A6}" destId="{8A55B007-F74C-4C9C-BAC6-B80FE5561A09}" srcOrd="1" destOrd="0" presId="urn:microsoft.com/office/officeart/2005/8/layout/process1"/>
    <dgm:cxn modelId="{E793268C-9295-45D5-864F-B0335318B502}" type="presOf" srcId="{7113FD7F-B4E8-4DC0-AFF7-FA191E314C3C}" destId="{7971A1BC-C5FD-4089-B96E-7413772792DA}" srcOrd="0" destOrd="0" presId="urn:microsoft.com/office/officeart/2005/8/layout/process1"/>
    <dgm:cxn modelId="{6B956136-9E97-472B-9D45-EDC293A30F39}" srcId="{7113FD7F-B4E8-4DC0-AFF7-FA191E314C3C}" destId="{CD308AE1-6520-428F-8A6F-BD39EE16949B}" srcOrd="1" destOrd="0" parTransId="{736B302B-6688-4B2D-AE92-3A98CBCC07CD}" sibTransId="{B51AE40C-790B-4523-86FC-769BE90AAC3A}"/>
    <dgm:cxn modelId="{2B6FE5BD-64CC-4FC9-9C40-05DED637C1BA}" type="presOf" srcId="{CD308AE1-6520-428F-8A6F-BD39EE16949B}" destId="{FEBA1AF6-FD6E-4D6C-9FB4-F959D3031E5C}" srcOrd="0" destOrd="0" presId="urn:microsoft.com/office/officeart/2005/8/layout/process1"/>
    <dgm:cxn modelId="{39546023-95A4-4792-8747-15D684F3A01E}" srcId="{7113FD7F-B4E8-4DC0-AFF7-FA191E314C3C}" destId="{52389504-9869-4658-83F1-D258702DAA66}" srcOrd="2" destOrd="0" parTransId="{CA104A03-3D91-4482-A8FF-3B975F4BD12D}" sibTransId="{BAC134D1-9665-45E4-8950-C4DCB841A775}"/>
    <dgm:cxn modelId="{8B288020-148B-47C0-B269-1FEDB9A6D880}" srcId="{7113FD7F-B4E8-4DC0-AFF7-FA191E314C3C}" destId="{58EF0524-AD9A-47B1-8103-692FE58AE926}" srcOrd="0" destOrd="0" parTransId="{CA4FBE6C-FDB5-45BF-9571-AD6CB80D91D8}" sibTransId="{42D99A10-A5CF-46C3-BE06-D5FCFA7534A6}"/>
    <dgm:cxn modelId="{921A570D-9344-45C0-880F-FF624D5982DE}" type="presOf" srcId="{52389504-9869-4658-83F1-D258702DAA66}" destId="{6CC73877-A4F2-40DC-97A1-C97B81635FFC}" srcOrd="0" destOrd="0" presId="urn:microsoft.com/office/officeart/2005/8/layout/process1"/>
    <dgm:cxn modelId="{2E531CEC-B892-43E3-8CA6-B065E616257C}" type="presOf" srcId="{B51AE40C-790B-4523-86FC-769BE90AAC3A}" destId="{A773E7D3-8929-40FE-9D79-0BFC69791FD8}" srcOrd="1" destOrd="0" presId="urn:microsoft.com/office/officeart/2005/8/layout/process1"/>
    <dgm:cxn modelId="{1097AA89-3C9E-46EA-BCD2-06704ADE7B54}" type="presOf" srcId="{58EF0524-AD9A-47B1-8103-692FE58AE926}" destId="{4A8514AD-9D8A-4499-AAB5-53751A7AEE45}" srcOrd="0" destOrd="0" presId="urn:microsoft.com/office/officeart/2005/8/layout/process1"/>
    <dgm:cxn modelId="{B09DBDF6-B608-4890-9DA2-E48A66444E4F}" type="presOf" srcId="{B51AE40C-790B-4523-86FC-769BE90AAC3A}" destId="{948289AF-AA66-46E2-8625-153FD91AACD0}" srcOrd="0" destOrd="0" presId="urn:microsoft.com/office/officeart/2005/8/layout/process1"/>
    <dgm:cxn modelId="{F1A15C4F-2371-4185-A67D-0809DD157957}" type="presOf" srcId="{42D99A10-A5CF-46C3-BE06-D5FCFA7534A6}" destId="{521D3F84-BBA5-41BB-AD7A-6D26CBD205A9}" srcOrd="0" destOrd="0" presId="urn:microsoft.com/office/officeart/2005/8/layout/process1"/>
    <dgm:cxn modelId="{7AFFB591-4FCE-48F6-AD8F-3D0DEB8428C0}" type="presParOf" srcId="{7971A1BC-C5FD-4089-B96E-7413772792DA}" destId="{4A8514AD-9D8A-4499-AAB5-53751A7AEE45}" srcOrd="0" destOrd="0" presId="urn:microsoft.com/office/officeart/2005/8/layout/process1"/>
    <dgm:cxn modelId="{CA1DFA84-9317-428C-A17F-340B5704F7B1}" type="presParOf" srcId="{7971A1BC-C5FD-4089-B96E-7413772792DA}" destId="{521D3F84-BBA5-41BB-AD7A-6D26CBD205A9}" srcOrd="1" destOrd="0" presId="urn:microsoft.com/office/officeart/2005/8/layout/process1"/>
    <dgm:cxn modelId="{3A72E311-3DA0-4638-A4A6-572395039F1B}" type="presParOf" srcId="{521D3F84-BBA5-41BB-AD7A-6D26CBD205A9}" destId="{8A55B007-F74C-4C9C-BAC6-B80FE5561A09}" srcOrd="0" destOrd="0" presId="urn:microsoft.com/office/officeart/2005/8/layout/process1"/>
    <dgm:cxn modelId="{9A0B8F9D-6DA0-4925-98DA-FC2F3EFD7031}" type="presParOf" srcId="{7971A1BC-C5FD-4089-B96E-7413772792DA}" destId="{FEBA1AF6-FD6E-4D6C-9FB4-F959D3031E5C}" srcOrd="2" destOrd="0" presId="urn:microsoft.com/office/officeart/2005/8/layout/process1"/>
    <dgm:cxn modelId="{5DF2BBE9-3BF0-414F-A4CA-26A7C07857FE}" type="presParOf" srcId="{7971A1BC-C5FD-4089-B96E-7413772792DA}" destId="{948289AF-AA66-46E2-8625-153FD91AACD0}" srcOrd="3" destOrd="0" presId="urn:microsoft.com/office/officeart/2005/8/layout/process1"/>
    <dgm:cxn modelId="{D2EC6C7A-5F6F-4640-A36B-3D8D3E42BE38}" type="presParOf" srcId="{948289AF-AA66-46E2-8625-153FD91AACD0}" destId="{A773E7D3-8929-40FE-9D79-0BFC69791FD8}" srcOrd="0" destOrd="0" presId="urn:microsoft.com/office/officeart/2005/8/layout/process1"/>
    <dgm:cxn modelId="{2DC0DF96-9604-4418-B61D-2312FA9AB230}" type="presParOf" srcId="{7971A1BC-C5FD-4089-B96E-7413772792DA}" destId="{6CC73877-A4F2-40DC-97A1-C97B81635FF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13FD7F-B4E8-4DC0-AFF7-FA191E314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2389504-9869-4658-83F1-D258702DAA66}">
      <dgm:prSet phldrT="[Text]" custT="1"/>
      <dgm:spPr>
        <a:solidFill>
          <a:srgbClr val="139AF0"/>
        </a:solidFill>
        <a:ln>
          <a:noFill/>
        </a:ln>
      </dgm:spPr>
      <dgm:t>
        <a:bodyPr/>
        <a:lstStyle/>
        <a:p>
          <a:pPr marL="0" indent="0" algn="ctr"/>
          <a:r>
            <a:rPr lang="en-US" sz="1200" dirty="0" smtClean="0">
              <a:latin typeface="Arial" pitchFamily="34" charset="0"/>
              <a:cs typeface="Arial" pitchFamily="34" charset="0"/>
            </a:rPr>
            <a:t>IFC Investment Approval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CA104A03-3D91-4482-A8FF-3B975F4BD12D}" type="parTrans" cxnId="{39546023-95A4-4792-8747-15D684F3A01E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BAC134D1-9665-45E4-8950-C4DCB841A775}" type="sibTrans" cxnId="{39546023-95A4-4792-8747-15D684F3A01E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58EF0524-AD9A-47B1-8103-692FE58AE926}">
      <dgm:prSet phldrT="[Text]" custT="1"/>
      <dgm:spPr>
        <a:solidFill>
          <a:srgbClr val="139AF0"/>
        </a:solidFill>
        <a:ln>
          <a:noFill/>
        </a:ln>
      </dgm:spPr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IFC Concept Approval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42D99A10-A5CF-46C3-BE06-D5FCFA7534A6}" type="sibTrans" cxnId="{8B288020-148B-47C0-B269-1FEDB9A6D880}">
      <dgm:prSet custT="1"/>
      <dgm:spPr>
        <a:solidFill>
          <a:schemeClr val="bg1"/>
        </a:solidFill>
      </dgm:spPr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CA4FBE6C-FDB5-45BF-9571-AD6CB80D91D8}" type="parTrans" cxnId="{8B288020-148B-47C0-B269-1FEDB9A6D880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CD308AE1-6520-428F-8A6F-BD39EE16949B}">
      <dgm:prSet phldrT="[Text]" custT="1"/>
      <dgm:spPr>
        <a:gradFill flip="none" rotWithShape="0">
          <a:gsLst>
            <a:gs pos="0">
              <a:schemeClr val="accent1"/>
            </a:gs>
            <a:gs pos="0">
              <a:schemeClr val="accent3"/>
            </a:gs>
            <a:gs pos="100000">
              <a:srgbClr val="139AF0"/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Appraisal (incl. structuring donor component)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736B302B-6688-4B2D-AE92-3A98CBCC07CD}" type="parTrans" cxnId="{6B956136-9E97-472B-9D45-EDC293A30F39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B51AE40C-790B-4523-86FC-769BE90AAC3A}" type="sibTrans" cxnId="{6B956136-9E97-472B-9D45-EDC293A30F39}">
      <dgm:prSet custT="1"/>
      <dgm:spPr>
        <a:solidFill>
          <a:schemeClr val="bg1"/>
        </a:solidFill>
      </dgm:spPr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7971A1BC-C5FD-4089-B96E-7413772792DA}" type="pres">
      <dgm:prSet presAssocID="{7113FD7F-B4E8-4DC0-AFF7-FA191E314C3C}" presName="Name0" presStyleCnt="0">
        <dgm:presLayoutVars>
          <dgm:dir/>
          <dgm:resizeHandles val="exact"/>
        </dgm:presLayoutVars>
      </dgm:prSet>
      <dgm:spPr/>
    </dgm:pt>
    <dgm:pt modelId="{4A8514AD-9D8A-4499-AAB5-53751A7AEE45}" type="pres">
      <dgm:prSet presAssocID="{58EF0524-AD9A-47B1-8103-692FE58AE926}" presName="node" presStyleLbl="node1" presStyleIdx="0" presStyleCnt="3" custScaleY="82994" custLinFactNeighborX="6797" custLinFactNeighborY="-45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D3F84-BBA5-41BB-AD7A-6D26CBD205A9}" type="pres">
      <dgm:prSet presAssocID="{42D99A10-A5CF-46C3-BE06-D5FCFA7534A6}" presName="sibTrans" presStyleLbl="sibTrans2D1" presStyleIdx="0" presStyleCnt="2" custLinFactNeighborX="21014" custLinFactNeighborY="82730"/>
      <dgm:spPr/>
      <dgm:t>
        <a:bodyPr/>
        <a:lstStyle/>
        <a:p>
          <a:endParaRPr lang="en-US"/>
        </a:p>
      </dgm:t>
    </dgm:pt>
    <dgm:pt modelId="{8A55B007-F74C-4C9C-BAC6-B80FE5561A09}" type="pres">
      <dgm:prSet presAssocID="{42D99A10-A5CF-46C3-BE06-D5FCFA7534A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EBA1AF6-FD6E-4D6C-9FB4-F959D3031E5C}" type="pres">
      <dgm:prSet presAssocID="{CD308AE1-6520-428F-8A6F-BD39EE16949B}" presName="node" presStyleLbl="node1" presStyleIdx="1" presStyleCnt="3" custScaleY="173504" custLinFactNeighborX="4143" custLinFactNeighborY="-5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289AF-AA66-46E2-8625-153FD91AACD0}" type="pres">
      <dgm:prSet presAssocID="{B51AE40C-790B-4523-86FC-769BE90AAC3A}" presName="sibTrans" presStyleLbl="sibTrans2D1" presStyleIdx="1" presStyleCnt="2" custFlipVert="1" custFlipHor="1" custScaleX="33982" custScaleY="128692" custLinFactNeighborX="19137" custLinFactNeighborY="84356"/>
      <dgm:spPr/>
      <dgm:t>
        <a:bodyPr/>
        <a:lstStyle/>
        <a:p>
          <a:endParaRPr lang="en-US"/>
        </a:p>
      </dgm:t>
    </dgm:pt>
    <dgm:pt modelId="{A773E7D3-8929-40FE-9D79-0BFC69791FD8}" type="pres">
      <dgm:prSet presAssocID="{B51AE40C-790B-4523-86FC-769BE90AAC3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CC73877-A4F2-40DC-97A1-C97B81635FFC}" type="pres">
      <dgm:prSet presAssocID="{52389504-9869-4658-83F1-D258702DAA66}" presName="node" presStyleLbl="node1" presStyleIdx="2" presStyleCnt="3" custScaleY="85658" custLinFactNeighborX="-222" custLinFactNeighborY="-45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2626BB-9E6A-40F6-B3F6-6FC1704325EF}" type="presOf" srcId="{58EF0524-AD9A-47B1-8103-692FE58AE926}" destId="{4A8514AD-9D8A-4499-AAB5-53751A7AEE45}" srcOrd="0" destOrd="0" presId="urn:microsoft.com/office/officeart/2005/8/layout/process1"/>
    <dgm:cxn modelId="{5FCD82B7-8499-4E1C-97B3-07F8401FE105}" type="presOf" srcId="{B51AE40C-790B-4523-86FC-769BE90AAC3A}" destId="{948289AF-AA66-46E2-8625-153FD91AACD0}" srcOrd="0" destOrd="0" presId="urn:microsoft.com/office/officeart/2005/8/layout/process1"/>
    <dgm:cxn modelId="{5D898000-FC88-4BF4-A9BD-95961AF4A85A}" type="presOf" srcId="{42D99A10-A5CF-46C3-BE06-D5FCFA7534A6}" destId="{8A55B007-F74C-4C9C-BAC6-B80FE5561A09}" srcOrd="1" destOrd="0" presId="urn:microsoft.com/office/officeart/2005/8/layout/process1"/>
    <dgm:cxn modelId="{7141B47D-C5ED-4259-9352-578E9A568A7A}" type="presOf" srcId="{42D99A10-A5CF-46C3-BE06-D5FCFA7534A6}" destId="{521D3F84-BBA5-41BB-AD7A-6D26CBD205A9}" srcOrd="0" destOrd="0" presId="urn:microsoft.com/office/officeart/2005/8/layout/process1"/>
    <dgm:cxn modelId="{6B956136-9E97-472B-9D45-EDC293A30F39}" srcId="{7113FD7F-B4E8-4DC0-AFF7-FA191E314C3C}" destId="{CD308AE1-6520-428F-8A6F-BD39EE16949B}" srcOrd="1" destOrd="0" parTransId="{736B302B-6688-4B2D-AE92-3A98CBCC07CD}" sibTransId="{B51AE40C-790B-4523-86FC-769BE90AAC3A}"/>
    <dgm:cxn modelId="{A051F3CE-9257-4A4B-B866-3E853871E696}" type="presOf" srcId="{B51AE40C-790B-4523-86FC-769BE90AAC3A}" destId="{A773E7D3-8929-40FE-9D79-0BFC69791FD8}" srcOrd="1" destOrd="0" presId="urn:microsoft.com/office/officeart/2005/8/layout/process1"/>
    <dgm:cxn modelId="{39546023-95A4-4792-8747-15D684F3A01E}" srcId="{7113FD7F-B4E8-4DC0-AFF7-FA191E314C3C}" destId="{52389504-9869-4658-83F1-D258702DAA66}" srcOrd="2" destOrd="0" parTransId="{CA104A03-3D91-4482-A8FF-3B975F4BD12D}" sibTransId="{BAC134D1-9665-45E4-8950-C4DCB841A775}"/>
    <dgm:cxn modelId="{8B288020-148B-47C0-B269-1FEDB9A6D880}" srcId="{7113FD7F-B4E8-4DC0-AFF7-FA191E314C3C}" destId="{58EF0524-AD9A-47B1-8103-692FE58AE926}" srcOrd="0" destOrd="0" parTransId="{CA4FBE6C-FDB5-45BF-9571-AD6CB80D91D8}" sibTransId="{42D99A10-A5CF-46C3-BE06-D5FCFA7534A6}"/>
    <dgm:cxn modelId="{347F59BB-6A6C-4D6F-B880-9DECD28FF4E2}" type="presOf" srcId="{52389504-9869-4658-83F1-D258702DAA66}" destId="{6CC73877-A4F2-40DC-97A1-C97B81635FFC}" srcOrd="0" destOrd="0" presId="urn:microsoft.com/office/officeart/2005/8/layout/process1"/>
    <dgm:cxn modelId="{78D3CC1D-11D7-42CA-A5ED-99F74113BCE0}" type="presOf" srcId="{7113FD7F-B4E8-4DC0-AFF7-FA191E314C3C}" destId="{7971A1BC-C5FD-4089-B96E-7413772792DA}" srcOrd="0" destOrd="0" presId="urn:microsoft.com/office/officeart/2005/8/layout/process1"/>
    <dgm:cxn modelId="{993E7FA7-D7BF-41C8-BF7E-CDA780C6B12A}" type="presOf" srcId="{CD308AE1-6520-428F-8A6F-BD39EE16949B}" destId="{FEBA1AF6-FD6E-4D6C-9FB4-F959D3031E5C}" srcOrd="0" destOrd="0" presId="urn:microsoft.com/office/officeart/2005/8/layout/process1"/>
    <dgm:cxn modelId="{2EEFEC16-CF6F-4A17-978A-165240D24F9A}" type="presParOf" srcId="{7971A1BC-C5FD-4089-B96E-7413772792DA}" destId="{4A8514AD-9D8A-4499-AAB5-53751A7AEE45}" srcOrd="0" destOrd="0" presId="urn:microsoft.com/office/officeart/2005/8/layout/process1"/>
    <dgm:cxn modelId="{DE69B0E4-8108-4227-B252-E89EEA8290A9}" type="presParOf" srcId="{7971A1BC-C5FD-4089-B96E-7413772792DA}" destId="{521D3F84-BBA5-41BB-AD7A-6D26CBD205A9}" srcOrd="1" destOrd="0" presId="urn:microsoft.com/office/officeart/2005/8/layout/process1"/>
    <dgm:cxn modelId="{334691AD-1672-4750-B5D1-061DA21EDADD}" type="presParOf" srcId="{521D3F84-BBA5-41BB-AD7A-6D26CBD205A9}" destId="{8A55B007-F74C-4C9C-BAC6-B80FE5561A09}" srcOrd="0" destOrd="0" presId="urn:microsoft.com/office/officeart/2005/8/layout/process1"/>
    <dgm:cxn modelId="{AC8E2229-5885-452B-8985-4AE37DA655A5}" type="presParOf" srcId="{7971A1BC-C5FD-4089-B96E-7413772792DA}" destId="{FEBA1AF6-FD6E-4D6C-9FB4-F959D3031E5C}" srcOrd="2" destOrd="0" presId="urn:microsoft.com/office/officeart/2005/8/layout/process1"/>
    <dgm:cxn modelId="{A8353E99-299D-4C47-BFD7-9EBE30D8F0C7}" type="presParOf" srcId="{7971A1BC-C5FD-4089-B96E-7413772792DA}" destId="{948289AF-AA66-46E2-8625-153FD91AACD0}" srcOrd="3" destOrd="0" presId="urn:microsoft.com/office/officeart/2005/8/layout/process1"/>
    <dgm:cxn modelId="{22B9DC23-5DBA-420E-8697-AE2DAE891A60}" type="presParOf" srcId="{948289AF-AA66-46E2-8625-153FD91AACD0}" destId="{A773E7D3-8929-40FE-9D79-0BFC69791FD8}" srcOrd="0" destOrd="0" presId="urn:microsoft.com/office/officeart/2005/8/layout/process1"/>
    <dgm:cxn modelId="{A2134A2D-C805-4AD6-8D55-5A2F2F1D52C9}" type="presParOf" srcId="{7971A1BC-C5FD-4089-B96E-7413772792DA}" destId="{6CC73877-A4F2-40DC-97A1-C97B81635FF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3877D5-4FB0-4250-AE51-AB804C11FF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C40EF1-9F19-42D9-81D0-2744DB7965F1}">
      <dgm:prSet phldrT="[Text]"/>
      <dgm:spPr/>
      <dgm:t>
        <a:bodyPr/>
        <a:lstStyle/>
        <a:p>
          <a:r>
            <a:rPr lang="en-US" dirty="0" smtClean="0"/>
            <a:t>Credit Lines</a:t>
          </a:r>
          <a:endParaRPr lang="en-US" dirty="0"/>
        </a:p>
      </dgm:t>
    </dgm:pt>
    <dgm:pt modelId="{9BA31EA4-9659-491E-9920-9C37CDF58E12}" type="parTrans" cxnId="{597D76E7-E4BC-441F-8BCF-7060DD2D0A81}">
      <dgm:prSet/>
      <dgm:spPr/>
      <dgm:t>
        <a:bodyPr/>
        <a:lstStyle/>
        <a:p>
          <a:endParaRPr lang="en-US"/>
        </a:p>
      </dgm:t>
    </dgm:pt>
    <dgm:pt modelId="{0C71EF88-AC4C-4739-AE23-415E294E27D6}" type="sibTrans" cxnId="{597D76E7-E4BC-441F-8BCF-7060DD2D0A81}">
      <dgm:prSet/>
      <dgm:spPr/>
      <dgm:t>
        <a:bodyPr/>
        <a:lstStyle/>
        <a:p>
          <a:endParaRPr lang="en-US"/>
        </a:p>
      </dgm:t>
    </dgm:pt>
    <dgm:pt modelId="{D828BEA5-F179-41F2-ADB8-E900B3ACE36B}">
      <dgm:prSet phldrT="[Text]"/>
      <dgm:spPr/>
      <dgm:t>
        <a:bodyPr/>
        <a:lstStyle/>
        <a:p>
          <a:r>
            <a:rPr lang="en-US" dirty="0" smtClean="0"/>
            <a:t>Risk Sharing Facilities</a:t>
          </a:r>
          <a:endParaRPr lang="en-US" dirty="0"/>
        </a:p>
      </dgm:t>
    </dgm:pt>
    <dgm:pt modelId="{B1DB8287-F7C3-4306-BA8C-06F993571177}" type="parTrans" cxnId="{AF7E5C38-6494-4D4E-A88C-F9152727AA31}">
      <dgm:prSet/>
      <dgm:spPr/>
      <dgm:t>
        <a:bodyPr/>
        <a:lstStyle/>
        <a:p>
          <a:endParaRPr lang="en-US"/>
        </a:p>
      </dgm:t>
    </dgm:pt>
    <dgm:pt modelId="{B0633C30-EA25-4EDD-A510-D433DFE42859}" type="sibTrans" cxnId="{AF7E5C38-6494-4D4E-A88C-F9152727AA31}">
      <dgm:prSet/>
      <dgm:spPr/>
      <dgm:t>
        <a:bodyPr/>
        <a:lstStyle/>
        <a:p>
          <a:endParaRPr lang="en-US"/>
        </a:p>
      </dgm:t>
    </dgm:pt>
    <dgm:pt modelId="{D6003521-AA13-4083-9066-DBF9FCD0A16D}">
      <dgm:prSet phldrT="[Text]"/>
      <dgm:spPr/>
      <dgm:t>
        <a:bodyPr/>
        <a:lstStyle/>
        <a:p>
          <a:r>
            <a:rPr lang="en-US" dirty="0" smtClean="0"/>
            <a:t>Private Equity Funds</a:t>
          </a:r>
          <a:endParaRPr lang="en-US" dirty="0"/>
        </a:p>
      </dgm:t>
    </dgm:pt>
    <dgm:pt modelId="{3FA2D175-0461-471A-A1AA-353D09928083}" type="parTrans" cxnId="{9C20CC84-83A2-48D6-AFC4-4ABA33FD3BFF}">
      <dgm:prSet/>
      <dgm:spPr/>
      <dgm:t>
        <a:bodyPr/>
        <a:lstStyle/>
        <a:p>
          <a:endParaRPr lang="en-US"/>
        </a:p>
      </dgm:t>
    </dgm:pt>
    <dgm:pt modelId="{6419DDA8-394D-4C2C-8A5A-18B0CF7D8176}" type="sibTrans" cxnId="{9C20CC84-83A2-48D6-AFC4-4ABA33FD3BFF}">
      <dgm:prSet/>
      <dgm:spPr/>
      <dgm:t>
        <a:bodyPr/>
        <a:lstStyle/>
        <a:p>
          <a:endParaRPr lang="en-US"/>
        </a:p>
      </dgm:t>
    </dgm:pt>
    <dgm:pt modelId="{55366210-A9A1-4ACC-8CC9-FFCD3A2D2A26}">
      <dgm:prSet phldrT="[Text]"/>
      <dgm:spPr/>
      <dgm:t>
        <a:bodyPr/>
        <a:lstStyle/>
        <a:p>
          <a:r>
            <a:rPr lang="en-US" b="1" u="sng" dirty="0" smtClean="0"/>
            <a:t>Interest rate discount</a:t>
          </a:r>
          <a:r>
            <a:rPr lang="en-US" dirty="0" smtClean="0"/>
            <a:t> to incentivize banks to develop new lines of business and compensate for the extra costs</a:t>
          </a:r>
          <a:endParaRPr lang="en-US" dirty="0"/>
        </a:p>
      </dgm:t>
    </dgm:pt>
    <dgm:pt modelId="{1EFCAE6C-8931-4B55-824A-60C17F8B6A87}" type="parTrans" cxnId="{37FF3DB7-F510-450F-A458-8EC95B249B7E}">
      <dgm:prSet/>
      <dgm:spPr/>
      <dgm:t>
        <a:bodyPr/>
        <a:lstStyle/>
        <a:p>
          <a:endParaRPr lang="en-US"/>
        </a:p>
      </dgm:t>
    </dgm:pt>
    <dgm:pt modelId="{341B14D4-DA0B-4B35-AD6E-204DCBBC4131}" type="sibTrans" cxnId="{37FF3DB7-F510-450F-A458-8EC95B249B7E}">
      <dgm:prSet/>
      <dgm:spPr/>
      <dgm:t>
        <a:bodyPr/>
        <a:lstStyle/>
        <a:p>
          <a:endParaRPr lang="en-US"/>
        </a:p>
      </dgm:t>
    </dgm:pt>
    <dgm:pt modelId="{FEEDD07C-2F5E-4DD4-BEC3-924BECABCAA0}">
      <dgm:prSet phldrT="[Text]"/>
      <dgm:spPr/>
      <dgm:t>
        <a:bodyPr/>
        <a:lstStyle/>
        <a:p>
          <a:r>
            <a:rPr lang="en-US" b="1" u="sng" dirty="0" smtClean="0"/>
            <a:t>First loss guarantees </a:t>
          </a:r>
          <a:r>
            <a:rPr lang="en-US" dirty="0" smtClean="0"/>
            <a:t>to encourage liquid banks to lend to small climate-smart projects</a:t>
          </a:r>
          <a:endParaRPr lang="en-US" dirty="0"/>
        </a:p>
      </dgm:t>
    </dgm:pt>
    <dgm:pt modelId="{2AEB45BF-5E0C-467E-AD59-91A54884C583}" type="parTrans" cxnId="{9028A1BB-7712-4DEF-9B9E-BDC560261BB4}">
      <dgm:prSet/>
      <dgm:spPr/>
      <dgm:t>
        <a:bodyPr/>
        <a:lstStyle/>
        <a:p>
          <a:endParaRPr lang="en-US"/>
        </a:p>
      </dgm:t>
    </dgm:pt>
    <dgm:pt modelId="{0954CAAA-AE6B-4D4B-AC28-B00C71B17F52}" type="sibTrans" cxnId="{9028A1BB-7712-4DEF-9B9E-BDC560261BB4}">
      <dgm:prSet/>
      <dgm:spPr/>
      <dgm:t>
        <a:bodyPr/>
        <a:lstStyle/>
        <a:p>
          <a:endParaRPr lang="en-US"/>
        </a:p>
      </dgm:t>
    </dgm:pt>
    <dgm:pt modelId="{E08591B6-D0F1-4ABA-A7F4-C3BEB52414AC}">
      <dgm:prSet phldrT="[Text]"/>
      <dgm:spPr/>
      <dgm:t>
        <a:bodyPr/>
        <a:lstStyle/>
        <a:p>
          <a:r>
            <a:rPr lang="en-US" b="1" u="sng" dirty="0" smtClean="0"/>
            <a:t>Lower expected returns </a:t>
          </a:r>
          <a:r>
            <a:rPr lang="en-US" dirty="0" smtClean="0"/>
            <a:t>(e.g., capped returns) to support the growth of private equity and venture capital funds in climate sectors without affecting the returns of commercial limited partners</a:t>
          </a:r>
          <a:endParaRPr lang="en-US" dirty="0"/>
        </a:p>
      </dgm:t>
    </dgm:pt>
    <dgm:pt modelId="{53555D2F-FCE5-4596-A0ED-608255D065B8}" type="parTrans" cxnId="{76921776-6AE8-4045-9846-265BD202A5FD}">
      <dgm:prSet/>
      <dgm:spPr/>
      <dgm:t>
        <a:bodyPr/>
        <a:lstStyle/>
        <a:p>
          <a:endParaRPr lang="en-US"/>
        </a:p>
      </dgm:t>
    </dgm:pt>
    <dgm:pt modelId="{F396ADD4-4E0E-4E9E-911F-F213AF86D891}" type="sibTrans" cxnId="{76921776-6AE8-4045-9846-265BD202A5FD}">
      <dgm:prSet/>
      <dgm:spPr/>
      <dgm:t>
        <a:bodyPr/>
        <a:lstStyle/>
        <a:p>
          <a:endParaRPr lang="en-US"/>
        </a:p>
      </dgm:t>
    </dgm:pt>
    <dgm:pt modelId="{F47BE8B5-EC02-4C4E-8965-77A54EB32414}" type="pres">
      <dgm:prSet presAssocID="{863877D5-4FB0-4250-AE51-AB804C11FF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9268FC-EE6C-418E-B537-F703401A7144}" type="pres">
      <dgm:prSet presAssocID="{B8C40EF1-9F19-42D9-81D0-2744DB7965F1}" presName="parentLin" presStyleCnt="0"/>
      <dgm:spPr/>
    </dgm:pt>
    <dgm:pt modelId="{556C3E74-6585-49CF-A23D-6350EBBA3A7E}" type="pres">
      <dgm:prSet presAssocID="{B8C40EF1-9F19-42D9-81D0-2744DB7965F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79345E1-EBFB-46F5-89BF-532C26E18AFA}" type="pres">
      <dgm:prSet presAssocID="{B8C40EF1-9F19-42D9-81D0-2744DB7965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399F9-1E79-4DC0-96F3-706D769A1D42}" type="pres">
      <dgm:prSet presAssocID="{B8C40EF1-9F19-42D9-81D0-2744DB7965F1}" presName="negativeSpace" presStyleCnt="0"/>
      <dgm:spPr/>
    </dgm:pt>
    <dgm:pt modelId="{832D113C-00F7-4883-A019-C0FED9E12B3E}" type="pres">
      <dgm:prSet presAssocID="{B8C40EF1-9F19-42D9-81D0-2744DB7965F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23C98-552B-4804-817C-C2AB414900E1}" type="pres">
      <dgm:prSet presAssocID="{0C71EF88-AC4C-4739-AE23-415E294E27D6}" presName="spaceBetweenRectangles" presStyleCnt="0"/>
      <dgm:spPr/>
    </dgm:pt>
    <dgm:pt modelId="{9D7C4A7C-041C-4C64-B9FD-DB78D2E5CD89}" type="pres">
      <dgm:prSet presAssocID="{D828BEA5-F179-41F2-ADB8-E900B3ACE36B}" presName="parentLin" presStyleCnt="0"/>
      <dgm:spPr/>
    </dgm:pt>
    <dgm:pt modelId="{E41C522E-38F1-4D2D-9B8E-00B4A4C2117B}" type="pres">
      <dgm:prSet presAssocID="{D828BEA5-F179-41F2-ADB8-E900B3ACE36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414E1A7-E223-43D8-8516-EFB37D0B155A}" type="pres">
      <dgm:prSet presAssocID="{D828BEA5-F179-41F2-ADB8-E900B3ACE3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43EBB-DD32-4285-83B8-6254255DB396}" type="pres">
      <dgm:prSet presAssocID="{D828BEA5-F179-41F2-ADB8-E900B3ACE36B}" presName="negativeSpace" presStyleCnt="0"/>
      <dgm:spPr/>
    </dgm:pt>
    <dgm:pt modelId="{9601474A-EEFE-4AD2-A722-48CC22D7C083}" type="pres">
      <dgm:prSet presAssocID="{D828BEA5-F179-41F2-ADB8-E900B3ACE36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CDF26-3C39-4FC9-AAB1-554EDEF51C77}" type="pres">
      <dgm:prSet presAssocID="{B0633C30-EA25-4EDD-A510-D433DFE42859}" presName="spaceBetweenRectangles" presStyleCnt="0"/>
      <dgm:spPr/>
    </dgm:pt>
    <dgm:pt modelId="{E1680DD0-B9D0-4BDA-9E09-DC1F54621688}" type="pres">
      <dgm:prSet presAssocID="{D6003521-AA13-4083-9066-DBF9FCD0A16D}" presName="parentLin" presStyleCnt="0"/>
      <dgm:spPr/>
    </dgm:pt>
    <dgm:pt modelId="{F5FA4605-91F4-4A19-8F82-FDA94D7336CB}" type="pres">
      <dgm:prSet presAssocID="{D6003521-AA13-4083-9066-DBF9FCD0A16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A977FD9-4D96-46CE-A8F8-163CFDEF55FA}" type="pres">
      <dgm:prSet presAssocID="{D6003521-AA13-4083-9066-DBF9FCD0A16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25222-1C00-4A18-91C9-51FE40D5E7A3}" type="pres">
      <dgm:prSet presAssocID="{D6003521-AA13-4083-9066-DBF9FCD0A16D}" presName="negativeSpace" presStyleCnt="0"/>
      <dgm:spPr/>
    </dgm:pt>
    <dgm:pt modelId="{F9ADAF1A-130B-4B1B-A436-A80D1CA91042}" type="pres">
      <dgm:prSet presAssocID="{D6003521-AA13-4083-9066-DBF9FCD0A16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79748C-F98D-4CA3-A4FE-737BF7CFB996}" type="presOf" srcId="{B8C40EF1-9F19-42D9-81D0-2744DB7965F1}" destId="{556C3E74-6585-49CF-A23D-6350EBBA3A7E}" srcOrd="0" destOrd="0" presId="urn:microsoft.com/office/officeart/2005/8/layout/list1"/>
    <dgm:cxn modelId="{53DCEDDE-CCBB-492C-B70D-3C39AEF082D5}" type="presOf" srcId="{D6003521-AA13-4083-9066-DBF9FCD0A16D}" destId="{0A977FD9-4D96-46CE-A8F8-163CFDEF55FA}" srcOrd="1" destOrd="0" presId="urn:microsoft.com/office/officeart/2005/8/layout/list1"/>
    <dgm:cxn modelId="{AF7E5C38-6494-4D4E-A88C-F9152727AA31}" srcId="{863877D5-4FB0-4250-AE51-AB804C11FFB4}" destId="{D828BEA5-F179-41F2-ADB8-E900B3ACE36B}" srcOrd="1" destOrd="0" parTransId="{B1DB8287-F7C3-4306-BA8C-06F993571177}" sibTransId="{B0633C30-EA25-4EDD-A510-D433DFE42859}"/>
    <dgm:cxn modelId="{DDD7E0FA-014A-4732-8A01-61406598098A}" type="presOf" srcId="{D828BEA5-F179-41F2-ADB8-E900B3ACE36B}" destId="{F414E1A7-E223-43D8-8516-EFB37D0B155A}" srcOrd="1" destOrd="0" presId="urn:microsoft.com/office/officeart/2005/8/layout/list1"/>
    <dgm:cxn modelId="{76921776-6AE8-4045-9846-265BD202A5FD}" srcId="{D6003521-AA13-4083-9066-DBF9FCD0A16D}" destId="{E08591B6-D0F1-4ABA-A7F4-C3BEB52414AC}" srcOrd="0" destOrd="0" parTransId="{53555D2F-FCE5-4596-A0ED-608255D065B8}" sibTransId="{F396ADD4-4E0E-4E9E-911F-F213AF86D891}"/>
    <dgm:cxn modelId="{9C20CC84-83A2-48D6-AFC4-4ABA33FD3BFF}" srcId="{863877D5-4FB0-4250-AE51-AB804C11FFB4}" destId="{D6003521-AA13-4083-9066-DBF9FCD0A16D}" srcOrd="2" destOrd="0" parTransId="{3FA2D175-0461-471A-A1AA-353D09928083}" sibTransId="{6419DDA8-394D-4C2C-8A5A-18B0CF7D8176}"/>
    <dgm:cxn modelId="{551CACFB-0E31-4B5A-9353-79D5A4F7C320}" type="presOf" srcId="{E08591B6-D0F1-4ABA-A7F4-C3BEB52414AC}" destId="{F9ADAF1A-130B-4B1B-A436-A80D1CA91042}" srcOrd="0" destOrd="0" presId="urn:microsoft.com/office/officeart/2005/8/layout/list1"/>
    <dgm:cxn modelId="{9028A1BB-7712-4DEF-9B9E-BDC560261BB4}" srcId="{D828BEA5-F179-41F2-ADB8-E900B3ACE36B}" destId="{FEEDD07C-2F5E-4DD4-BEC3-924BECABCAA0}" srcOrd="0" destOrd="0" parTransId="{2AEB45BF-5E0C-467E-AD59-91A54884C583}" sibTransId="{0954CAAA-AE6B-4D4B-AC28-B00C71B17F52}"/>
    <dgm:cxn modelId="{534CAD0A-1502-4F04-909D-7545D87DC222}" type="presOf" srcId="{D828BEA5-F179-41F2-ADB8-E900B3ACE36B}" destId="{E41C522E-38F1-4D2D-9B8E-00B4A4C2117B}" srcOrd="0" destOrd="0" presId="urn:microsoft.com/office/officeart/2005/8/layout/list1"/>
    <dgm:cxn modelId="{C4F48476-0D47-42C6-BD15-029865A0C8C0}" type="presOf" srcId="{FEEDD07C-2F5E-4DD4-BEC3-924BECABCAA0}" destId="{9601474A-EEFE-4AD2-A722-48CC22D7C083}" srcOrd="0" destOrd="0" presId="urn:microsoft.com/office/officeart/2005/8/layout/list1"/>
    <dgm:cxn modelId="{614373D9-0785-4398-A41E-F67948D69E77}" type="presOf" srcId="{D6003521-AA13-4083-9066-DBF9FCD0A16D}" destId="{F5FA4605-91F4-4A19-8F82-FDA94D7336CB}" srcOrd="0" destOrd="0" presId="urn:microsoft.com/office/officeart/2005/8/layout/list1"/>
    <dgm:cxn modelId="{B65D244D-DCCB-4BAE-9D1B-13A004D124C8}" type="presOf" srcId="{55366210-A9A1-4ACC-8CC9-FFCD3A2D2A26}" destId="{832D113C-00F7-4883-A019-C0FED9E12B3E}" srcOrd="0" destOrd="0" presId="urn:microsoft.com/office/officeart/2005/8/layout/list1"/>
    <dgm:cxn modelId="{37FF3DB7-F510-450F-A458-8EC95B249B7E}" srcId="{B8C40EF1-9F19-42D9-81D0-2744DB7965F1}" destId="{55366210-A9A1-4ACC-8CC9-FFCD3A2D2A26}" srcOrd="0" destOrd="0" parTransId="{1EFCAE6C-8931-4B55-824A-60C17F8B6A87}" sibTransId="{341B14D4-DA0B-4B35-AD6E-204DCBBC4131}"/>
    <dgm:cxn modelId="{597D76E7-E4BC-441F-8BCF-7060DD2D0A81}" srcId="{863877D5-4FB0-4250-AE51-AB804C11FFB4}" destId="{B8C40EF1-9F19-42D9-81D0-2744DB7965F1}" srcOrd="0" destOrd="0" parTransId="{9BA31EA4-9659-491E-9920-9C37CDF58E12}" sibTransId="{0C71EF88-AC4C-4739-AE23-415E294E27D6}"/>
    <dgm:cxn modelId="{2F5CC3E0-AC66-451E-8A22-7D48EA8B9497}" type="presOf" srcId="{863877D5-4FB0-4250-AE51-AB804C11FFB4}" destId="{F47BE8B5-EC02-4C4E-8965-77A54EB32414}" srcOrd="0" destOrd="0" presId="urn:microsoft.com/office/officeart/2005/8/layout/list1"/>
    <dgm:cxn modelId="{FA254057-2C77-490D-8B89-64CED870CC03}" type="presOf" srcId="{B8C40EF1-9F19-42D9-81D0-2744DB7965F1}" destId="{279345E1-EBFB-46F5-89BF-532C26E18AFA}" srcOrd="1" destOrd="0" presId="urn:microsoft.com/office/officeart/2005/8/layout/list1"/>
    <dgm:cxn modelId="{4A16DB08-6D5B-4324-A80A-97F769EF11F4}" type="presParOf" srcId="{F47BE8B5-EC02-4C4E-8965-77A54EB32414}" destId="{A99268FC-EE6C-418E-B537-F703401A7144}" srcOrd="0" destOrd="0" presId="urn:microsoft.com/office/officeart/2005/8/layout/list1"/>
    <dgm:cxn modelId="{DCACAD52-A309-43D6-9974-03DEFDFC8A0C}" type="presParOf" srcId="{A99268FC-EE6C-418E-B537-F703401A7144}" destId="{556C3E74-6585-49CF-A23D-6350EBBA3A7E}" srcOrd="0" destOrd="0" presId="urn:microsoft.com/office/officeart/2005/8/layout/list1"/>
    <dgm:cxn modelId="{B4347327-75C8-476A-8B9D-C9B4B8A2FE87}" type="presParOf" srcId="{A99268FC-EE6C-418E-B537-F703401A7144}" destId="{279345E1-EBFB-46F5-89BF-532C26E18AFA}" srcOrd="1" destOrd="0" presId="urn:microsoft.com/office/officeart/2005/8/layout/list1"/>
    <dgm:cxn modelId="{6A656A7A-8971-4ED5-91A8-E91121BD3287}" type="presParOf" srcId="{F47BE8B5-EC02-4C4E-8965-77A54EB32414}" destId="{B18399F9-1E79-4DC0-96F3-706D769A1D42}" srcOrd="1" destOrd="0" presId="urn:microsoft.com/office/officeart/2005/8/layout/list1"/>
    <dgm:cxn modelId="{B62B0B57-F73E-434B-8B3F-615BD837CED5}" type="presParOf" srcId="{F47BE8B5-EC02-4C4E-8965-77A54EB32414}" destId="{832D113C-00F7-4883-A019-C0FED9E12B3E}" srcOrd="2" destOrd="0" presId="urn:microsoft.com/office/officeart/2005/8/layout/list1"/>
    <dgm:cxn modelId="{DFF57DD0-84F8-4963-AE11-A63284E2983F}" type="presParOf" srcId="{F47BE8B5-EC02-4C4E-8965-77A54EB32414}" destId="{97923C98-552B-4804-817C-C2AB414900E1}" srcOrd="3" destOrd="0" presId="urn:microsoft.com/office/officeart/2005/8/layout/list1"/>
    <dgm:cxn modelId="{CEA231B0-F0C1-4A76-A0F1-0E2CDBE3B459}" type="presParOf" srcId="{F47BE8B5-EC02-4C4E-8965-77A54EB32414}" destId="{9D7C4A7C-041C-4C64-B9FD-DB78D2E5CD89}" srcOrd="4" destOrd="0" presId="urn:microsoft.com/office/officeart/2005/8/layout/list1"/>
    <dgm:cxn modelId="{485D373A-1CD0-4851-ACC9-A2C0C3C1B2D8}" type="presParOf" srcId="{9D7C4A7C-041C-4C64-B9FD-DB78D2E5CD89}" destId="{E41C522E-38F1-4D2D-9B8E-00B4A4C2117B}" srcOrd="0" destOrd="0" presId="urn:microsoft.com/office/officeart/2005/8/layout/list1"/>
    <dgm:cxn modelId="{C164CD11-653B-4BFD-8872-B9DB6C31FF97}" type="presParOf" srcId="{9D7C4A7C-041C-4C64-B9FD-DB78D2E5CD89}" destId="{F414E1A7-E223-43D8-8516-EFB37D0B155A}" srcOrd="1" destOrd="0" presId="urn:microsoft.com/office/officeart/2005/8/layout/list1"/>
    <dgm:cxn modelId="{004A695A-437A-4AB8-B7E0-4E44BF96010F}" type="presParOf" srcId="{F47BE8B5-EC02-4C4E-8965-77A54EB32414}" destId="{35E43EBB-DD32-4285-83B8-6254255DB396}" srcOrd="5" destOrd="0" presId="urn:microsoft.com/office/officeart/2005/8/layout/list1"/>
    <dgm:cxn modelId="{7BD638F8-D746-43F6-A06D-3830D6864C41}" type="presParOf" srcId="{F47BE8B5-EC02-4C4E-8965-77A54EB32414}" destId="{9601474A-EEFE-4AD2-A722-48CC22D7C083}" srcOrd="6" destOrd="0" presId="urn:microsoft.com/office/officeart/2005/8/layout/list1"/>
    <dgm:cxn modelId="{DC088AF2-2D54-46E3-963E-1D05C0650650}" type="presParOf" srcId="{F47BE8B5-EC02-4C4E-8965-77A54EB32414}" destId="{2D6CDF26-3C39-4FC9-AAB1-554EDEF51C77}" srcOrd="7" destOrd="0" presId="urn:microsoft.com/office/officeart/2005/8/layout/list1"/>
    <dgm:cxn modelId="{DA8045B1-81F9-4B22-B834-ED0F5D26D719}" type="presParOf" srcId="{F47BE8B5-EC02-4C4E-8965-77A54EB32414}" destId="{E1680DD0-B9D0-4BDA-9E09-DC1F54621688}" srcOrd="8" destOrd="0" presId="urn:microsoft.com/office/officeart/2005/8/layout/list1"/>
    <dgm:cxn modelId="{011954A7-CB21-4202-9A62-B2500285DF26}" type="presParOf" srcId="{E1680DD0-B9D0-4BDA-9E09-DC1F54621688}" destId="{F5FA4605-91F4-4A19-8F82-FDA94D7336CB}" srcOrd="0" destOrd="0" presId="urn:microsoft.com/office/officeart/2005/8/layout/list1"/>
    <dgm:cxn modelId="{77FD920A-E5A8-470E-BFF6-4D091876931C}" type="presParOf" srcId="{E1680DD0-B9D0-4BDA-9E09-DC1F54621688}" destId="{0A977FD9-4D96-46CE-A8F8-163CFDEF55FA}" srcOrd="1" destOrd="0" presId="urn:microsoft.com/office/officeart/2005/8/layout/list1"/>
    <dgm:cxn modelId="{C072276E-F8DB-48BD-A574-A05DCFC3808A}" type="presParOf" srcId="{F47BE8B5-EC02-4C4E-8965-77A54EB32414}" destId="{7EC25222-1C00-4A18-91C9-51FE40D5E7A3}" srcOrd="9" destOrd="0" presId="urn:microsoft.com/office/officeart/2005/8/layout/list1"/>
    <dgm:cxn modelId="{C17D317E-DBF7-4FD3-9491-F8B9E9B1271A}" type="presParOf" srcId="{F47BE8B5-EC02-4C4E-8965-77A54EB32414}" destId="{F9ADAF1A-130B-4B1B-A436-A80D1CA910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3877D5-4FB0-4250-AE51-AB804C11FF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C40EF1-9F19-42D9-81D0-2744DB7965F1}">
      <dgm:prSet phldrT="[Text]"/>
      <dgm:spPr/>
      <dgm:t>
        <a:bodyPr/>
        <a:lstStyle/>
        <a:p>
          <a:r>
            <a:rPr lang="en-US" dirty="0" smtClean="0"/>
            <a:t>Senior debt</a:t>
          </a:r>
          <a:endParaRPr lang="en-US" dirty="0"/>
        </a:p>
      </dgm:t>
    </dgm:pt>
    <dgm:pt modelId="{9BA31EA4-9659-491E-9920-9C37CDF58E12}" type="parTrans" cxnId="{597D76E7-E4BC-441F-8BCF-7060DD2D0A81}">
      <dgm:prSet/>
      <dgm:spPr/>
      <dgm:t>
        <a:bodyPr/>
        <a:lstStyle/>
        <a:p>
          <a:endParaRPr lang="en-US"/>
        </a:p>
      </dgm:t>
    </dgm:pt>
    <dgm:pt modelId="{0C71EF88-AC4C-4739-AE23-415E294E27D6}" type="sibTrans" cxnId="{597D76E7-E4BC-441F-8BCF-7060DD2D0A81}">
      <dgm:prSet/>
      <dgm:spPr/>
      <dgm:t>
        <a:bodyPr/>
        <a:lstStyle/>
        <a:p>
          <a:endParaRPr lang="en-US"/>
        </a:p>
      </dgm:t>
    </dgm:pt>
    <dgm:pt modelId="{D828BEA5-F179-41F2-ADB8-E900B3ACE36B}">
      <dgm:prSet phldrT="[Text]"/>
      <dgm:spPr/>
      <dgm:t>
        <a:bodyPr/>
        <a:lstStyle/>
        <a:p>
          <a:r>
            <a:rPr lang="en-US" dirty="0" smtClean="0"/>
            <a:t>Subordinated debt</a:t>
          </a:r>
          <a:endParaRPr lang="en-US" dirty="0"/>
        </a:p>
      </dgm:t>
    </dgm:pt>
    <dgm:pt modelId="{B1DB8287-F7C3-4306-BA8C-06F993571177}" type="parTrans" cxnId="{AF7E5C38-6494-4D4E-A88C-F9152727AA31}">
      <dgm:prSet/>
      <dgm:spPr/>
      <dgm:t>
        <a:bodyPr/>
        <a:lstStyle/>
        <a:p>
          <a:endParaRPr lang="en-US"/>
        </a:p>
      </dgm:t>
    </dgm:pt>
    <dgm:pt modelId="{B0633C30-EA25-4EDD-A510-D433DFE42859}" type="sibTrans" cxnId="{AF7E5C38-6494-4D4E-A88C-F9152727AA31}">
      <dgm:prSet/>
      <dgm:spPr/>
      <dgm:t>
        <a:bodyPr/>
        <a:lstStyle/>
        <a:p>
          <a:endParaRPr lang="en-US"/>
        </a:p>
      </dgm:t>
    </dgm:pt>
    <dgm:pt modelId="{D6003521-AA13-4083-9066-DBF9FCD0A16D}">
      <dgm:prSet phldrT="[Text]"/>
      <dgm:spPr/>
      <dgm:t>
        <a:bodyPr/>
        <a:lstStyle/>
        <a:p>
          <a:r>
            <a:rPr lang="en-US" dirty="0" smtClean="0"/>
            <a:t>Seed/risk capital</a:t>
          </a:r>
          <a:endParaRPr lang="en-US" dirty="0"/>
        </a:p>
      </dgm:t>
    </dgm:pt>
    <dgm:pt modelId="{3FA2D175-0461-471A-A1AA-353D09928083}" type="parTrans" cxnId="{9C20CC84-83A2-48D6-AFC4-4ABA33FD3BFF}">
      <dgm:prSet/>
      <dgm:spPr/>
      <dgm:t>
        <a:bodyPr/>
        <a:lstStyle/>
        <a:p>
          <a:endParaRPr lang="en-US"/>
        </a:p>
      </dgm:t>
    </dgm:pt>
    <dgm:pt modelId="{6419DDA8-394D-4C2C-8A5A-18B0CF7D8176}" type="sibTrans" cxnId="{9C20CC84-83A2-48D6-AFC4-4ABA33FD3BFF}">
      <dgm:prSet/>
      <dgm:spPr/>
      <dgm:t>
        <a:bodyPr/>
        <a:lstStyle/>
        <a:p>
          <a:endParaRPr lang="en-US"/>
        </a:p>
      </dgm:t>
    </dgm:pt>
    <dgm:pt modelId="{55366210-A9A1-4ACC-8CC9-FFCD3A2D2A26}">
      <dgm:prSet phldrT="[Text]"/>
      <dgm:spPr/>
      <dgm:t>
        <a:bodyPr/>
        <a:lstStyle/>
        <a:p>
          <a:r>
            <a:rPr lang="en-US" b="1" u="sng" dirty="0" smtClean="0"/>
            <a:t>Interest rate discount</a:t>
          </a:r>
          <a:r>
            <a:rPr lang="en-US" dirty="0" smtClean="0"/>
            <a:t>: reduce end-user electricity tariffs; help rebalance risk-reward for sponsor</a:t>
          </a:r>
          <a:endParaRPr lang="en-US" dirty="0"/>
        </a:p>
      </dgm:t>
    </dgm:pt>
    <dgm:pt modelId="{1EFCAE6C-8931-4B55-824A-60C17F8B6A87}" type="parTrans" cxnId="{37FF3DB7-F510-450F-A458-8EC95B249B7E}">
      <dgm:prSet/>
      <dgm:spPr/>
      <dgm:t>
        <a:bodyPr/>
        <a:lstStyle/>
        <a:p>
          <a:endParaRPr lang="en-US"/>
        </a:p>
      </dgm:t>
    </dgm:pt>
    <dgm:pt modelId="{341B14D4-DA0B-4B35-AD6E-204DCBBC4131}" type="sibTrans" cxnId="{37FF3DB7-F510-450F-A458-8EC95B249B7E}">
      <dgm:prSet/>
      <dgm:spPr/>
      <dgm:t>
        <a:bodyPr/>
        <a:lstStyle/>
        <a:p>
          <a:endParaRPr lang="en-US"/>
        </a:p>
      </dgm:t>
    </dgm:pt>
    <dgm:pt modelId="{FEEDD07C-2F5E-4DD4-BEC3-924BECABCAA0}">
      <dgm:prSet phldrT="[Text]"/>
      <dgm:spPr/>
      <dgm:t>
        <a:bodyPr/>
        <a:lstStyle/>
        <a:p>
          <a:r>
            <a:rPr lang="en-US" dirty="0" smtClean="0"/>
            <a:t>Strengthen the project equity profile and encourage commercial lenders to provide senior debt</a:t>
          </a:r>
          <a:endParaRPr lang="en-US" dirty="0"/>
        </a:p>
      </dgm:t>
    </dgm:pt>
    <dgm:pt modelId="{2AEB45BF-5E0C-467E-AD59-91A54884C583}" type="parTrans" cxnId="{9028A1BB-7712-4DEF-9B9E-BDC560261BB4}">
      <dgm:prSet/>
      <dgm:spPr/>
      <dgm:t>
        <a:bodyPr/>
        <a:lstStyle/>
        <a:p>
          <a:endParaRPr lang="en-US"/>
        </a:p>
      </dgm:t>
    </dgm:pt>
    <dgm:pt modelId="{0954CAAA-AE6B-4D4B-AC28-B00C71B17F52}" type="sibTrans" cxnId="{9028A1BB-7712-4DEF-9B9E-BDC560261BB4}">
      <dgm:prSet/>
      <dgm:spPr/>
      <dgm:t>
        <a:bodyPr/>
        <a:lstStyle/>
        <a:p>
          <a:endParaRPr lang="en-US"/>
        </a:p>
      </dgm:t>
    </dgm:pt>
    <dgm:pt modelId="{E08591B6-D0F1-4ABA-A7F4-C3BEB52414AC}">
      <dgm:prSet phldrT="[Text]"/>
      <dgm:spPr/>
      <dgm:t>
        <a:bodyPr/>
        <a:lstStyle/>
        <a:p>
          <a:r>
            <a:rPr lang="en-US" dirty="0" smtClean="0"/>
            <a:t>Cover development cost in riskier </a:t>
          </a:r>
          <a:r>
            <a:rPr lang="en-US" dirty="0" smtClean="0"/>
            <a:t>environments</a:t>
          </a:r>
          <a:endParaRPr lang="en-US" dirty="0"/>
        </a:p>
      </dgm:t>
    </dgm:pt>
    <dgm:pt modelId="{53555D2F-FCE5-4596-A0ED-608255D065B8}" type="parTrans" cxnId="{76921776-6AE8-4045-9846-265BD202A5FD}">
      <dgm:prSet/>
      <dgm:spPr/>
      <dgm:t>
        <a:bodyPr/>
        <a:lstStyle/>
        <a:p>
          <a:endParaRPr lang="en-US"/>
        </a:p>
      </dgm:t>
    </dgm:pt>
    <dgm:pt modelId="{F396ADD4-4E0E-4E9E-911F-F213AF86D891}" type="sibTrans" cxnId="{76921776-6AE8-4045-9846-265BD202A5FD}">
      <dgm:prSet/>
      <dgm:spPr/>
      <dgm:t>
        <a:bodyPr/>
        <a:lstStyle/>
        <a:p>
          <a:endParaRPr lang="en-US"/>
        </a:p>
      </dgm:t>
    </dgm:pt>
    <dgm:pt modelId="{824BF313-CFEB-426B-B984-1E6E18F536DF}">
      <dgm:prSet phldrT="[Text]"/>
      <dgm:spPr/>
      <dgm:t>
        <a:bodyPr/>
        <a:lstStyle/>
        <a:p>
          <a:r>
            <a:rPr lang="en-US" b="1" u="sng" dirty="0" smtClean="0"/>
            <a:t>Structural subordination </a:t>
          </a:r>
          <a:r>
            <a:rPr lang="en-US" dirty="0" smtClean="0"/>
            <a:t>(rear-ended repayment; longer tenor and/or grace): “blended” tenor sufficiently long to meet the minimum debt service coverage ratios and equity returns</a:t>
          </a:r>
          <a:endParaRPr lang="en-US" dirty="0"/>
        </a:p>
      </dgm:t>
    </dgm:pt>
    <dgm:pt modelId="{BBFFAE07-9C2E-4C8C-ACB0-C0BC05A6170D}" type="parTrans" cxnId="{6C9DACAD-7120-448E-BF93-67AA2BE8D8EF}">
      <dgm:prSet/>
      <dgm:spPr/>
      <dgm:t>
        <a:bodyPr/>
        <a:lstStyle/>
        <a:p>
          <a:endParaRPr lang="en-US"/>
        </a:p>
      </dgm:t>
    </dgm:pt>
    <dgm:pt modelId="{EC05BB3F-E4BE-42D2-A80D-8206C6FAEE15}" type="sibTrans" cxnId="{6C9DACAD-7120-448E-BF93-67AA2BE8D8EF}">
      <dgm:prSet/>
      <dgm:spPr/>
      <dgm:t>
        <a:bodyPr/>
        <a:lstStyle/>
        <a:p>
          <a:endParaRPr lang="en-US"/>
        </a:p>
      </dgm:t>
    </dgm:pt>
    <dgm:pt modelId="{E763E47A-FF45-41FC-A8ED-BE4DEE9C3667}">
      <dgm:prSet phldrT="[Text]"/>
      <dgm:spPr/>
      <dgm:t>
        <a:bodyPr/>
        <a:lstStyle/>
        <a:p>
          <a:r>
            <a:rPr lang="en-US" b="1" u="sng" dirty="0" smtClean="0"/>
            <a:t>Deferral</a:t>
          </a:r>
          <a:r>
            <a:rPr lang="en-US" dirty="0" smtClean="0"/>
            <a:t> mechanism: mitigate specific project risks (e.g., low spot energy prices) for a limited time period</a:t>
          </a:r>
          <a:endParaRPr lang="en-US" dirty="0"/>
        </a:p>
      </dgm:t>
    </dgm:pt>
    <dgm:pt modelId="{BC89968F-7889-411D-B4FE-D46DC2DE3AF4}" type="parTrans" cxnId="{86802F1A-DCE5-488A-8C6E-AAED64F1917F}">
      <dgm:prSet/>
      <dgm:spPr/>
      <dgm:t>
        <a:bodyPr/>
        <a:lstStyle/>
        <a:p>
          <a:endParaRPr lang="en-US"/>
        </a:p>
      </dgm:t>
    </dgm:pt>
    <dgm:pt modelId="{A78BD11B-3E2F-4751-90AD-79B16D76E150}" type="sibTrans" cxnId="{86802F1A-DCE5-488A-8C6E-AAED64F1917F}">
      <dgm:prSet/>
      <dgm:spPr/>
      <dgm:t>
        <a:bodyPr/>
        <a:lstStyle/>
        <a:p>
          <a:endParaRPr lang="en-US"/>
        </a:p>
      </dgm:t>
    </dgm:pt>
    <dgm:pt modelId="{F47BE8B5-EC02-4C4E-8965-77A54EB32414}" type="pres">
      <dgm:prSet presAssocID="{863877D5-4FB0-4250-AE51-AB804C11FF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9268FC-EE6C-418E-B537-F703401A7144}" type="pres">
      <dgm:prSet presAssocID="{B8C40EF1-9F19-42D9-81D0-2744DB7965F1}" presName="parentLin" presStyleCnt="0"/>
      <dgm:spPr/>
    </dgm:pt>
    <dgm:pt modelId="{556C3E74-6585-49CF-A23D-6350EBBA3A7E}" type="pres">
      <dgm:prSet presAssocID="{B8C40EF1-9F19-42D9-81D0-2744DB7965F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79345E1-EBFB-46F5-89BF-532C26E18AFA}" type="pres">
      <dgm:prSet presAssocID="{B8C40EF1-9F19-42D9-81D0-2744DB7965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399F9-1E79-4DC0-96F3-706D769A1D42}" type="pres">
      <dgm:prSet presAssocID="{B8C40EF1-9F19-42D9-81D0-2744DB7965F1}" presName="negativeSpace" presStyleCnt="0"/>
      <dgm:spPr/>
    </dgm:pt>
    <dgm:pt modelId="{832D113C-00F7-4883-A019-C0FED9E12B3E}" type="pres">
      <dgm:prSet presAssocID="{B8C40EF1-9F19-42D9-81D0-2744DB7965F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23C98-552B-4804-817C-C2AB414900E1}" type="pres">
      <dgm:prSet presAssocID="{0C71EF88-AC4C-4739-AE23-415E294E27D6}" presName="spaceBetweenRectangles" presStyleCnt="0"/>
      <dgm:spPr/>
    </dgm:pt>
    <dgm:pt modelId="{9D7C4A7C-041C-4C64-B9FD-DB78D2E5CD89}" type="pres">
      <dgm:prSet presAssocID="{D828BEA5-F179-41F2-ADB8-E900B3ACE36B}" presName="parentLin" presStyleCnt="0"/>
      <dgm:spPr/>
    </dgm:pt>
    <dgm:pt modelId="{E41C522E-38F1-4D2D-9B8E-00B4A4C2117B}" type="pres">
      <dgm:prSet presAssocID="{D828BEA5-F179-41F2-ADB8-E900B3ACE36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414E1A7-E223-43D8-8516-EFB37D0B155A}" type="pres">
      <dgm:prSet presAssocID="{D828BEA5-F179-41F2-ADB8-E900B3ACE3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43EBB-DD32-4285-83B8-6254255DB396}" type="pres">
      <dgm:prSet presAssocID="{D828BEA5-F179-41F2-ADB8-E900B3ACE36B}" presName="negativeSpace" presStyleCnt="0"/>
      <dgm:spPr/>
    </dgm:pt>
    <dgm:pt modelId="{9601474A-EEFE-4AD2-A722-48CC22D7C083}" type="pres">
      <dgm:prSet presAssocID="{D828BEA5-F179-41F2-ADB8-E900B3ACE36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CDF26-3C39-4FC9-AAB1-554EDEF51C77}" type="pres">
      <dgm:prSet presAssocID="{B0633C30-EA25-4EDD-A510-D433DFE42859}" presName="spaceBetweenRectangles" presStyleCnt="0"/>
      <dgm:spPr/>
    </dgm:pt>
    <dgm:pt modelId="{E1680DD0-B9D0-4BDA-9E09-DC1F54621688}" type="pres">
      <dgm:prSet presAssocID="{D6003521-AA13-4083-9066-DBF9FCD0A16D}" presName="parentLin" presStyleCnt="0"/>
      <dgm:spPr/>
    </dgm:pt>
    <dgm:pt modelId="{F5FA4605-91F4-4A19-8F82-FDA94D7336CB}" type="pres">
      <dgm:prSet presAssocID="{D6003521-AA13-4083-9066-DBF9FCD0A16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A977FD9-4D96-46CE-A8F8-163CFDEF55FA}" type="pres">
      <dgm:prSet presAssocID="{D6003521-AA13-4083-9066-DBF9FCD0A16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25222-1C00-4A18-91C9-51FE40D5E7A3}" type="pres">
      <dgm:prSet presAssocID="{D6003521-AA13-4083-9066-DBF9FCD0A16D}" presName="negativeSpace" presStyleCnt="0"/>
      <dgm:spPr/>
    </dgm:pt>
    <dgm:pt modelId="{F9ADAF1A-130B-4B1B-A436-A80D1CA91042}" type="pres">
      <dgm:prSet presAssocID="{D6003521-AA13-4083-9066-DBF9FCD0A16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7B1C4-DB7B-4590-BD66-F43E4DCB4BF6}" type="presOf" srcId="{D6003521-AA13-4083-9066-DBF9FCD0A16D}" destId="{0A977FD9-4D96-46CE-A8F8-163CFDEF55FA}" srcOrd="1" destOrd="0" presId="urn:microsoft.com/office/officeart/2005/8/layout/list1"/>
    <dgm:cxn modelId="{B822A57B-C416-4861-A5CA-838D41C12F18}" type="presOf" srcId="{FEEDD07C-2F5E-4DD4-BEC3-924BECABCAA0}" destId="{9601474A-EEFE-4AD2-A722-48CC22D7C083}" srcOrd="0" destOrd="0" presId="urn:microsoft.com/office/officeart/2005/8/layout/list1"/>
    <dgm:cxn modelId="{D515E20D-D6AC-4C0F-AF1C-F94AB2BA1025}" type="presOf" srcId="{B8C40EF1-9F19-42D9-81D0-2744DB7965F1}" destId="{556C3E74-6585-49CF-A23D-6350EBBA3A7E}" srcOrd="0" destOrd="0" presId="urn:microsoft.com/office/officeart/2005/8/layout/list1"/>
    <dgm:cxn modelId="{CE1AE03F-C78C-4859-B256-06CFA5998207}" type="presOf" srcId="{D828BEA5-F179-41F2-ADB8-E900B3ACE36B}" destId="{E41C522E-38F1-4D2D-9B8E-00B4A4C2117B}" srcOrd="0" destOrd="0" presId="urn:microsoft.com/office/officeart/2005/8/layout/list1"/>
    <dgm:cxn modelId="{A4B5EB4C-B6D4-4EAE-94CD-817C199F2263}" type="presOf" srcId="{824BF313-CFEB-426B-B984-1E6E18F536DF}" destId="{832D113C-00F7-4883-A019-C0FED9E12B3E}" srcOrd="0" destOrd="1" presId="urn:microsoft.com/office/officeart/2005/8/layout/list1"/>
    <dgm:cxn modelId="{AF7E5C38-6494-4D4E-A88C-F9152727AA31}" srcId="{863877D5-4FB0-4250-AE51-AB804C11FFB4}" destId="{D828BEA5-F179-41F2-ADB8-E900B3ACE36B}" srcOrd="1" destOrd="0" parTransId="{B1DB8287-F7C3-4306-BA8C-06F993571177}" sibTransId="{B0633C30-EA25-4EDD-A510-D433DFE42859}"/>
    <dgm:cxn modelId="{8F0403F0-70B2-41D8-AE57-3BA42FABFF64}" type="presOf" srcId="{B8C40EF1-9F19-42D9-81D0-2744DB7965F1}" destId="{279345E1-EBFB-46F5-89BF-532C26E18AFA}" srcOrd="1" destOrd="0" presId="urn:microsoft.com/office/officeart/2005/8/layout/list1"/>
    <dgm:cxn modelId="{76921776-6AE8-4045-9846-265BD202A5FD}" srcId="{D6003521-AA13-4083-9066-DBF9FCD0A16D}" destId="{E08591B6-D0F1-4ABA-A7F4-C3BEB52414AC}" srcOrd="0" destOrd="0" parTransId="{53555D2F-FCE5-4596-A0ED-608255D065B8}" sibTransId="{F396ADD4-4E0E-4E9E-911F-F213AF86D891}"/>
    <dgm:cxn modelId="{9BDE737D-F7F1-4981-80F7-E1DB852D7549}" type="presOf" srcId="{D828BEA5-F179-41F2-ADB8-E900B3ACE36B}" destId="{F414E1A7-E223-43D8-8516-EFB37D0B155A}" srcOrd="1" destOrd="0" presId="urn:microsoft.com/office/officeart/2005/8/layout/list1"/>
    <dgm:cxn modelId="{86802F1A-DCE5-488A-8C6E-AAED64F1917F}" srcId="{B8C40EF1-9F19-42D9-81D0-2744DB7965F1}" destId="{E763E47A-FF45-41FC-A8ED-BE4DEE9C3667}" srcOrd="2" destOrd="0" parTransId="{BC89968F-7889-411D-B4FE-D46DC2DE3AF4}" sibTransId="{A78BD11B-3E2F-4751-90AD-79B16D76E150}"/>
    <dgm:cxn modelId="{5812A624-23C5-46DB-8A65-A19EA65D88E3}" type="presOf" srcId="{E08591B6-D0F1-4ABA-A7F4-C3BEB52414AC}" destId="{F9ADAF1A-130B-4B1B-A436-A80D1CA91042}" srcOrd="0" destOrd="0" presId="urn:microsoft.com/office/officeart/2005/8/layout/list1"/>
    <dgm:cxn modelId="{0DD8C987-DAB1-41C1-AEEC-B080D96833C8}" type="presOf" srcId="{E763E47A-FF45-41FC-A8ED-BE4DEE9C3667}" destId="{832D113C-00F7-4883-A019-C0FED9E12B3E}" srcOrd="0" destOrd="2" presId="urn:microsoft.com/office/officeart/2005/8/layout/list1"/>
    <dgm:cxn modelId="{6C9DACAD-7120-448E-BF93-67AA2BE8D8EF}" srcId="{B8C40EF1-9F19-42D9-81D0-2744DB7965F1}" destId="{824BF313-CFEB-426B-B984-1E6E18F536DF}" srcOrd="1" destOrd="0" parTransId="{BBFFAE07-9C2E-4C8C-ACB0-C0BC05A6170D}" sibTransId="{EC05BB3F-E4BE-42D2-A80D-8206C6FAEE15}"/>
    <dgm:cxn modelId="{9C20CC84-83A2-48D6-AFC4-4ABA33FD3BFF}" srcId="{863877D5-4FB0-4250-AE51-AB804C11FFB4}" destId="{D6003521-AA13-4083-9066-DBF9FCD0A16D}" srcOrd="2" destOrd="0" parTransId="{3FA2D175-0461-471A-A1AA-353D09928083}" sibTransId="{6419DDA8-394D-4C2C-8A5A-18B0CF7D8176}"/>
    <dgm:cxn modelId="{619511C3-2C6B-43BD-884A-C84D77779AF2}" type="presOf" srcId="{D6003521-AA13-4083-9066-DBF9FCD0A16D}" destId="{F5FA4605-91F4-4A19-8F82-FDA94D7336CB}" srcOrd="0" destOrd="0" presId="urn:microsoft.com/office/officeart/2005/8/layout/list1"/>
    <dgm:cxn modelId="{9028A1BB-7712-4DEF-9B9E-BDC560261BB4}" srcId="{D828BEA5-F179-41F2-ADB8-E900B3ACE36B}" destId="{FEEDD07C-2F5E-4DD4-BEC3-924BECABCAA0}" srcOrd="0" destOrd="0" parTransId="{2AEB45BF-5E0C-467E-AD59-91A54884C583}" sibTransId="{0954CAAA-AE6B-4D4B-AC28-B00C71B17F52}"/>
    <dgm:cxn modelId="{02125136-2851-4D5B-9F4A-8CF5FE588B0A}" type="presOf" srcId="{863877D5-4FB0-4250-AE51-AB804C11FFB4}" destId="{F47BE8B5-EC02-4C4E-8965-77A54EB32414}" srcOrd="0" destOrd="0" presId="urn:microsoft.com/office/officeart/2005/8/layout/list1"/>
    <dgm:cxn modelId="{5099635B-26DE-4DC3-B446-719B9AA130B3}" type="presOf" srcId="{55366210-A9A1-4ACC-8CC9-FFCD3A2D2A26}" destId="{832D113C-00F7-4883-A019-C0FED9E12B3E}" srcOrd="0" destOrd="0" presId="urn:microsoft.com/office/officeart/2005/8/layout/list1"/>
    <dgm:cxn modelId="{37FF3DB7-F510-450F-A458-8EC95B249B7E}" srcId="{B8C40EF1-9F19-42D9-81D0-2744DB7965F1}" destId="{55366210-A9A1-4ACC-8CC9-FFCD3A2D2A26}" srcOrd="0" destOrd="0" parTransId="{1EFCAE6C-8931-4B55-824A-60C17F8B6A87}" sibTransId="{341B14D4-DA0B-4B35-AD6E-204DCBBC4131}"/>
    <dgm:cxn modelId="{597D76E7-E4BC-441F-8BCF-7060DD2D0A81}" srcId="{863877D5-4FB0-4250-AE51-AB804C11FFB4}" destId="{B8C40EF1-9F19-42D9-81D0-2744DB7965F1}" srcOrd="0" destOrd="0" parTransId="{9BA31EA4-9659-491E-9920-9C37CDF58E12}" sibTransId="{0C71EF88-AC4C-4739-AE23-415E294E27D6}"/>
    <dgm:cxn modelId="{DBFC7C52-AF9B-46D1-9411-DAB17844F3DD}" type="presParOf" srcId="{F47BE8B5-EC02-4C4E-8965-77A54EB32414}" destId="{A99268FC-EE6C-418E-B537-F703401A7144}" srcOrd="0" destOrd="0" presId="urn:microsoft.com/office/officeart/2005/8/layout/list1"/>
    <dgm:cxn modelId="{697A9839-8822-4794-824A-7983379C6550}" type="presParOf" srcId="{A99268FC-EE6C-418E-B537-F703401A7144}" destId="{556C3E74-6585-49CF-A23D-6350EBBA3A7E}" srcOrd="0" destOrd="0" presId="urn:microsoft.com/office/officeart/2005/8/layout/list1"/>
    <dgm:cxn modelId="{F0181A3F-E58E-43CC-AC53-D1DF4E44BE4E}" type="presParOf" srcId="{A99268FC-EE6C-418E-B537-F703401A7144}" destId="{279345E1-EBFB-46F5-89BF-532C26E18AFA}" srcOrd="1" destOrd="0" presId="urn:microsoft.com/office/officeart/2005/8/layout/list1"/>
    <dgm:cxn modelId="{E815D4CA-3F3D-48B8-8A8C-A503D7060BD3}" type="presParOf" srcId="{F47BE8B5-EC02-4C4E-8965-77A54EB32414}" destId="{B18399F9-1E79-4DC0-96F3-706D769A1D42}" srcOrd="1" destOrd="0" presId="urn:microsoft.com/office/officeart/2005/8/layout/list1"/>
    <dgm:cxn modelId="{CB400DB4-6202-4AE8-AF5A-73751BC22F01}" type="presParOf" srcId="{F47BE8B5-EC02-4C4E-8965-77A54EB32414}" destId="{832D113C-00F7-4883-A019-C0FED9E12B3E}" srcOrd="2" destOrd="0" presId="urn:microsoft.com/office/officeart/2005/8/layout/list1"/>
    <dgm:cxn modelId="{A3DD438E-AF90-4E63-802A-A217C619733C}" type="presParOf" srcId="{F47BE8B5-EC02-4C4E-8965-77A54EB32414}" destId="{97923C98-552B-4804-817C-C2AB414900E1}" srcOrd="3" destOrd="0" presId="urn:microsoft.com/office/officeart/2005/8/layout/list1"/>
    <dgm:cxn modelId="{F18C1C7A-2126-4B55-A386-0FB69561D609}" type="presParOf" srcId="{F47BE8B5-EC02-4C4E-8965-77A54EB32414}" destId="{9D7C4A7C-041C-4C64-B9FD-DB78D2E5CD89}" srcOrd="4" destOrd="0" presId="urn:microsoft.com/office/officeart/2005/8/layout/list1"/>
    <dgm:cxn modelId="{92BF655E-D59F-4F55-BF47-D104045DF372}" type="presParOf" srcId="{9D7C4A7C-041C-4C64-B9FD-DB78D2E5CD89}" destId="{E41C522E-38F1-4D2D-9B8E-00B4A4C2117B}" srcOrd="0" destOrd="0" presId="urn:microsoft.com/office/officeart/2005/8/layout/list1"/>
    <dgm:cxn modelId="{66C22ABC-B041-4FF7-947D-DFBE576F6702}" type="presParOf" srcId="{9D7C4A7C-041C-4C64-B9FD-DB78D2E5CD89}" destId="{F414E1A7-E223-43D8-8516-EFB37D0B155A}" srcOrd="1" destOrd="0" presId="urn:microsoft.com/office/officeart/2005/8/layout/list1"/>
    <dgm:cxn modelId="{C37B9595-2998-44F0-AB7F-8E1A39DA2B3E}" type="presParOf" srcId="{F47BE8B5-EC02-4C4E-8965-77A54EB32414}" destId="{35E43EBB-DD32-4285-83B8-6254255DB396}" srcOrd="5" destOrd="0" presId="urn:microsoft.com/office/officeart/2005/8/layout/list1"/>
    <dgm:cxn modelId="{A47B254A-402E-4402-BACA-85F9BF0B7D46}" type="presParOf" srcId="{F47BE8B5-EC02-4C4E-8965-77A54EB32414}" destId="{9601474A-EEFE-4AD2-A722-48CC22D7C083}" srcOrd="6" destOrd="0" presId="urn:microsoft.com/office/officeart/2005/8/layout/list1"/>
    <dgm:cxn modelId="{2B38563B-1B93-4AC3-B7C5-B24533C59FA2}" type="presParOf" srcId="{F47BE8B5-EC02-4C4E-8965-77A54EB32414}" destId="{2D6CDF26-3C39-4FC9-AAB1-554EDEF51C77}" srcOrd="7" destOrd="0" presId="urn:microsoft.com/office/officeart/2005/8/layout/list1"/>
    <dgm:cxn modelId="{6EA492DA-90B2-4A68-9E96-0B4073055B14}" type="presParOf" srcId="{F47BE8B5-EC02-4C4E-8965-77A54EB32414}" destId="{E1680DD0-B9D0-4BDA-9E09-DC1F54621688}" srcOrd="8" destOrd="0" presId="urn:microsoft.com/office/officeart/2005/8/layout/list1"/>
    <dgm:cxn modelId="{8C62EE0C-F08D-4C1B-94FA-8832150468F0}" type="presParOf" srcId="{E1680DD0-B9D0-4BDA-9E09-DC1F54621688}" destId="{F5FA4605-91F4-4A19-8F82-FDA94D7336CB}" srcOrd="0" destOrd="0" presId="urn:microsoft.com/office/officeart/2005/8/layout/list1"/>
    <dgm:cxn modelId="{AF11422F-BE20-4A51-B1A0-486323AEB5BA}" type="presParOf" srcId="{E1680DD0-B9D0-4BDA-9E09-DC1F54621688}" destId="{0A977FD9-4D96-46CE-A8F8-163CFDEF55FA}" srcOrd="1" destOrd="0" presId="urn:microsoft.com/office/officeart/2005/8/layout/list1"/>
    <dgm:cxn modelId="{8D69BBBB-1AF3-4A1D-89EE-92BBEED319CC}" type="presParOf" srcId="{F47BE8B5-EC02-4C4E-8965-77A54EB32414}" destId="{7EC25222-1C00-4A18-91C9-51FE40D5E7A3}" srcOrd="9" destOrd="0" presId="urn:microsoft.com/office/officeart/2005/8/layout/list1"/>
    <dgm:cxn modelId="{3E865CB3-711A-452B-8353-7F5ADD0FAA5B}" type="presParOf" srcId="{F47BE8B5-EC02-4C4E-8965-77A54EB32414}" destId="{F9ADAF1A-130B-4B1B-A436-A80D1CA910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D113C-00F7-4883-A019-C0FED9E12B3E}">
      <dsp:nvSpPr>
        <dsp:cNvPr id="0" name=""/>
        <dsp:cNvSpPr/>
      </dsp:nvSpPr>
      <dsp:spPr>
        <a:xfrm>
          <a:off x="0" y="293359"/>
          <a:ext cx="8354733" cy="17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420" tIns="291592" rIns="648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u="sng" kern="1200" dirty="0" smtClean="0"/>
            <a:t>Interest rate discount</a:t>
          </a:r>
          <a:r>
            <a:rPr lang="en-US" sz="1400" kern="1200" dirty="0" smtClean="0"/>
            <a:t>: reduce end-user electricity tariffs; help rebalance risk-reward for sponsor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u="sng" kern="1200" dirty="0" smtClean="0"/>
            <a:t>Structural subordination </a:t>
          </a:r>
          <a:r>
            <a:rPr lang="en-US" sz="1400" kern="1200" dirty="0" smtClean="0"/>
            <a:t>(rear-ended repayment; longer tenor and/or grace): “blended” tenor sufficiently long to meet the minimum debt service coverage ratios and equity returns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u="sng" kern="1200" dirty="0" smtClean="0"/>
            <a:t>Deferral</a:t>
          </a:r>
          <a:r>
            <a:rPr lang="en-US" sz="1400" kern="1200" dirty="0" smtClean="0"/>
            <a:t> mechanism: mitigate specific project risks (e.g., low spot energy prices) for a limited time period</a:t>
          </a:r>
          <a:endParaRPr lang="en-US" sz="1400" kern="1200" dirty="0"/>
        </a:p>
      </dsp:txBody>
      <dsp:txXfrm>
        <a:off x="0" y="293359"/>
        <a:ext cx="8354733" cy="1764000"/>
      </dsp:txXfrm>
    </dsp:sp>
    <dsp:sp modelId="{279345E1-EBFB-46F5-89BF-532C26E18AFA}">
      <dsp:nvSpPr>
        <dsp:cNvPr id="0" name=""/>
        <dsp:cNvSpPr/>
      </dsp:nvSpPr>
      <dsp:spPr>
        <a:xfrm>
          <a:off x="417736" y="86719"/>
          <a:ext cx="584831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52" tIns="0" rIns="2210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Senior debt</a:t>
          </a:r>
          <a:endParaRPr lang="en-US" sz="1400" kern="1200" dirty="0"/>
        </a:p>
      </dsp:txBody>
      <dsp:txXfrm>
        <a:off x="437911" y="106894"/>
        <a:ext cx="5807963" cy="372930"/>
      </dsp:txXfrm>
    </dsp:sp>
    <dsp:sp modelId="{9601474A-EEFE-4AD2-A722-48CC22D7C083}">
      <dsp:nvSpPr>
        <dsp:cNvPr id="0" name=""/>
        <dsp:cNvSpPr/>
      </dsp:nvSpPr>
      <dsp:spPr>
        <a:xfrm>
          <a:off x="0" y="2339599"/>
          <a:ext cx="8354733" cy="77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420" tIns="291592" rIns="648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Strengthen the project equity profile and encourage commercial lenders to provide senior debt</a:t>
          </a:r>
          <a:endParaRPr lang="en-US" sz="1400" kern="1200" dirty="0"/>
        </a:p>
      </dsp:txBody>
      <dsp:txXfrm>
        <a:off x="0" y="2339599"/>
        <a:ext cx="8354733" cy="771750"/>
      </dsp:txXfrm>
    </dsp:sp>
    <dsp:sp modelId="{F414E1A7-E223-43D8-8516-EFB37D0B155A}">
      <dsp:nvSpPr>
        <dsp:cNvPr id="0" name=""/>
        <dsp:cNvSpPr/>
      </dsp:nvSpPr>
      <dsp:spPr>
        <a:xfrm>
          <a:off x="417736" y="2132960"/>
          <a:ext cx="584831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52" tIns="0" rIns="2210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Subordinated debt</a:t>
          </a:r>
          <a:endParaRPr lang="en-US" sz="1400" kern="1200" dirty="0"/>
        </a:p>
      </dsp:txBody>
      <dsp:txXfrm>
        <a:off x="437911" y="2153135"/>
        <a:ext cx="5807963" cy="372930"/>
      </dsp:txXfrm>
    </dsp:sp>
    <dsp:sp modelId="{F9ADAF1A-130B-4B1B-A436-A80D1CA91042}">
      <dsp:nvSpPr>
        <dsp:cNvPr id="0" name=""/>
        <dsp:cNvSpPr/>
      </dsp:nvSpPr>
      <dsp:spPr>
        <a:xfrm>
          <a:off x="0" y="3393590"/>
          <a:ext cx="8354733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420" tIns="291592" rIns="64842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Cover development cost in riskier </a:t>
          </a:r>
          <a:r>
            <a:rPr lang="en-US" sz="1400" kern="1200" dirty="0" smtClean="0"/>
            <a:t>environments</a:t>
          </a:r>
          <a:endParaRPr lang="en-US" sz="1400" kern="1200" dirty="0"/>
        </a:p>
      </dsp:txBody>
      <dsp:txXfrm>
        <a:off x="0" y="3393590"/>
        <a:ext cx="8354733" cy="584325"/>
      </dsp:txXfrm>
    </dsp:sp>
    <dsp:sp modelId="{0A977FD9-4D96-46CE-A8F8-163CFDEF55FA}">
      <dsp:nvSpPr>
        <dsp:cNvPr id="0" name=""/>
        <dsp:cNvSpPr/>
      </dsp:nvSpPr>
      <dsp:spPr>
        <a:xfrm>
          <a:off x="417736" y="3186950"/>
          <a:ext cx="5848313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52" tIns="0" rIns="2210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Seed/risk capital</a:t>
          </a:r>
          <a:endParaRPr lang="en-US" sz="1400" kern="1200" dirty="0"/>
        </a:p>
      </dsp:txBody>
      <dsp:txXfrm>
        <a:off x="437911" y="3207125"/>
        <a:ext cx="5807963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963228" cy="34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7" tIns="45675" rIns="91347" bIns="45675" numCol="1" anchor="t" anchorCtr="0" compatLnSpc="1">
            <a:prstTxWarp prst="textNoShape">
              <a:avLst/>
            </a:prstTxWarp>
          </a:bodyPr>
          <a:lstStyle>
            <a:lvl1pPr defTabSz="912335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773" y="0"/>
            <a:ext cx="3963228" cy="34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7" tIns="45675" rIns="91347" bIns="45675" numCol="1" anchor="t" anchorCtr="0" compatLnSpc="1">
            <a:prstTxWarp prst="textNoShape">
              <a:avLst/>
            </a:prstTxWarp>
          </a:bodyPr>
          <a:lstStyle>
            <a:lvl1pPr algn="r" defTabSz="912335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32180"/>
            <a:ext cx="3963228" cy="34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7" tIns="45675" rIns="91347" bIns="45675" numCol="1" anchor="b" anchorCtr="0" compatLnSpc="1">
            <a:prstTxWarp prst="textNoShape">
              <a:avLst/>
            </a:prstTxWarp>
          </a:bodyPr>
          <a:lstStyle>
            <a:lvl1pPr defTabSz="912335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773" y="6632180"/>
            <a:ext cx="3963228" cy="34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7" tIns="45675" rIns="91347" bIns="45675" numCol="1" anchor="b" anchorCtr="0" compatLnSpc="1">
            <a:prstTxWarp prst="textNoShape">
              <a:avLst/>
            </a:prstTxWarp>
          </a:bodyPr>
          <a:lstStyle>
            <a:lvl1pPr algn="r" defTabSz="912335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D72A15F-BFDE-514A-9304-4A4DE0870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2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963228" cy="34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7" tIns="45675" rIns="91347" bIns="45675" numCol="1" anchor="t" anchorCtr="0" compatLnSpc="1">
            <a:prstTxWarp prst="textNoShape">
              <a:avLst/>
            </a:prstTxWarp>
          </a:bodyPr>
          <a:lstStyle>
            <a:lvl1pPr defTabSz="912335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773" y="0"/>
            <a:ext cx="3963228" cy="34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7" tIns="45675" rIns="91347" bIns="45675" numCol="1" anchor="t" anchorCtr="0" compatLnSpc="1">
            <a:prstTxWarp prst="textNoShape">
              <a:avLst/>
            </a:prstTxWarp>
          </a:bodyPr>
          <a:lstStyle>
            <a:lvl1pPr algn="r" defTabSz="912335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7544" y="3316091"/>
            <a:ext cx="6708913" cy="314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7" tIns="45675" rIns="91347" bIns="45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32180"/>
            <a:ext cx="3963228" cy="34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7" tIns="45675" rIns="91347" bIns="45675" numCol="1" anchor="b" anchorCtr="0" compatLnSpc="1">
            <a:prstTxWarp prst="textNoShape">
              <a:avLst/>
            </a:prstTxWarp>
          </a:bodyPr>
          <a:lstStyle>
            <a:lvl1pPr defTabSz="912335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773" y="6632180"/>
            <a:ext cx="3963228" cy="34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7" tIns="45675" rIns="91347" bIns="45675" numCol="1" anchor="b" anchorCtr="0" compatLnSpc="1">
            <a:prstTxWarp prst="textNoShape">
              <a:avLst/>
            </a:prstTxWarp>
          </a:bodyPr>
          <a:lstStyle>
            <a:lvl1pPr algn="r" defTabSz="912335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BE3D54-731B-1B47-B5E8-D6CF9E4FC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45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03550" y="873125"/>
            <a:ext cx="3136900" cy="235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Intro to structure of session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audience if have had any experience with blended finance and to share during session.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46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03550" y="873125"/>
            <a:ext cx="3136900" cy="235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59">
              <a:defRPr/>
            </a:pPr>
            <a:r>
              <a:rPr lang="en-US" dirty="0"/>
              <a:t>Concept of minimum </a:t>
            </a:r>
            <a:r>
              <a:rPr lang="en-US" dirty="0" err="1"/>
              <a:t>concessionality</a:t>
            </a:r>
            <a:r>
              <a:rPr lang="en-US" dirty="0"/>
              <a:t> – it is not just about lowering the cost of project financing but addressing market barriers—different structures help address different barriers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29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03550" y="873125"/>
            <a:ext cx="3136900" cy="235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Indicate examples for</a:t>
            </a:r>
            <a:r>
              <a:rPr lang="en-US" baseline="0" dirty="0" smtClean="0"/>
              <a:t> each instrument.</a:t>
            </a:r>
          </a:p>
          <a:p>
            <a:r>
              <a:rPr lang="en-US" baseline="0" dirty="0" smtClean="0"/>
              <a:t>Discount can be ex-ante or ex-post</a:t>
            </a:r>
          </a:p>
          <a:p>
            <a:r>
              <a:rPr lang="en-US" baseline="0" dirty="0" smtClean="0"/>
              <a:t>Refer to case studies/brochures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3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03550" y="873125"/>
            <a:ext cx="3136900" cy="235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</a:t>
            </a:r>
            <a:r>
              <a:rPr lang="en-US" baseline="0" dirty="0" smtClean="0"/>
              <a:t> to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92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01963" y="873125"/>
            <a:ext cx="3140075" cy="235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Half</a:t>
            </a:r>
            <a:r>
              <a:rPr lang="en-US" baseline="0" dirty="0" smtClean="0"/>
              <a:t> of the room to propose a solution assuming they are the sponsor; and the other half assuming they are the lenders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Suggested</a:t>
            </a:r>
            <a:r>
              <a:rPr lang="en-US" baseline="0" dirty="0" smtClean="0"/>
              <a:t> discussion points for facilitators</a:t>
            </a:r>
          </a:p>
          <a:p>
            <a:pPr marL="228600" indent="-228600">
              <a:buFontTx/>
              <a:buAutoNum type="arabicParenR"/>
            </a:pPr>
            <a:r>
              <a:rPr lang="en-US" baseline="0" dirty="0" smtClean="0"/>
              <a:t>Recap the situation: What are the barriers faced by the project; why is it facing issues to reach financial close?</a:t>
            </a:r>
          </a:p>
          <a:p>
            <a:pPr marL="228600" indent="-228600">
              <a:buFontTx/>
              <a:buAutoNum type="arabicParenR"/>
            </a:pPr>
            <a:r>
              <a:rPr lang="en-US" baseline="0" dirty="0" smtClean="0"/>
              <a:t>Let’s review how the various blended finance structures could help: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Senior vs. Sub debt;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interest rate discount;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define the level of pricing discount?,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6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03550" y="873125"/>
            <a:ext cx="3136900" cy="235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Indicate examples for</a:t>
            </a:r>
            <a:r>
              <a:rPr lang="en-US" baseline="0" dirty="0" smtClean="0"/>
              <a:t> each instrument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4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01963" y="873125"/>
            <a:ext cx="3140075" cy="235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3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03550" y="873125"/>
            <a:ext cx="3136900" cy="235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 of blended finance is to enable first</a:t>
            </a:r>
            <a:r>
              <a:rPr lang="en-US" baseline="0" dirty="0" smtClean="0"/>
              <a:t> of its kind projects that would not happen on a full commercial basis by combining concessional funds with financing at market terms. </a:t>
            </a:r>
            <a:r>
              <a:rPr lang="en-US" dirty="0" smtClean="0"/>
              <a:t>Provide examples</a:t>
            </a:r>
            <a:r>
              <a:rPr lang="en-US" baseline="0" dirty="0" smtClean="0"/>
              <a:t> of instruments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IFC experience structuring concessional funds for climate projects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Started in the late 90s with standalone small donor-funded pilot projects, but blended finance has evolved into an area of activity with well defined processes and where donor funds co-invested alongside IFC to help support in more difficult markets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Since FY10 close to $300m in 40 projects alongside $1+bn of IFC funding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90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03550" y="873125"/>
            <a:ext cx="3136900" cy="235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2550" indent="-282550">
              <a:lnSpc>
                <a:spcPct val="110000"/>
              </a:lnSpc>
              <a:spcBef>
                <a:spcPts val="0"/>
              </a:spcBef>
              <a:spcAft>
                <a:spcPts val="593"/>
              </a:spcAft>
              <a:buFont typeface="Arial" panose="020B0604020202020204" pitchFamily="34" charset="0"/>
              <a:buChar char="•"/>
              <a:tabLst>
                <a:tab pos="109880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When a project is not commercially viable due to high perceived or real risks and/or cost, blending concessional funds, can help mitigate risk, reduce market barriers, and improve the economics of climate-smart projects </a:t>
            </a:r>
          </a:p>
          <a:p>
            <a:pPr marL="282550" indent="-282550">
              <a:lnSpc>
                <a:spcPct val="110000"/>
              </a:lnSpc>
              <a:spcBef>
                <a:spcPts val="0"/>
              </a:spcBef>
              <a:spcAft>
                <a:spcPts val="593"/>
              </a:spcAft>
              <a:buFont typeface="Arial" panose="020B0604020202020204" pitchFamily="34" charset="0"/>
              <a:buChar char="•"/>
              <a:tabLst>
                <a:tab pos="109880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These projects could not otherwise be developed on a purely commercial basis</a:t>
            </a:r>
          </a:p>
          <a:p>
            <a:pPr marL="282550" indent="-282550">
              <a:lnSpc>
                <a:spcPct val="110000"/>
              </a:lnSpc>
              <a:spcBef>
                <a:spcPts val="0"/>
              </a:spcBef>
              <a:spcAft>
                <a:spcPts val="593"/>
              </a:spcAft>
              <a:buFont typeface="Arial" panose="020B0604020202020204" pitchFamily="34" charset="0"/>
              <a:buChar char="•"/>
              <a:tabLst>
                <a:tab pos="109880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‘Blended’ financing instruments are structured to help demonstrate a project’s financial viability and help address the specific challenges of a high-potential yet challenging market</a:t>
            </a:r>
          </a:p>
          <a:p>
            <a:pPr marL="282550" indent="-282550">
              <a:lnSpc>
                <a:spcPct val="110000"/>
              </a:lnSpc>
              <a:spcBef>
                <a:spcPts val="0"/>
              </a:spcBef>
              <a:spcAft>
                <a:spcPts val="593"/>
              </a:spcAft>
              <a:buFont typeface="Arial" panose="020B0604020202020204" pitchFamily="34" charset="0"/>
              <a:buChar char="•"/>
              <a:tabLst>
                <a:tab pos="109880" algn="l"/>
              </a:tabLs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Blended finance thus paves the way for future projects in the sector to be financed on fully commercial terms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18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Blended finance in the context of IFC climate smart investments. ~10% of climate projects supported with blended finance</a:t>
            </a:r>
          </a:p>
          <a:p>
            <a:r>
              <a:rPr lang="en-US" baseline="0" dirty="0" smtClean="0"/>
              <a:t>Important for IFC to enter new markets. Example: blended finance helped develop IFC first sustainable energy finance programs with banks in Eastern Europe and China. Concessional funds used to structure RSFs (donor funds provided first loss guarantees).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14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03550" y="873125"/>
            <a:ext cx="3136900" cy="235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25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03550" y="873125"/>
            <a:ext cx="3136900" cy="235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9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03550" y="873125"/>
            <a:ext cx="3136900" cy="235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Risk appetite</a:t>
            </a:r>
            <a:r>
              <a:rPr lang="en-US" u="none" dirty="0" smtClean="0"/>
              <a:t>:</a:t>
            </a:r>
            <a:r>
              <a:rPr lang="en-US" u="none" baseline="0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- </a:t>
            </a:r>
            <a:r>
              <a:rPr lang="en-US" sz="1200" dirty="0" smtClean="0"/>
              <a:t>Upfront determination of risk appetite important.</a:t>
            </a:r>
            <a:r>
              <a:rPr lang="en-US" sz="1200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For example, defined upfront caps for specific investment criteria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; </a:t>
            </a:r>
            <a:r>
              <a:rPr lang="en-US" sz="1200" dirty="0" smtClean="0"/>
              <a:t>Defined instruments permitted under the program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- Portfolio approach helps Contributors’ funds support projects with different risk profiles while ensuring that the overall portfolio risk is in line with the Contributor risk-reward appetite</a:t>
            </a:r>
          </a:p>
          <a:p>
            <a:endParaRPr lang="en-US" u="sng" dirty="0" smtClean="0"/>
          </a:p>
          <a:p>
            <a:r>
              <a:rPr lang="en-US" u="sng" dirty="0" smtClean="0"/>
              <a:t>Eligibility criteria</a:t>
            </a:r>
            <a:r>
              <a:rPr lang="en-US" u="none" dirty="0" smtClean="0"/>
              <a:t>. b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lended finance channeled through different entities operating in the same markets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 require c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onsistent eligibility criteria (e.g., use of local currency) and guidelines (risk profile) to provide a level playing field and avoid confusion in the market and a “race to the bottom”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2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03550" y="873125"/>
            <a:ext cx="3136900" cy="235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Importance of a rigorous/robust</a:t>
            </a:r>
            <a:r>
              <a:rPr lang="en-US" baseline="0" dirty="0" smtClean="0"/>
              <a:t> governance process to deal with COI, over-subsidies. Example of IFC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3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36" y="3580"/>
            <a:ext cx="2192664" cy="4314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285750" y="4572000"/>
            <a:ext cx="56292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  <a:prstGeom prst="rect">
            <a:avLst/>
          </a:prstGeo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79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 hasCustomPrompt="1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18F1-013C-3B41-B438-3FC23AE65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1501516_PPT_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496"/>
            <a:ext cx="9144000" cy="603504"/>
          </a:xfrm>
          <a:prstGeom prst="rect">
            <a:avLst/>
          </a:prstGeom>
        </p:spPr>
      </p:pic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433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7B49-D039-FE4C-A413-C655E1463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43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18F1-013C-3B41-B438-3FC23AE65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51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25682"/>
            <a:ext cx="3010890" cy="5597136"/>
          </a:xfrm>
        </p:spPr>
        <p:txBody>
          <a:bodyPr anchor="ctr"/>
          <a:lstStyle>
            <a:lvl1pPr algn="l"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314476"/>
            <a:ext cx="5207000" cy="5573706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E127-B191-F34B-865C-58F6531A5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21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t" anchorCtr="0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DA1B-E478-4945-A1BD-79B922886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02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t" anchorCtr="0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BD67-8DB3-BD4B-8F36-74E4730F8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01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FDC2-CC6A-2844-AB7D-47D26A1A8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53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92C96-FE16-7440-8C3F-5233C0958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28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4" y="346364"/>
            <a:ext cx="3180188" cy="2594209"/>
          </a:xfrm>
        </p:spPr>
        <p:txBody>
          <a:bodyPr anchor="b">
            <a:noAutofit/>
          </a:bodyPr>
          <a:lstStyle>
            <a:lvl1pPr>
              <a:defRPr sz="25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9035-45A9-364E-A48B-68C037033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674" y="3009900"/>
            <a:ext cx="3180187" cy="301999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11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285750" y="4572000"/>
            <a:ext cx="56292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  <a:prstGeom prst="rect">
            <a:avLst/>
          </a:prstGeo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7867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1" name="Footer Placeholder 6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132" name="Slide Number Placeholder 7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60F7-8917-EE43-A244-F35A121B4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4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5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6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7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38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1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2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5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8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9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0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1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3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4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5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6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7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0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1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2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3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4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5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6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7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8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69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0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1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2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243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4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45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6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7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8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9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0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1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2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3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4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6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2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8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51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78A9-5956-054F-A969-2D5B0902D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56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999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 anchor="t" anchorCtr="0"/>
          <a:lstStyle>
            <a:lvl1pPr>
              <a:defRPr sz="2200" b="0" i="0" cap="none" baseline="0">
                <a:solidFill>
                  <a:schemeClr val="tx1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79C2-5826-7B4A-90B7-3078BDE3A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5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 anchor="t" anchorCtr="0"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8D51-BD3E-174E-B488-A5EAABD4F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69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 anchor="t" anchorCtr="0"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364B-2312-6248-BA19-90678FAA3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 anchor="t" anchorCtr="0"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06BE-E92A-D642-AA9B-E0D617204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89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t" anchorCtr="0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3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D2E3-3E9E-2D47-9921-23133CD7B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8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 descr="1501516_PPT_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496"/>
            <a:ext cx="9144000" cy="603504"/>
          </a:xfrm>
          <a:prstGeom prst="rect">
            <a:avLst/>
          </a:prstGeom>
        </p:spPr>
      </p:pic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010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59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1501516_PPT_Tit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-8092" y="5418598"/>
            <a:ext cx="4979103" cy="89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713538" y="4301971"/>
            <a:ext cx="2430462" cy="1825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-8092" y="4301971"/>
            <a:ext cx="6977063" cy="1825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3803904" y="1189789"/>
            <a:ext cx="4680524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3812330" y="3000005"/>
            <a:ext cx="467209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  <a:prstGeom prst="rect">
            <a:avLst/>
          </a:prstGeo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19637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6843713" y="6342063"/>
            <a:ext cx="1773237" cy="352425"/>
            <a:chOff x="490511" y="4563533"/>
            <a:chExt cx="5191655" cy="1030111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0"/>
            <a:stretch>
              <a:fillRect/>
            </a:stretch>
          </p:blipFill>
          <p:spPr bwMode="auto">
            <a:xfrm>
              <a:off x="1524000" y="4571932"/>
              <a:ext cx="4158166" cy="1013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 descr="NEW-WHITE-GRADIENT-GLOBES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7"/>
            <a:stretch>
              <a:fillRect/>
            </a:stretch>
          </p:blipFill>
          <p:spPr bwMode="auto">
            <a:xfrm>
              <a:off x="490511" y="4563533"/>
              <a:ext cx="1079501" cy="103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18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s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21F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36" y="3580"/>
            <a:ext cx="2192664" cy="4314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5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1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2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0" y="429260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6843713" y="6342063"/>
            <a:ext cx="1773237" cy="352425"/>
            <a:chOff x="490511" y="4563533"/>
            <a:chExt cx="5191655" cy="1030111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0"/>
            <a:stretch>
              <a:fillRect/>
            </a:stretch>
          </p:blipFill>
          <p:spPr bwMode="auto">
            <a:xfrm>
              <a:off x="1524000" y="4571932"/>
              <a:ext cx="4158166" cy="1013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 descr="NEW-WHITE-GRADIENT-GLOBES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7"/>
            <a:stretch>
              <a:fillRect/>
            </a:stretch>
          </p:blipFill>
          <p:spPr bwMode="auto">
            <a:xfrm>
              <a:off x="490511" y="4563533"/>
              <a:ext cx="1079501" cy="103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2721693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4523618"/>
            <a:ext cx="7328771" cy="1548191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3673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57188" y="6350000"/>
            <a:ext cx="552450" cy="358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27B49-D039-FE4C-A413-C655E1463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0" name="Content Placeholder 330"/>
          <p:cNvSpPr>
            <a:spLocks noGrp="1"/>
          </p:cNvSpPr>
          <p:nvPr>
            <p:ph sz="quarter" idx="10"/>
          </p:nvPr>
        </p:nvSpPr>
        <p:spPr>
          <a:xfrm>
            <a:off x="357188" y="1201480"/>
            <a:ext cx="8458200" cy="4933506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0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3175"/>
            <a:ext cx="219233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285750" y="4572000"/>
            <a:ext cx="56292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08475"/>
            <a:ext cx="2430462" cy="182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  <a:prstGeom prst="rect">
            <a:avLst/>
          </a:prstGeo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76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7B49-D039-FE4C-A413-C655E1463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0" name="Content Placeholder 330"/>
          <p:cNvSpPr>
            <a:spLocks noGrp="1"/>
          </p:cNvSpPr>
          <p:nvPr>
            <p:ph sz="quarter" idx="10"/>
          </p:nvPr>
        </p:nvSpPr>
        <p:spPr>
          <a:xfrm>
            <a:off x="357188" y="1201480"/>
            <a:ext cx="8458200" cy="4933506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6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t" anchorCtr="0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3EF0-E817-4E49-A366-6572B14DF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7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7B49-D039-FE4C-A413-C655E1463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81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18F1-013C-3B41-B438-3FC23AE65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04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7B49-D039-FE4C-A413-C655E1463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0" name="Content Placeholder 330"/>
          <p:cNvSpPr>
            <a:spLocks noGrp="1"/>
          </p:cNvSpPr>
          <p:nvPr>
            <p:ph sz="quarter" idx="10"/>
          </p:nvPr>
        </p:nvSpPr>
        <p:spPr>
          <a:xfrm>
            <a:off x="357188" y="1201480"/>
            <a:ext cx="8458200" cy="4933506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2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2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49"/>
            <a:ext cx="5705856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D782E16-99D3-D743-B442-BEC2B47D5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52" r:id="rId3"/>
    <p:sldLayoutId id="2147485343" r:id="rId4"/>
    <p:sldLayoutId id="214748538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19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A69E2D3D-7145-F342-B2E9-3AD97FBD0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820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4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21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9014857C-0246-AE46-B527-C1CAA13C4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9225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24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39DB6DF-96B7-424F-BE12-5C31B3149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10249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71" r:id="rId2"/>
    <p:sldLayoutId id="2147485350" r:id="rId3"/>
    <p:sldLayoutId id="2147485351" r:id="rId4"/>
    <p:sldLayoutId id="214748537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D782E16-99D3-D743-B442-BEC2B47D5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205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6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73A0677-2B25-4449-8FB1-6B6C4176E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501516_PPT_footer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496"/>
            <a:ext cx="9144000" cy="603504"/>
          </a:xfrm>
          <a:prstGeom prst="rect">
            <a:avLst/>
          </a:prstGeom>
        </p:spPr>
      </p:pic>
      <p:pic>
        <p:nvPicPr>
          <p:cNvPr id="3074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6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233377"/>
            <a:ext cx="8478837" cy="491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73A0677-2B25-4449-8FB1-6B6C4176E0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6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3" r:id="rId1"/>
    <p:sldLayoutId id="2147485364" r:id="rId2"/>
    <p:sldLayoutId id="214748537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ts val="0"/>
        </a:spcBef>
        <a:spcAft>
          <a:spcPct val="0"/>
        </a:spcAft>
        <a:buClr>
          <a:srgbClr val="595959"/>
        </a:buClr>
        <a:buFont typeface="Arial"/>
        <a:buChar char="•"/>
        <a:defRPr sz="1800">
          <a:solidFill>
            <a:srgbClr val="59595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6254949"/>
            <a:ext cx="9143999" cy="603050"/>
          </a:xfrm>
          <a:prstGeom prst="rect">
            <a:avLst/>
          </a:prstGeom>
          <a:gradFill flip="none" rotWithShape="1">
            <a:gsLst>
              <a:gs pos="0">
                <a:srgbClr val="0084C2"/>
              </a:gs>
              <a:gs pos="100000">
                <a:srgbClr val="002F54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6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73A0677-2B25-4449-8FB1-6B6C4176E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6843713" y="6342063"/>
            <a:ext cx="1773237" cy="352425"/>
            <a:chOff x="490511" y="4563533"/>
            <a:chExt cx="5191655" cy="103011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0"/>
            <a:stretch>
              <a:fillRect/>
            </a:stretch>
          </p:blipFill>
          <p:spPr bwMode="auto">
            <a:xfrm>
              <a:off x="1524000" y="4571932"/>
              <a:ext cx="4158166" cy="1013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NEW-WHITE-GRADIENT-GLOBE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7"/>
            <a:stretch>
              <a:fillRect/>
            </a:stretch>
          </p:blipFill>
          <p:spPr bwMode="auto">
            <a:xfrm>
              <a:off x="490511" y="4563533"/>
              <a:ext cx="1079501" cy="103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27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6" r:id="rId1"/>
    <p:sldLayoutId id="214748536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09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C47B16D-214A-CF49-91E2-37E82A349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4105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D862C8C-481E-054E-BBCC-D3847038B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5129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1" r:id="rId1"/>
    <p:sldLayoutId id="214748533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021F43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14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AF2AD2C-E906-EF44-AB32-C251BB823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6153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38 w 638"/>
              <a:gd name="T3" fmla="*/ 110 h 1194"/>
              <a:gd name="T4" fmla="*/ 78 w 638"/>
              <a:gd name="T5" fmla="*/ 216 h 1194"/>
              <a:gd name="T6" fmla="*/ 106 w 638"/>
              <a:gd name="T7" fmla="*/ 304 h 1194"/>
              <a:gd name="T8" fmla="*/ 136 w 638"/>
              <a:gd name="T9" fmla="*/ 398 h 1194"/>
              <a:gd name="T10" fmla="*/ 164 w 638"/>
              <a:gd name="T11" fmla="*/ 506 h 1194"/>
              <a:gd name="T12" fmla="*/ 206 w 638"/>
              <a:gd name="T13" fmla="*/ 672 h 1194"/>
              <a:gd name="T14" fmla="*/ 236 w 638"/>
              <a:gd name="T15" fmla="*/ 788 h 1194"/>
              <a:gd name="T16" fmla="*/ 272 w 638"/>
              <a:gd name="T17" fmla="*/ 990 h 1194"/>
              <a:gd name="T18" fmla="*/ 286 w 638"/>
              <a:gd name="T19" fmla="*/ 1086 h 1194"/>
              <a:gd name="T20" fmla="*/ 302 w 638"/>
              <a:gd name="T21" fmla="*/ 1194 h 1194"/>
              <a:gd name="T22" fmla="*/ 638 w 638"/>
              <a:gd name="T23" fmla="*/ 1194 h 1194"/>
              <a:gd name="T24" fmla="*/ 624 w 638"/>
              <a:gd name="T25" fmla="*/ 1142 h 1194"/>
              <a:gd name="T26" fmla="*/ 598 w 638"/>
              <a:gd name="T27" fmla="*/ 1060 h 1194"/>
              <a:gd name="T28" fmla="*/ 572 w 638"/>
              <a:gd name="T29" fmla="*/ 980 h 1194"/>
              <a:gd name="T30" fmla="*/ 548 w 638"/>
              <a:gd name="T31" fmla="*/ 912 h 1194"/>
              <a:gd name="T32" fmla="*/ 494 w 638"/>
              <a:gd name="T33" fmla="*/ 784 h 1194"/>
              <a:gd name="T34" fmla="*/ 456 w 638"/>
              <a:gd name="T35" fmla="*/ 698 h 1194"/>
              <a:gd name="T36" fmla="*/ 424 w 638"/>
              <a:gd name="T37" fmla="*/ 626 h 1194"/>
              <a:gd name="T38" fmla="*/ 378 w 638"/>
              <a:gd name="T39" fmla="*/ 532 h 1194"/>
              <a:gd name="T40" fmla="*/ 340 w 638"/>
              <a:gd name="T41" fmla="*/ 470 h 1194"/>
              <a:gd name="T42" fmla="*/ 306 w 638"/>
              <a:gd name="T43" fmla="*/ 414 h 1194"/>
              <a:gd name="T44" fmla="*/ 268 w 638"/>
              <a:gd name="T45" fmla="*/ 342 h 1194"/>
              <a:gd name="T46" fmla="*/ 228 w 638"/>
              <a:gd name="T47" fmla="*/ 286 h 1194"/>
              <a:gd name="T48" fmla="*/ 174 w 638"/>
              <a:gd name="T49" fmla="*/ 210 h 1194"/>
              <a:gd name="T50" fmla="*/ 122 w 638"/>
              <a:gd name="T51" fmla="*/ 140 h 1194"/>
              <a:gd name="T52" fmla="*/ 58 w 638"/>
              <a:gd name="T53" fmla="*/ 52 h 1194"/>
              <a:gd name="T54" fmla="*/ 30 w 638"/>
              <a:gd name="T55" fmla="*/ 2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7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448 w 448"/>
              <a:gd name="T1" fmla="*/ 372 h 372"/>
              <a:gd name="T2" fmla="*/ 388 w 448"/>
              <a:gd name="T3" fmla="*/ 302 h 372"/>
              <a:gd name="T4" fmla="*/ 280 w 448"/>
              <a:gd name="T5" fmla="*/ 208 h 372"/>
              <a:gd name="T6" fmla="*/ 210 w 448"/>
              <a:gd name="T7" fmla="*/ 142 h 372"/>
              <a:gd name="T8" fmla="*/ 140 w 448"/>
              <a:gd name="T9" fmla="*/ 94 h 372"/>
              <a:gd name="T10" fmla="*/ 64 w 448"/>
              <a:gd name="T11" fmla="*/ 44 h 372"/>
              <a:gd name="T12" fmla="*/ 0 w 448"/>
              <a:gd name="T13" fmla="*/ 0 h 372"/>
              <a:gd name="T14" fmla="*/ 280 w 448"/>
              <a:gd name="T15" fmla="*/ 0 h 372"/>
              <a:gd name="T16" fmla="*/ 300 w 448"/>
              <a:gd name="T17" fmla="*/ 36 h 372"/>
              <a:gd name="T18" fmla="*/ 324 w 448"/>
              <a:gd name="T19" fmla="*/ 82 h 372"/>
              <a:gd name="T20" fmla="*/ 346 w 448"/>
              <a:gd name="T21" fmla="*/ 134 h 372"/>
              <a:gd name="T22" fmla="*/ 378 w 448"/>
              <a:gd name="T23" fmla="*/ 206 h 372"/>
              <a:gd name="T24" fmla="*/ 408 w 448"/>
              <a:gd name="T25" fmla="*/ 264 h 372"/>
              <a:gd name="T26" fmla="*/ 434 w 448"/>
              <a:gd name="T27" fmla="*/ 334 h 372"/>
              <a:gd name="T28" fmla="*/ 448 w 448"/>
              <a:gd name="T29" fmla="*/ 372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 smtClean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D213A76-F575-D44F-8AEC-6C54F5327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mtClean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pic>
        <p:nvPicPr>
          <p:cNvPr id="717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35"/>
          <a:stretch>
            <a:fillRect/>
          </a:stretch>
        </p:blipFill>
        <p:spPr bwMode="auto">
          <a:xfrm>
            <a:off x="6853238" y="6346825"/>
            <a:ext cx="19637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none">
          <a:solidFill>
            <a:schemeClr val="tx1"/>
          </a:solidFill>
          <a:latin typeface="+mn-lt"/>
          <a:ea typeface="ＭＳ Ｐゴシック" charset="0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ＭＳ Ｐゴシック" charset="0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628" y="2211146"/>
            <a:ext cx="5919952" cy="18221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Innovative solutions to climate finance: Blended Finance for private sector projects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05648" y="4492525"/>
            <a:ext cx="3197596" cy="1393637"/>
          </a:xfrm>
        </p:spPr>
        <p:txBody>
          <a:bodyPr/>
          <a:lstStyle/>
          <a:p>
            <a:r>
              <a:rPr lang="en-US" dirty="0" smtClean="0"/>
              <a:t>Blended Climate Finance</a:t>
            </a:r>
          </a:p>
          <a:p>
            <a:r>
              <a:rPr lang="en-US" dirty="0" smtClean="0"/>
              <a:t>IFC Climate Business</a:t>
            </a:r>
          </a:p>
          <a:p>
            <a:r>
              <a:rPr lang="en-US" dirty="0" smtClean="0"/>
              <a:t>October 15, 2015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830618" y="6010921"/>
            <a:ext cx="3691098" cy="758638"/>
          </a:xfrm>
        </p:spPr>
        <p:txBody>
          <a:bodyPr/>
          <a:lstStyle/>
          <a:p>
            <a:r>
              <a:rPr lang="en-US" sz="1200" dirty="0" smtClean="0"/>
              <a:t>For further information: </a:t>
            </a:r>
          </a:p>
          <a:p>
            <a:r>
              <a:rPr lang="en-US" sz="1200" dirty="0" smtClean="0"/>
              <a:t>Ricardo Gonzalez</a:t>
            </a:r>
          </a:p>
          <a:p>
            <a:r>
              <a:rPr lang="en-US" sz="1200" dirty="0" smtClean="0"/>
              <a:t>rgonzalez4@ifc.org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83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7B49-D039-FE4C-A413-C655E1463EE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RELEVANCE OF UNDERSTANDING PRIVATE SECTOR TIMELINES AND REQUIREMENTS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77907" y="1266826"/>
            <a:ext cx="8462682" cy="48230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7475" indent="15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04813" algn="l"/>
              </a:tabLst>
            </a:pPr>
            <a:r>
              <a:rPr lang="en-US" dirty="0" smtClean="0">
                <a:latin typeface="+mn-lt"/>
              </a:rPr>
              <a:t>Iterative multi-donor facility processes </a:t>
            </a:r>
            <a:r>
              <a:rPr lang="en-US" dirty="0">
                <a:latin typeface="+mn-lt"/>
              </a:rPr>
              <a:t>typically do not match private sector decision timeline</a:t>
            </a:r>
          </a:p>
          <a:p>
            <a:pPr marL="117475" indent="15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04813" algn="l"/>
              </a:tabLst>
            </a:pPr>
            <a:r>
              <a:rPr lang="en-US" dirty="0" smtClean="0">
                <a:latin typeface="+mn-lt"/>
              </a:rPr>
              <a:t>Delegated Authority to the implementing entity helps:</a:t>
            </a:r>
          </a:p>
          <a:p>
            <a:pPr marL="747522" lvl="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139AF0"/>
                </a:solidFill>
                <a:latin typeface="+mn-lt"/>
              </a:rPr>
              <a:t>Align timeline </a:t>
            </a:r>
            <a:r>
              <a:rPr lang="en-US" dirty="0">
                <a:solidFill>
                  <a:srgbClr val="595959"/>
                </a:solidFill>
                <a:latin typeface="+mn-lt"/>
              </a:rPr>
              <a:t>of funding </a:t>
            </a:r>
            <a:r>
              <a:rPr lang="en-US" dirty="0" smtClean="0">
                <a:solidFill>
                  <a:srgbClr val="595959"/>
                </a:solidFill>
                <a:latin typeface="+mn-lt"/>
              </a:rPr>
              <a:t>decisions to project cycle</a:t>
            </a:r>
            <a:endParaRPr lang="en-US" dirty="0">
              <a:solidFill>
                <a:srgbClr val="595959"/>
              </a:solidFill>
              <a:latin typeface="+mn-lt"/>
            </a:endParaRPr>
          </a:p>
          <a:p>
            <a:pPr marL="747522" lvl="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Provide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solidFill>
                  <a:srgbClr val="139AF0"/>
                </a:solidFill>
                <a:latin typeface="+mn-lt"/>
              </a:rPr>
              <a:t>flexibility to react and respond faster </a:t>
            </a:r>
            <a:r>
              <a:rPr lang="en-US" dirty="0">
                <a:solidFill>
                  <a:srgbClr val="595959"/>
                </a:solidFill>
                <a:latin typeface="+mn-lt"/>
              </a:rPr>
              <a:t>to changes in project and market </a:t>
            </a:r>
            <a:r>
              <a:rPr lang="en-US" dirty="0" smtClean="0">
                <a:solidFill>
                  <a:srgbClr val="595959"/>
                </a:solidFill>
                <a:latin typeface="+mn-lt"/>
              </a:rPr>
              <a:t>conditions</a:t>
            </a:r>
            <a:endParaRPr lang="en-US" dirty="0" smtClean="0">
              <a:latin typeface="+mn-lt"/>
            </a:endParaRPr>
          </a:p>
          <a:p>
            <a:pPr marL="347472"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latin typeface="+mn-lt"/>
              </a:rPr>
              <a:t>Key to successful engagement by implementing entities</a:t>
            </a:r>
          </a:p>
          <a:p>
            <a:pPr marL="747522" lvl="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+mn-lt"/>
              </a:rPr>
              <a:t>Well articulated risk appetite</a:t>
            </a:r>
          </a:p>
          <a:p>
            <a:pPr marL="747522" lvl="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+mn-lt"/>
              </a:rPr>
              <a:t>Clear </a:t>
            </a:r>
            <a:r>
              <a:rPr lang="en-US" dirty="0">
                <a:solidFill>
                  <a:srgbClr val="595959"/>
                </a:solidFill>
                <a:latin typeface="+mn-lt"/>
              </a:rPr>
              <a:t>eligibility criteria</a:t>
            </a:r>
          </a:p>
          <a:p>
            <a:pPr marL="747522" lvl="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Established </a:t>
            </a:r>
            <a:r>
              <a:rPr lang="en-US" dirty="0" smtClean="0">
                <a:solidFill>
                  <a:srgbClr val="595959"/>
                </a:solidFill>
                <a:latin typeface="+mn-lt"/>
              </a:rPr>
              <a:t>Principles </a:t>
            </a:r>
            <a:r>
              <a:rPr lang="en-US" dirty="0">
                <a:solidFill>
                  <a:srgbClr val="595959"/>
                </a:solidFill>
                <a:latin typeface="+mn-lt"/>
              </a:rPr>
              <a:t>&amp; Governance framework to manage potential </a:t>
            </a:r>
            <a:r>
              <a:rPr lang="en-US" dirty="0" smtClean="0">
                <a:solidFill>
                  <a:srgbClr val="595959"/>
                </a:solidFill>
                <a:latin typeface="+mn-lt"/>
              </a:rPr>
              <a:t>conflicts </a:t>
            </a:r>
            <a:r>
              <a:rPr lang="en-US" dirty="0">
                <a:solidFill>
                  <a:srgbClr val="595959"/>
                </a:solidFill>
                <a:latin typeface="+mn-lt"/>
              </a:rPr>
              <a:t>of </a:t>
            </a:r>
            <a:r>
              <a:rPr lang="en-US" dirty="0" smtClean="0">
                <a:solidFill>
                  <a:srgbClr val="595959"/>
                </a:solidFill>
                <a:latin typeface="+mn-lt"/>
              </a:rPr>
              <a:t>interest</a:t>
            </a:r>
            <a:endParaRPr lang="en-US" dirty="0">
              <a:solidFill>
                <a:srgbClr val="59595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36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7B49-D039-FE4C-A413-C655E1463EE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FOR BLENDED FINANCE TRANSACTIONS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96514" y="4127895"/>
            <a:ext cx="8245150" cy="116205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Separate  </a:t>
            </a:r>
            <a:r>
              <a:rPr lang="en-US" dirty="0" smtClean="0"/>
              <a:t>senior-level Approval </a:t>
            </a:r>
            <a:r>
              <a:rPr lang="en-US" dirty="0"/>
              <a:t>Body (Blended Finance Committee)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Separate team to structure donor funded investments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Separate donor-funded portfolio monitoring and </a:t>
            </a:r>
            <a:r>
              <a:rPr lang="en-US" dirty="0" smtClean="0"/>
              <a:t>reporting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b="1" i="1" dirty="0" smtClean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112629"/>
              </p:ext>
            </p:extLst>
          </p:nvPr>
        </p:nvGraphicFramePr>
        <p:xfrm>
          <a:off x="520584" y="2868586"/>
          <a:ext cx="3957976" cy="105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796987"/>
              </p:ext>
            </p:extLst>
          </p:nvPr>
        </p:nvGraphicFramePr>
        <p:xfrm>
          <a:off x="504256" y="2168458"/>
          <a:ext cx="3957976" cy="167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ight Arrow 8"/>
          <p:cNvSpPr/>
          <p:nvPr/>
        </p:nvSpPr>
        <p:spPr bwMode="auto">
          <a:xfrm>
            <a:off x="3109866" y="2447227"/>
            <a:ext cx="266701" cy="2667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654766" y="2473327"/>
            <a:ext cx="266701" cy="2667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34444" y="2833032"/>
            <a:ext cx="228431" cy="267221"/>
            <a:chOff x="2697368" y="395026"/>
            <a:chExt cx="228431" cy="267221"/>
          </a:xfrm>
        </p:grpSpPr>
        <p:sp>
          <p:nvSpPr>
            <p:cNvPr id="12" name="Right Arrow 11"/>
            <p:cNvSpPr/>
            <p:nvPr/>
          </p:nvSpPr>
          <p:spPr>
            <a:xfrm>
              <a:off x="2697368" y="395026"/>
              <a:ext cx="228431" cy="2672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4"/>
            <p:cNvSpPr/>
            <p:nvPr/>
          </p:nvSpPr>
          <p:spPr>
            <a:xfrm>
              <a:off x="2697368" y="448470"/>
              <a:ext cx="159902" cy="160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00975" y="2160676"/>
            <a:ext cx="1039741" cy="1640506"/>
            <a:chOff x="1509822" y="0"/>
            <a:chExt cx="1039741" cy="1640506"/>
          </a:xfrm>
        </p:grpSpPr>
        <p:sp>
          <p:nvSpPr>
            <p:cNvPr id="15" name="Rounded Rectangle 14"/>
            <p:cNvSpPr/>
            <p:nvPr/>
          </p:nvSpPr>
          <p:spPr>
            <a:xfrm>
              <a:off x="1509822" y="0"/>
              <a:ext cx="1039741" cy="1640506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chemeClr val="accent3"/>
                </a:gs>
                <a:gs pos="0">
                  <a:schemeClr val="accent3"/>
                </a:gs>
                <a:gs pos="100000">
                  <a:srgbClr val="139AF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540275" y="30453"/>
              <a:ext cx="978835" cy="157960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0" kern="1200" dirty="0" smtClean="0">
                  <a:latin typeface="Arial" pitchFamily="34" charset="0"/>
                  <a:cs typeface="Arial" pitchFamily="34" charset="0"/>
                </a:rPr>
                <a:t>Board</a:t>
              </a:r>
              <a:endParaRPr lang="en-US" sz="1200" b="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77469" y="2833032"/>
            <a:ext cx="228431" cy="267221"/>
            <a:chOff x="2697368" y="395026"/>
            <a:chExt cx="228431" cy="267221"/>
          </a:xfrm>
        </p:grpSpPr>
        <p:sp>
          <p:nvSpPr>
            <p:cNvPr id="18" name="Right Arrow 17"/>
            <p:cNvSpPr/>
            <p:nvPr/>
          </p:nvSpPr>
          <p:spPr>
            <a:xfrm>
              <a:off x="2697368" y="395026"/>
              <a:ext cx="228431" cy="2672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4"/>
            <p:cNvSpPr/>
            <p:nvPr/>
          </p:nvSpPr>
          <p:spPr>
            <a:xfrm>
              <a:off x="2697368" y="448470"/>
              <a:ext cx="159902" cy="160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20553" y="2162554"/>
            <a:ext cx="1039741" cy="1640506"/>
            <a:chOff x="1509822" y="0"/>
            <a:chExt cx="1039741" cy="1640506"/>
          </a:xfrm>
        </p:grpSpPr>
        <p:sp>
          <p:nvSpPr>
            <p:cNvPr id="21" name="Rounded Rectangle 20"/>
            <p:cNvSpPr/>
            <p:nvPr/>
          </p:nvSpPr>
          <p:spPr>
            <a:xfrm>
              <a:off x="1509822" y="0"/>
              <a:ext cx="1039741" cy="1640506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chemeClr val="accent3"/>
                </a:gs>
                <a:gs pos="0">
                  <a:schemeClr val="accent3"/>
                </a:gs>
                <a:gs pos="100000">
                  <a:srgbClr val="139AF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540275" y="30453"/>
              <a:ext cx="978835" cy="1579600"/>
            </a:xfrm>
            <a:prstGeom prst="rect">
              <a:avLst/>
            </a:prstGeom>
            <a:gradFill flip="none" rotWithShape="0">
              <a:gsLst>
                <a:gs pos="0">
                  <a:schemeClr val="accent3"/>
                </a:gs>
                <a:gs pos="0">
                  <a:schemeClr val="accent3"/>
                </a:gs>
                <a:gs pos="100000">
                  <a:srgbClr val="139AF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0" dirty="0" smtClean="0">
                  <a:latin typeface="Arial" pitchFamily="34" charset="0"/>
                  <a:cs typeface="Arial" pitchFamily="34" charset="0"/>
                </a:rPr>
                <a:t>Commitment</a:t>
              </a:r>
              <a:endParaRPr lang="en-US" sz="1200" b="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91919" y="2833032"/>
            <a:ext cx="228431" cy="267221"/>
            <a:chOff x="2697368" y="395026"/>
            <a:chExt cx="228431" cy="267221"/>
          </a:xfrm>
        </p:grpSpPr>
        <p:sp>
          <p:nvSpPr>
            <p:cNvPr id="24" name="Right Arrow 23"/>
            <p:cNvSpPr/>
            <p:nvPr/>
          </p:nvSpPr>
          <p:spPr>
            <a:xfrm>
              <a:off x="2697368" y="395026"/>
              <a:ext cx="228431" cy="26722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4"/>
            <p:cNvSpPr/>
            <p:nvPr/>
          </p:nvSpPr>
          <p:spPr>
            <a:xfrm>
              <a:off x="2697368" y="448470"/>
              <a:ext cx="159902" cy="160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48925" y="2162554"/>
            <a:ext cx="1039741" cy="1640506"/>
            <a:chOff x="1481247" y="0"/>
            <a:chExt cx="1039741" cy="1640506"/>
          </a:xfrm>
        </p:grpSpPr>
        <p:sp>
          <p:nvSpPr>
            <p:cNvPr id="27" name="Rounded Rectangle 26"/>
            <p:cNvSpPr/>
            <p:nvPr/>
          </p:nvSpPr>
          <p:spPr>
            <a:xfrm>
              <a:off x="1481247" y="0"/>
              <a:ext cx="1039741" cy="1640506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chemeClr val="accent3"/>
                </a:gs>
                <a:gs pos="0">
                  <a:schemeClr val="accent3"/>
                </a:gs>
                <a:gs pos="100000">
                  <a:srgbClr val="139AF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511700" y="30453"/>
              <a:ext cx="978835" cy="1579600"/>
            </a:xfrm>
            <a:prstGeom prst="rect">
              <a:avLst/>
            </a:prstGeom>
            <a:gradFill flip="none" rotWithShape="0">
              <a:gsLst>
                <a:gs pos="0">
                  <a:schemeClr val="accent3"/>
                </a:gs>
                <a:gs pos="0">
                  <a:schemeClr val="accent3"/>
                </a:gs>
                <a:gs pos="100000">
                  <a:srgbClr val="139AF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45720" rIns="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0" dirty="0">
                  <a:latin typeface="Arial" pitchFamily="34" charset="0"/>
                  <a:cs typeface="Arial" pitchFamily="34" charset="0"/>
                </a:rPr>
                <a:t>Disbursement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57188" y="975814"/>
            <a:ext cx="8212894" cy="571126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/>
            <a:r>
              <a:rPr lang="en-US" i="1" dirty="0">
                <a:solidFill>
                  <a:schemeClr val="bg1"/>
                </a:solidFill>
                <a:latin typeface="+mn-lt"/>
              </a:rPr>
              <a:t>Strong institutional governance to manage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conflicts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of interests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takes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a disciplined investment approach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, in line with stated risk-reward of the Contributor</a:t>
            </a:r>
            <a:endParaRPr lang="en-US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51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7B49-D039-FE4C-A413-C655E1463EE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STRUCTURING TO ENSURE “MINIMUM CONCESSIONALITY”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4294967295"/>
          </p:nvPr>
        </p:nvSpPr>
        <p:spPr>
          <a:xfrm>
            <a:off x="357188" y="1455873"/>
            <a:ext cx="832961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“Minimum </a:t>
            </a:r>
            <a:r>
              <a:rPr lang="en-US" dirty="0" err="1" smtClean="0">
                <a:latin typeface="+mn-lt"/>
              </a:rPr>
              <a:t>Concessionality</a:t>
            </a:r>
            <a:r>
              <a:rPr lang="en-US" dirty="0" smtClean="0">
                <a:latin typeface="+mn-lt"/>
              </a:rPr>
              <a:t>” to avoid market distortion</a:t>
            </a:r>
          </a:p>
          <a:p>
            <a:pPr marL="62865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“</a:t>
            </a:r>
            <a:r>
              <a:rPr lang="en-US" dirty="0" err="1" smtClean="0">
                <a:latin typeface="+mn-lt"/>
              </a:rPr>
              <a:t>Concessionality</a:t>
            </a:r>
            <a:r>
              <a:rPr lang="en-US" dirty="0" smtClean="0">
                <a:latin typeface="+mn-lt"/>
              </a:rPr>
              <a:t>” goes beyond pricing (instrument, ranking, etc.)</a:t>
            </a:r>
          </a:p>
          <a:p>
            <a:pPr marL="62865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Helps maximize leverage of private sector and align incentives with other project financiers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When possible, structure subsidies linked to demonstrated higher costs, clear utilization of funds, or achievement of milestones in projects with financial intermediaries</a:t>
            </a:r>
          </a:p>
          <a:p>
            <a:pPr marL="62865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For example, ex-post interest rate reduction when </a:t>
            </a:r>
            <a:r>
              <a:rPr lang="en-US" dirty="0" smtClean="0">
                <a:latin typeface="+mn-lt"/>
              </a:rPr>
              <a:t>targets are reached</a:t>
            </a:r>
            <a:endParaRPr lang="en-US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4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39AF0"/>
                </a:solidFill>
              </a:rPr>
              <a:t>Structuring concessional funds</a:t>
            </a:r>
            <a:endParaRPr lang="en-US" dirty="0">
              <a:solidFill>
                <a:srgbClr val="139A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7B49-D039-FE4C-A413-C655E1463EE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28" y="172267"/>
            <a:ext cx="9144000" cy="440683"/>
          </a:xfrm>
        </p:spPr>
        <p:txBody>
          <a:bodyPr>
            <a:noAutofit/>
          </a:bodyPr>
          <a:lstStyle/>
          <a:p>
            <a:r>
              <a:rPr lang="en-US" sz="2000" dirty="0" smtClean="0"/>
              <a:t>TO UNLOCK PRIVATE FINANCING THROUGH FINANCIAL INTERMEDIARIES</a:t>
            </a:r>
            <a:endParaRPr lang="en-US" sz="20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57188" y="806262"/>
            <a:ext cx="8354733" cy="21785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/>
              <a:t>Blended finance to </a:t>
            </a:r>
            <a:r>
              <a:rPr lang="en-US" sz="1600" dirty="0"/>
              <a:t>support financial intermediaries to build a successful track </a:t>
            </a:r>
            <a:r>
              <a:rPr lang="en-US" sz="1600" dirty="0" smtClean="0"/>
              <a:t>record with a </a:t>
            </a:r>
            <a:r>
              <a:rPr lang="en-US" sz="1600" dirty="0"/>
              <a:t>new asset </a:t>
            </a:r>
            <a:r>
              <a:rPr lang="en-US" sz="1600" dirty="0" smtClean="0"/>
              <a:t>class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Advantages:</a:t>
            </a:r>
          </a:p>
          <a:p>
            <a:pPr marL="5715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Greater </a:t>
            </a:r>
            <a:r>
              <a:rPr lang="en-US" sz="1600" dirty="0"/>
              <a:t>reach to smaller companies which cannot be targeted with direct investments </a:t>
            </a:r>
            <a:endParaRPr lang="en-US" sz="1600" dirty="0" smtClean="0"/>
          </a:p>
          <a:p>
            <a:pPr marL="5715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Higher leverage of private sector funding vis-à-vis direct investments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n-lt"/>
              </a:rPr>
              <a:t>Success factors: </a:t>
            </a:r>
          </a:p>
          <a:p>
            <a:pPr marL="5715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Committed </a:t>
            </a:r>
            <a:r>
              <a:rPr lang="en-US" sz="1600" dirty="0"/>
              <a:t>management </a:t>
            </a:r>
            <a:r>
              <a:rPr lang="en-US" sz="1600" dirty="0" smtClean="0"/>
              <a:t>team </a:t>
            </a:r>
            <a:endParaRPr lang="en-US" sz="1600" dirty="0"/>
          </a:p>
          <a:p>
            <a:pPr marL="5715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Advisory </a:t>
            </a:r>
            <a:r>
              <a:rPr lang="en-US" sz="1600" dirty="0"/>
              <a:t>services to build capacity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95463019"/>
              </p:ext>
            </p:extLst>
          </p:nvPr>
        </p:nvGraphicFramePr>
        <p:xfrm>
          <a:off x="357188" y="3044761"/>
          <a:ext cx="8354733" cy="319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34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7B49-D039-FE4C-A413-C655E1463EE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866" y="192363"/>
            <a:ext cx="8461375" cy="440683"/>
          </a:xfrm>
        </p:spPr>
        <p:txBody>
          <a:bodyPr>
            <a:normAutofit/>
          </a:bodyPr>
          <a:lstStyle/>
          <a:p>
            <a:r>
              <a:rPr lang="en-US" dirty="0" smtClean="0"/>
              <a:t>TO ENABLE RENEWABLE ENERGY INVESTMENTS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57188" y="681686"/>
            <a:ext cx="8354733" cy="120548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139AF0"/>
                </a:solidFill>
                <a:latin typeface="+mn-lt"/>
              </a:rPr>
              <a:t>Typical barriers for first movers</a:t>
            </a:r>
            <a:endParaRPr lang="en-US" b="1" dirty="0">
              <a:solidFill>
                <a:srgbClr val="139AF0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smtClean="0"/>
              <a:t>High </a:t>
            </a:r>
            <a:r>
              <a:rPr lang="en-US" sz="1600" dirty="0"/>
              <a:t>transaction </a:t>
            </a:r>
            <a:r>
              <a:rPr lang="en-US" sz="1600" dirty="0" smtClean="0"/>
              <a:t>costs; first mover challenges</a:t>
            </a:r>
            <a:endParaRPr lang="en-US" sz="1600" dirty="0" smtClean="0"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n-lt"/>
              </a:rPr>
              <a:t>Untested regulatory environments</a:t>
            </a:r>
            <a:r>
              <a:rPr lang="en-US" sz="1600" dirty="0">
                <a:latin typeface="+mn-lt"/>
              </a:rPr>
              <a:t>; </a:t>
            </a:r>
            <a:r>
              <a:rPr lang="en-US" sz="1600" dirty="0" smtClean="0">
                <a:latin typeface="+mn-lt"/>
              </a:rPr>
              <a:t>lack </a:t>
            </a:r>
            <a:r>
              <a:rPr lang="en-US" sz="1600" dirty="0">
                <a:latin typeface="+mn-lt"/>
              </a:rPr>
              <a:t>of track record of PPAs </a:t>
            </a:r>
            <a:endParaRPr lang="en-US" sz="1600" dirty="0" smtClean="0"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Limited ability to raise financing (due to country and/or off-taker risk)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 smtClean="0">
              <a:latin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2707903"/>
              </p:ext>
            </p:extLst>
          </p:nvPr>
        </p:nvGraphicFramePr>
        <p:xfrm>
          <a:off x="303866" y="2054812"/>
          <a:ext cx="8354733" cy="406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36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39AF0"/>
                </a:solidFill>
              </a:rPr>
              <a:t>Case Study</a:t>
            </a:r>
            <a:endParaRPr lang="en-US" dirty="0">
              <a:solidFill>
                <a:srgbClr val="139A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7B49-D039-FE4C-A413-C655E1463EE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464" y="114409"/>
            <a:ext cx="8786812" cy="3869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STUDY: RENEWABLE ENERGY INFRASTRUCTURE INVESTMENT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49088" y="887412"/>
            <a:ext cx="3975100" cy="500538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>
                <a:solidFill>
                  <a:srgbClr val="139AF0"/>
                </a:solidFill>
                <a:latin typeface="+mn-lt"/>
              </a:rPr>
              <a:t>INVESTOR:  </a:t>
            </a:r>
            <a:r>
              <a:rPr lang="en-US" sz="1500" dirty="0" smtClean="0">
                <a:latin typeface="+mn-lt"/>
              </a:rPr>
              <a:t>Climate </a:t>
            </a:r>
            <a:r>
              <a:rPr lang="en-US" sz="1500" dirty="0">
                <a:latin typeface="+mn-lt"/>
              </a:rPr>
              <a:t>Finance Bank (CFB</a:t>
            </a:r>
            <a:r>
              <a:rPr lang="en-US" sz="1500" dirty="0" smtClean="0">
                <a:latin typeface="+mn-lt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50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 smtClean="0">
                <a:solidFill>
                  <a:srgbClr val="139AF0"/>
                </a:solidFill>
              </a:rPr>
              <a:t>SPONSOR: </a:t>
            </a:r>
            <a:r>
              <a:rPr lang="en-US" sz="1500" dirty="0" smtClean="0">
                <a:latin typeface="+mn-lt"/>
              </a:rPr>
              <a:t>XYZ Solar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5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b="1" dirty="0">
                <a:solidFill>
                  <a:srgbClr val="139AF0"/>
                </a:solidFill>
                <a:latin typeface="+mn-lt"/>
              </a:rPr>
              <a:t>THE PROJECT</a:t>
            </a:r>
            <a:r>
              <a:rPr lang="en-US" sz="1500" dirty="0">
                <a:latin typeface="+mn-lt"/>
              </a:rPr>
              <a:t>:  </a:t>
            </a:r>
            <a:endParaRPr lang="en-US" sz="1500" dirty="0" smtClean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+mn-lt"/>
              </a:rPr>
              <a:t>A utility-scale, greenfield concentrated solar power (CSP) plant with storage in a developing country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+mn-lt"/>
              </a:rPr>
              <a:t>The area contains strong solar resources, and the sponsor has secured all necessary licenses and </a:t>
            </a:r>
            <a:r>
              <a:rPr lang="en-US" sz="1500" dirty="0" smtClean="0">
                <a:latin typeface="+mn-lt"/>
              </a:rPr>
              <a:t>approvals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+mn-lt"/>
              </a:rPr>
              <a:t>The </a:t>
            </a:r>
            <a:r>
              <a:rPr lang="en-US" sz="1500" dirty="0">
                <a:latin typeface="+mn-lt"/>
              </a:rPr>
              <a:t>project has secured an off-take agreement/PPA with a large utility at a price that makes the project </a:t>
            </a:r>
            <a:r>
              <a:rPr lang="en-US" sz="1500" dirty="0" smtClean="0">
                <a:latin typeface="+mn-lt"/>
              </a:rPr>
              <a:t>viable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+mn-lt"/>
              </a:rPr>
              <a:t>The </a:t>
            </a:r>
            <a:r>
              <a:rPr lang="en-US" sz="1500" dirty="0">
                <a:latin typeface="+mn-lt"/>
              </a:rPr>
              <a:t>project is expected to cost </a:t>
            </a:r>
            <a:r>
              <a:rPr lang="en-US" sz="1500" dirty="0" smtClean="0">
                <a:latin typeface="+mn-lt"/>
              </a:rPr>
              <a:t>$300 million. </a:t>
            </a:r>
            <a:r>
              <a:rPr lang="en-US" sz="1500" dirty="0">
                <a:latin typeface="+mn-lt"/>
              </a:rPr>
              <a:t>Debt financing will constitute 70% of project </a:t>
            </a:r>
            <a:r>
              <a:rPr lang="en-US" sz="1500" dirty="0" smtClean="0">
                <a:latin typeface="+mn-lt"/>
              </a:rPr>
              <a:t>investment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+mn-lt"/>
              </a:rPr>
              <a:t>CFB </a:t>
            </a:r>
            <a:r>
              <a:rPr lang="en-US" sz="1500" dirty="0">
                <a:latin typeface="+mn-lt"/>
              </a:rPr>
              <a:t>is expected to provide financing in the form of senior and subordinated debt at commercial </a:t>
            </a:r>
            <a:r>
              <a:rPr lang="en-US" sz="1500" dirty="0" smtClean="0">
                <a:latin typeface="+mn-lt"/>
              </a:rPr>
              <a:t>rates</a:t>
            </a:r>
            <a:endParaRPr lang="en-US" sz="15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 smtClean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4200" y="856166"/>
            <a:ext cx="476907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</a:pPr>
            <a:r>
              <a:rPr lang="en-US" sz="1500" dirty="0" smtClean="0">
                <a:solidFill>
                  <a:srgbClr val="139AF0"/>
                </a:solidFill>
                <a:latin typeface="+mn-lt"/>
                <a:cs typeface="Arial"/>
              </a:rPr>
              <a:t>WHY BLENDED FINANCE?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rgbClr val="595959"/>
                </a:solidFill>
                <a:latin typeface="+mn-lt"/>
                <a:cs typeface="Arial"/>
              </a:rPr>
              <a:t>The project faces significant technology risks, as there is no operating track record for this new technology at a large </a:t>
            </a:r>
            <a:r>
              <a:rPr lang="en-US" sz="1500" b="0" dirty="0" smtClean="0">
                <a:solidFill>
                  <a:srgbClr val="595959"/>
                </a:solidFill>
                <a:latin typeface="+mn-lt"/>
                <a:cs typeface="Arial"/>
              </a:rPr>
              <a:t>scale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rgbClr val="595959"/>
                </a:solidFill>
                <a:latin typeface="+mn-lt"/>
                <a:cs typeface="Arial"/>
              </a:rPr>
              <a:t>Also</a:t>
            </a:r>
            <a:r>
              <a:rPr lang="en-US" sz="1500" b="0" dirty="0">
                <a:solidFill>
                  <a:srgbClr val="595959"/>
                </a:solidFill>
                <a:latin typeface="+mn-lt"/>
                <a:cs typeface="Arial"/>
              </a:rPr>
              <a:t>, due to the capital intensive nature of the technology, the tariff under the PPA is quite high, and </a:t>
            </a:r>
            <a:r>
              <a:rPr lang="en-US" sz="1500" b="0" dirty="0" smtClean="0">
                <a:solidFill>
                  <a:srgbClr val="595959"/>
                </a:solidFill>
                <a:latin typeface="+mn-lt"/>
                <a:cs typeface="Arial"/>
              </a:rPr>
              <a:t>there is little flexibility to negotiate key provisions of the PPA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Font typeface="Arial" panose="020B0604020202020204" pitchFamily="34" charset="0"/>
              <a:buChar char="•"/>
            </a:pPr>
            <a:r>
              <a:rPr lang="en-US" sz="1500" b="0" dirty="0" smtClean="0">
                <a:solidFill>
                  <a:srgbClr val="595959"/>
                </a:solidFill>
                <a:latin typeface="+mn-lt"/>
                <a:cs typeface="Arial"/>
              </a:rPr>
              <a:t>These </a:t>
            </a:r>
            <a:r>
              <a:rPr lang="en-US" sz="1500" b="0" dirty="0">
                <a:solidFill>
                  <a:srgbClr val="595959"/>
                </a:solidFill>
                <a:latin typeface="+mn-lt"/>
                <a:cs typeface="Arial"/>
              </a:rPr>
              <a:t>factors, combined with the non-recourse, project finance deal structure, have made investors hesitant to get involved in the project, and therefore concessional financing is required to move the project over the finish line. </a:t>
            </a:r>
          </a:p>
          <a:p>
            <a:pPr>
              <a:spcBef>
                <a:spcPts val="0"/>
              </a:spcBef>
            </a:pPr>
            <a:endParaRPr lang="en-US" sz="1500" b="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rgbClr val="139AF0"/>
                </a:solidFill>
                <a:latin typeface="+mn-lt"/>
                <a:cs typeface="Arial"/>
              </a:rPr>
              <a:t>How would you structure the concessional funds to enable this project?</a:t>
            </a:r>
          </a:p>
          <a:p>
            <a:pPr>
              <a:spcBef>
                <a:spcPts val="0"/>
              </a:spcBef>
            </a:pPr>
            <a:r>
              <a:rPr lang="en-US" sz="1500" b="0" dirty="0" smtClean="0">
                <a:solidFill>
                  <a:srgbClr val="595959"/>
                </a:solidFill>
                <a:latin typeface="+mn-lt"/>
                <a:cs typeface="Arial"/>
              </a:rPr>
              <a:t> Option </a:t>
            </a:r>
            <a:r>
              <a:rPr lang="en-US" sz="1500" b="0" dirty="0">
                <a:solidFill>
                  <a:srgbClr val="595959"/>
                </a:solidFill>
                <a:latin typeface="+mn-lt"/>
                <a:cs typeface="Arial"/>
              </a:rPr>
              <a:t>1.) Provide a senior loan at a lower interest rate</a:t>
            </a:r>
          </a:p>
          <a:p>
            <a:pPr>
              <a:spcBef>
                <a:spcPts val="0"/>
              </a:spcBef>
            </a:pPr>
            <a:r>
              <a:rPr lang="en-US" sz="1500" b="0" dirty="0" smtClean="0">
                <a:solidFill>
                  <a:srgbClr val="595959"/>
                </a:solidFill>
                <a:latin typeface="+mn-lt"/>
                <a:cs typeface="Arial"/>
              </a:rPr>
              <a:t> Option </a:t>
            </a:r>
            <a:r>
              <a:rPr lang="en-US" sz="1500" b="0" dirty="0">
                <a:solidFill>
                  <a:srgbClr val="595959"/>
                </a:solidFill>
                <a:latin typeface="+mn-lt"/>
                <a:cs typeface="Arial"/>
              </a:rPr>
              <a:t>2.) Provide a subordinated loan at a lower interest rate </a:t>
            </a:r>
          </a:p>
          <a:p>
            <a:pPr>
              <a:spcBef>
                <a:spcPts val="0"/>
              </a:spcBef>
            </a:pPr>
            <a:r>
              <a:rPr lang="en-US" sz="1500" b="0" dirty="0" smtClean="0">
                <a:solidFill>
                  <a:srgbClr val="595959"/>
                </a:solidFill>
                <a:latin typeface="+mn-lt"/>
                <a:cs typeface="Arial"/>
              </a:rPr>
              <a:t> Option </a:t>
            </a:r>
            <a:r>
              <a:rPr lang="en-US" sz="1500" b="0" dirty="0">
                <a:solidFill>
                  <a:srgbClr val="595959"/>
                </a:solidFill>
                <a:latin typeface="+mn-lt"/>
                <a:cs typeface="Arial"/>
              </a:rPr>
              <a:t>3.) Provide both a senior and a subordinated loan.  How would you price them?</a:t>
            </a:r>
          </a:p>
        </p:txBody>
      </p:sp>
    </p:spTree>
    <p:extLst>
      <p:ext uri="{BB962C8B-B14F-4D97-AF65-F5344CB8AC3E}">
        <p14:creationId xmlns:p14="http://schemas.microsoft.com/office/powerpoint/2010/main" val="9108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7B49-D039-FE4C-A413-C655E1463EE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88" y="561374"/>
            <a:ext cx="8461375" cy="440683"/>
          </a:xfrm>
        </p:spPr>
        <p:txBody>
          <a:bodyPr>
            <a:normAutofit/>
          </a:bodyPr>
          <a:lstStyle/>
          <a:p>
            <a:r>
              <a:rPr lang="en-US" dirty="0" smtClean="0"/>
              <a:t>DISCUSSION POINTS / CONCLUSION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57188" y="1741691"/>
            <a:ext cx="8354733" cy="3209687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What are the leading emission sectors in your country? 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endParaRPr lang="en-US" sz="2000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Do you see opportunities for private sector investments that could support low emissions development in those sectors?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endParaRPr lang="en-US" sz="2000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Which barriers limit those private sector investments?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endParaRPr lang="en-US" sz="2000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2000" dirty="0" smtClean="0"/>
              <a:t>How do you see blended finance playing a role in supporting those investments?</a:t>
            </a:r>
            <a:endParaRPr lang="en-US" sz="2000" dirty="0"/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64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39AF0"/>
                </a:solidFill>
              </a:rPr>
              <a:t>THANK YOU AND QUESTIONS</a:t>
            </a:r>
            <a:endParaRPr lang="en-US" dirty="0">
              <a:solidFill>
                <a:srgbClr val="139A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For further information: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Ricardo Gonzalez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rgonzalez4@ifc.org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7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7B49-D039-FE4C-A413-C655E1463EE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>
                <a:latin typeface="+mn-lt"/>
              </a:rPr>
              <a:t>BLENDED FINANCE IS ONE OF IFC’S OFFERINGS TO LEVERAGE PRIVATE SECTOR INVESTMENTS IN CLIMATE</a:t>
            </a:r>
            <a:endParaRPr lang="en-US" sz="22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1085763" y="867422"/>
            <a:ext cx="4164509" cy="5456263"/>
          </a:xfrm>
          <a:prstGeom prst="rect">
            <a:avLst/>
          </a:prstGeom>
          <a:gradFill>
            <a:gsLst>
              <a:gs pos="0">
                <a:srgbClr val="139AF0"/>
              </a:gs>
              <a:gs pos="15000">
                <a:srgbClr val="76C5F6"/>
              </a:gs>
              <a:gs pos="100000">
                <a:srgbClr val="E8F6FE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701879" y="1792095"/>
            <a:ext cx="4932276" cy="355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5pPr>
            <a:lvl6pPr marL="502920" indent="-228600" algn="l" rtl="0" fontAlgn="base">
              <a:spcBef>
                <a:spcPts val="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sz="1800">
                <a:solidFill>
                  <a:srgbClr val="59595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0" kern="0" dirty="0" smtClean="0">
                <a:solidFill>
                  <a:schemeClr val="tx1"/>
                </a:solidFill>
                <a:latin typeface="+mn-lt"/>
              </a:rPr>
              <a:t>IFC leverages the power of the private sector to advance innovative and viable climate solutions for emerging markets by offering: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+mn-lt"/>
              </a:rPr>
              <a:t>Project and corporate finance</a:t>
            </a:r>
            <a:r>
              <a:rPr lang="en-US" b="0" kern="0" dirty="0" smtClean="0">
                <a:solidFill>
                  <a:schemeClr val="tx1"/>
                </a:solidFill>
                <a:latin typeface="+mn-lt"/>
              </a:rPr>
              <a:t> for climate-smart projects, including debt and equity, with long-term horizon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Advisory services</a:t>
            </a:r>
            <a:r>
              <a:rPr lang="en-US" sz="1600" b="0" kern="0" dirty="0" smtClean="0">
                <a:solidFill>
                  <a:schemeClr val="tx1"/>
                </a:solidFill>
                <a:latin typeface="+mn-lt"/>
              </a:rPr>
              <a:t> and technical assistance for companies to build capacity and help develop markets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+mn-lt"/>
              </a:rPr>
              <a:t>Green bonds</a:t>
            </a:r>
            <a:r>
              <a:rPr lang="en-US" b="0" kern="0" dirty="0" smtClean="0">
                <a:solidFill>
                  <a:schemeClr val="tx1"/>
                </a:solidFill>
                <a:latin typeface="+mn-lt"/>
              </a:rPr>
              <a:t> to bolster financing for climate-related investments</a:t>
            </a:r>
            <a:endParaRPr lang="en-US" b="0" strike="sngStrike" kern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+mn-lt"/>
              </a:rPr>
              <a:t>Blended finance</a:t>
            </a:r>
            <a:r>
              <a:rPr lang="en-US" b="0" kern="0" dirty="0" smtClean="0">
                <a:solidFill>
                  <a:schemeClr val="tx1"/>
                </a:solidFill>
                <a:latin typeface="+mn-lt"/>
              </a:rPr>
              <a:t> for some high-impact, first-mover climate projects, with support from donors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340709" y="1513298"/>
            <a:ext cx="99179" cy="4164510"/>
          </a:xfrm>
          <a:prstGeom prst="roundRect">
            <a:avLst/>
          </a:prstGeom>
          <a:solidFill>
            <a:srgbClr val="000000">
              <a:lumMod val="50000"/>
              <a:lumOff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5407073" y="2231488"/>
            <a:ext cx="4164509" cy="2728132"/>
          </a:xfrm>
          <a:prstGeom prst="rect">
            <a:avLst/>
          </a:prstGeom>
          <a:gradFill>
            <a:gsLst>
              <a:gs pos="0">
                <a:srgbClr val="FFCD2D"/>
              </a:gs>
              <a:gs pos="15000">
                <a:srgbClr val="FFE593"/>
              </a:gs>
              <a:gs pos="100000">
                <a:srgbClr val="FFF3CD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6380702" y="1792095"/>
            <a:ext cx="2270928" cy="344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rial"/>
                <a:ea typeface="ＭＳ Ｐゴシック" charset="0"/>
                <a:cs typeface="Arial"/>
              </a:defRPr>
            </a:lvl5pPr>
            <a:lvl6pPr marL="502920" indent="-228600" algn="l" rtl="0" fontAlgn="base">
              <a:spcBef>
                <a:spcPts val="0"/>
              </a:spcBef>
              <a:spcAft>
                <a:spcPct val="0"/>
              </a:spcAft>
              <a:buClr>
                <a:srgbClr val="595959"/>
              </a:buClr>
              <a:buFont typeface="Arial"/>
              <a:buChar char="•"/>
              <a:defRPr sz="1800">
                <a:solidFill>
                  <a:srgbClr val="59595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Since 2005, IFC invested over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US$13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billion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 in </a:t>
            </a:r>
            <a:r>
              <a:rPr lang="en-US" b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long-term financing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In FY15,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22 percent </a:t>
            </a:r>
            <a:r>
              <a:rPr lang="en-US" b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of IFC’s long term financing was climate-smart, exceeding its target of 20 percent. IFC invested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US$2.3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billion </a:t>
            </a:r>
            <a:r>
              <a:rPr lang="en-US" b="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in 103 projects in 31 countries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b="0" dirty="0">
              <a:solidFill>
                <a:schemeClr val="bg1">
                  <a:lumMod val="50000"/>
                </a:schemeClr>
              </a:solidFill>
              <a:latin typeface="+mn-lt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7B49-D039-FE4C-A413-C655E1463EE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BLENDED FINANCE AT IFC?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257925" y="1081702"/>
            <a:ext cx="1828800" cy="64008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021F43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Blended Finance</a:t>
            </a:r>
          </a:p>
        </p:txBody>
      </p:sp>
      <p:sp>
        <p:nvSpPr>
          <p:cNvPr id="6" name="Equal 5"/>
          <p:cNvSpPr/>
          <p:nvPr/>
        </p:nvSpPr>
        <p:spPr>
          <a:xfrm>
            <a:off x="5575336" y="1184741"/>
            <a:ext cx="457200" cy="457200"/>
          </a:xfrm>
          <a:prstGeom prst="mathEqual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28703" y="1081702"/>
            <a:ext cx="1828800" cy="64008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021F43"/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Concessional Co-investment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9482" y="1081702"/>
            <a:ext cx="1828800" cy="64008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021F4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IFC Investment</a:t>
            </a:r>
          </a:p>
        </p:txBody>
      </p:sp>
      <p:sp>
        <p:nvSpPr>
          <p:cNvPr id="9" name="Plus 8"/>
          <p:cNvSpPr/>
          <p:nvPr/>
        </p:nvSpPr>
        <p:spPr>
          <a:xfrm>
            <a:off x="2860748" y="1173142"/>
            <a:ext cx="453775" cy="457200"/>
          </a:xfrm>
          <a:prstGeom prst="mathPlu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13882" y="2186065"/>
            <a:ext cx="5337185" cy="393987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79614" y="2176296"/>
          <a:ext cx="8523515" cy="436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33996" y="2189061"/>
            <a:ext cx="4862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21F43"/>
                </a:solidFill>
                <a:latin typeface="Arial" pitchFamily="34" charset="0"/>
                <a:cs typeface="Arial" pitchFamily="34" charset="0"/>
              </a:rPr>
              <a:t>Concessional Co-investment = Financing at softer terms through </a:t>
            </a:r>
            <a:r>
              <a:rPr lang="en-US" sz="1600" b="1" u="sng" dirty="0" smtClean="0">
                <a:solidFill>
                  <a:srgbClr val="021F43"/>
                </a:solidFill>
                <a:latin typeface="Arial" pitchFamily="34" charset="0"/>
                <a:cs typeface="Arial" pitchFamily="34" charset="0"/>
              </a:rPr>
              <a:t>price, tenor, rank, security</a:t>
            </a:r>
            <a:r>
              <a:rPr lang="en-US" sz="1600" b="1" dirty="0" smtClean="0">
                <a:solidFill>
                  <a:srgbClr val="021F43"/>
                </a:solidFill>
                <a:latin typeface="Arial" pitchFamily="34" charset="0"/>
                <a:cs typeface="Arial" pitchFamily="34" charset="0"/>
              </a:rPr>
              <a:t> or a combination to reduce project risk </a:t>
            </a:r>
            <a:endParaRPr lang="en-US" sz="1400" b="1" dirty="0">
              <a:solidFill>
                <a:srgbClr val="021F4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04824" y="2194493"/>
            <a:ext cx="0" cy="39227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7056045" y="2194493"/>
            <a:ext cx="0" cy="39227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 rot="10800000">
            <a:off x="3513650" y="1813453"/>
            <a:ext cx="1828800" cy="274320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7B49-D039-FE4C-A413-C655E1463E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WHY/WHEN DOES IFC BLEND CONCESSIONAL FUNDS?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12213" y="1811231"/>
            <a:ext cx="4263117" cy="2919922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When a project is not commercially viable due to </a:t>
            </a:r>
            <a:r>
              <a:rPr lang="en-US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high perceived or real risks </a:t>
            </a: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and/or </a:t>
            </a:r>
            <a:r>
              <a: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costs</a:t>
            </a:r>
            <a:endParaRPr lang="en-US" sz="1600" b="1" kern="1200" dirty="0">
              <a:solidFill>
                <a:schemeClr val="bg1">
                  <a:lumMod val="50000"/>
                </a:schemeClr>
              </a:solidFill>
              <a:latin typeface="+mn-lt"/>
              <a:cs typeface="ＭＳ Ｐゴシック" charset="0"/>
            </a:endParaRPr>
          </a:p>
          <a:p>
            <a:pPr marL="5715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Blended </a:t>
            </a:r>
            <a:r>
              <a:rPr lang="en-US" sz="16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finance can help “fill the temporary </a:t>
            </a: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gap” in the market and </a:t>
            </a:r>
            <a:r>
              <a:rPr lang="en-US" sz="16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accelerate/catalyze private sector investments </a:t>
            </a:r>
          </a:p>
          <a:p>
            <a:pPr marL="5715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In </a:t>
            </a: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sectors/markets that can become </a:t>
            </a:r>
            <a:r>
              <a:rPr lang="en-US" sz="1600" b="1" kern="1200" dirty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commercially viable </a:t>
            </a: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over </a:t>
            </a:r>
            <a:r>
              <a:rPr lang="en-US" sz="16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time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04040"/>
              </a:buClr>
              <a:buFont typeface="Arial" panose="020B0604020202020204" pitchFamily="34" charset="0"/>
              <a:buChar char="•"/>
              <a:tabLst>
                <a:tab pos="111125" algn="l"/>
              </a:tabLst>
            </a:pPr>
            <a:r>
              <a:rPr lang="en-US" sz="16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High-impact </a:t>
            </a:r>
            <a:r>
              <a:rPr lang="en-US" sz="1600" kern="1200" dirty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projects that would not have happened </a:t>
            </a:r>
            <a:r>
              <a:rPr lang="en-US" sz="16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ＭＳ Ｐゴシック" charset="0"/>
              </a:rPr>
              <a:t>otherwise</a:t>
            </a:r>
            <a:endParaRPr lang="en-US" sz="1600" kern="1200" dirty="0">
              <a:solidFill>
                <a:schemeClr val="bg1">
                  <a:lumMod val="50000"/>
                </a:schemeClr>
              </a:solidFill>
              <a:latin typeface="+mn-lt"/>
              <a:cs typeface="ＭＳ Ｐゴシック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/>
          </p:nvPr>
        </p:nvGraphicFramePr>
        <p:xfrm>
          <a:off x="1095404" y="1163138"/>
          <a:ext cx="2295876" cy="42976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2295876"/>
              </a:tblGrid>
              <a:tr h="91033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n-lt"/>
                          <a:cs typeface="Arial" pitchFamily="34" charset="0"/>
                        </a:rPr>
                        <a:t>Lower</a:t>
                      </a:r>
                      <a:r>
                        <a:rPr lang="en-US" sz="1400" b="0" baseline="0" dirty="0" smtClean="0">
                          <a:latin typeface="+mn-lt"/>
                          <a:cs typeface="Arial" pitchFamily="34" charset="0"/>
                        </a:rPr>
                        <a:t> risk </a:t>
                      </a:r>
                      <a:r>
                        <a:rPr lang="en-US" sz="1400" b="0" dirty="0" smtClean="0">
                          <a:latin typeface="+mn-lt"/>
                          <a:cs typeface="Arial" pitchFamily="34" charset="0"/>
                        </a:rPr>
                        <a:t>commercial activities</a:t>
                      </a:r>
                    </a:p>
                    <a:p>
                      <a:pPr algn="ctr"/>
                      <a:r>
                        <a:rPr lang="en-US" sz="1400" b="0" dirty="0" smtClean="0">
                          <a:latin typeface="+mn-lt"/>
                          <a:cs typeface="Arial" pitchFamily="34" charset="0"/>
                        </a:rPr>
                        <a:t>(Commercial</a:t>
                      </a:r>
                      <a:r>
                        <a:rPr lang="en-US" sz="1400" b="0" baseline="0" dirty="0" smtClean="0">
                          <a:latin typeface="+mn-lt"/>
                          <a:cs typeface="Arial" pitchFamily="34" charset="0"/>
                        </a:rPr>
                        <a:t> investors)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Higher risk commercial</a:t>
                      </a:r>
                      <a:r>
                        <a:rPr lang="en-US" sz="1400" baseline="0" dirty="0" smtClean="0">
                          <a:latin typeface="+mn-lt"/>
                          <a:cs typeface="Arial" pitchFamily="34" charset="0"/>
                        </a:rPr>
                        <a:t> activities</a:t>
                      </a:r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 (DFIs)</a:t>
                      </a:r>
                      <a:endParaRPr lang="en-US" sz="1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30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Not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fully commercial </a:t>
                      </a:r>
                    </a:p>
                    <a:p>
                      <a:pPr algn="ctr"/>
                      <a:r>
                        <a:rPr lang="en-US" sz="1400" u="sng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Gap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: In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need of </a:t>
                      </a:r>
                      <a:r>
                        <a:rPr lang="en-US" sz="1400" u="sng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temporary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 subsidy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82E"/>
                    </a:solidFill>
                  </a:tcPr>
                </a:tc>
              </a:tr>
              <a:tr h="9611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Not fully commercial Gap: Needs long-term subsidy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695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Permanent</a:t>
                      </a:r>
                      <a:r>
                        <a:rPr lang="en-US" sz="1400" baseline="0" dirty="0" smtClean="0">
                          <a:latin typeface="+mn-lt"/>
                          <a:cs typeface="Arial" pitchFamily="34" charset="0"/>
                        </a:rPr>
                        <a:t> Subsidy </a:t>
                      </a:r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(Government/NGOs)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H="1">
            <a:off x="1059518" y="2706229"/>
            <a:ext cx="261" cy="91440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diamond" w="med" len="med"/>
            <a:tailEnd type="diamond" w="med" len="med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219978" y="1126466"/>
            <a:ext cx="3211316" cy="4334351"/>
            <a:chOff x="16631" y="1297917"/>
            <a:chExt cx="3211316" cy="4334351"/>
          </a:xfrm>
        </p:grpSpPr>
        <p:grpSp>
          <p:nvGrpSpPr>
            <p:cNvPr id="8" name="Group 21"/>
            <p:cNvGrpSpPr/>
            <p:nvPr/>
          </p:nvGrpSpPr>
          <p:grpSpPr>
            <a:xfrm>
              <a:off x="16631" y="1297917"/>
              <a:ext cx="523220" cy="4334351"/>
              <a:chOff x="-89699" y="1331913"/>
              <a:chExt cx="523220" cy="3628819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 flipH="1">
                <a:off x="406707" y="2883514"/>
                <a:ext cx="3190" cy="2077217"/>
              </a:xfrm>
              <a:prstGeom prst="straightConnector1">
                <a:avLst/>
              </a:prstGeom>
              <a:ln>
                <a:headEnd type="oval" w="lg" len="sm"/>
                <a:tailEnd type="triangle" w="lg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 rot="16200000">
                <a:off x="-522915" y="1765129"/>
                <a:ext cx="13896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buNone/>
                </a:pPr>
                <a:r>
                  <a:rPr lang="en-US" sz="1400" dirty="0" smtClean="0">
                    <a:solidFill>
                      <a:srgbClr val="021F43"/>
                    </a:solidFill>
                    <a:latin typeface="+mn-lt"/>
                    <a:cs typeface="Arial" pitchFamily="34" charset="0"/>
                  </a:rPr>
                  <a:t>Fully Commercial</a:t>
                </a:r>
                <a:endParaRPr lang="en-US" sz="1400" dirty="0">
                  <a:solidFill>
                    <a:srgbClr val="021F43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-930100" y="3703403"/>
                <a:ext cx="22068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400" dirty="0" smtClean="0">
                    <a:solidFill>
                      <a:srgbClr val="021F43"/>
                    </a:solidFill>
                    <a:latin typeface="+mn-lt"/>
                    <a:cs typeface="Arial" pitchFamily="34" charset="0"/>
                  </a:rPr>
                  <a:t>Requires subsidy</a:t>
                </a:r>
                <a:endParaRPr lang="en-US" sz="1400" dirty="0">
                  <a:solidFill>
                    <a:srgbClr val="021F43"/>
                  </a:solidFill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16200000">
              <a:off x="-269734" y="3165774"/>
              <a:ext cx="1936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b="1" dirty="0" smtClean="0">
                  <a:solidFill>
                    <a:schemeClr val="accent2"/>
                  </a:solidFill>
                  <a:latin typeface="+mn-lt"/>
                  <a:cs typeface="Arial" pitchFamily="34" charset="0"/>
                </a:rPr>
                <a:t>Area of Focus</a:t>
              </a:r>
              <a:endParaRPr lang="en-US" sz="1400" b="1" dirty="0">
                <a:solidFill>
                  <a:schemeClr val="accent2"/>
                </a:solidFill>
                <a:latin typeface="+mn-lt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513038" y="1322716"/>
              <a:ext cx="3187" cy="1618260"/>
            </a:xfrm>
            <a:prstGeom prst="straightConnector1">
              <a:avLst/>
            </a:prstGeom>
            <a:ln>
              <a:headEnd type="triangle" w="lg" len="sm"/>
              <a:tailEnd type="oval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flipH="1">
              <a:off x="3227686" y="2880606"/>
              <a:ext cx="261" cy="914400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</p:grpSp>
      <p:sp>
        <p:nvSpPr>
          <p:cNvPr id="15" name="Isosceles Triangle 14"/>
          <p:cNvSpPr/>
          <p:nvPr/>
        </p:nvSpPr>
        <p:spPr>
          <a:xfrm rot="5400000">
            <a:off x="2837375" y="3026269"/>
            <a:ext cx="1828800" cy="274320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1475" y="5632551"/>
            <a:ext cx="8517344" cy="571126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/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Concessional funds can take higher risk and/or lower returns than IFC to enable high-impact/transformational projects</a:t>
            </a:r>
            <a:endParaRPr lang="en-US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09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7B49-D039-FE4C-A413-C655E1463EE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770829" y="2093202"/>
            <a:ext cx="3385820" cy="2560320"/>
            <a:chOff x="601980" y="2880360"/>
            <a:chExt cx="3385820" cy="2560320"/>
          </a:xfrm>
        </p:grpSpPr>
        <p:sp>
          <p:nvSpPr>
            <p:cNvPr id="9" name="Oval 8"/>
            <p:cNvSpPr/>
            <p:nvPr/>
          </p:nvSpPr>
          <p:spPr bwMode="auto">
            <a:xfrm>
              <a:off x="601980" y="2880360"/>
              <a:ext cx="2560320" cy="2560320"/>
            </a:xfrm>
            <a:prstGeom prst="ellipse">
              <a:avLst/>
            </a:prstGeom>
            <a:solidFill>
              <a:srgbClr val="1F497D"/>
            </a:solidFill>
            <a:ln w="15875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069340" y="3886200"/>
              <a:ext cx="1554480" cy="1554480"/>
            </a:xfrm>
            <a:prstGeom prst="ellipse">
              <a:avLst/>
            </a:prstGeom>
            <a:solidFill>
              <a:srgbClr val="8064A2"/>
            </a:solidFill>
            <a:ln w="15875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430020" y="4617720"/>
              <a:ext cx="822960" cy="822960"/>
            </a:xfrm>
            <a:prstGeom prst="ellipse">
              <a:avLst/>
            </a:prstGeom>
            <a:solidFill>
              <a:srgbClr val="77933C"/>
            </a:solidFill>
            <a:ln w="15875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69440" y="2880360"/>
              <a:ext cx="2118360" cy="100584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572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</a:rPr>
                <a:t>$3400M</a:t>
              </a: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0" dirty="0" smtClean="0">
                  <a:solidFill>
                    <a:schemeClr val="tx1"/>
                  </a:solidFill>
                  <a:cs typeface="Times New Roman" pitchFamily="18" charset="0"/>
                </a:rPr>
                <a:t>Other party financing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869440" y="3886200"/>
              <a:ext cx="2118360" cy="77724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572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tx1"/>
                  </a:solidFill>
                  <a:cs typeface="Times New Roman" pitchFamily="18" charset="0"/>
                </a:rPr>
                <a:t>$820M</a:t>
              </a:r>
              <a:endParaRPr lang="en-US" sz="2400" dirty="0">
                <a:solidFill>
                  <a:schemeClr val="tx1"/>
                </a:solidFill>
                <a:cs typeface="Times New Roman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400" b="0" dirty="0" smtClean="0">
                  <a:solidFill>
                    <a:schemeClr val="tx1"/>
                  </a:solidFill>
                  <a:cs typeface="Times New Roman" pitchFamily="18" charset="0"/>
                </a:rPr>
                <a:t>IFC commitment</a:t>
              </a:r>
              <a:endParaRPr lang="en-US" sz="1400" b="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869440" y="4663440"/>
              <a:ext cx="2118360" cy="77724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572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tx1"/>
                  </a:solidFill>
                  <a:cs typeface="Times New Roman" pitchFamily="18" charset="0"/>
                </a:rPr>
                <a:t>$270M</a:t>
              </a:r>
              <a:endParaRPr lang="en-US" sz="2000" dirty="0">
                <a:solidFill>
                  <a:schemeClr val="tx1"/>
                </a:solidFill>
                <a:cs typeface="Times New Roman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400" b="0" dirty="0" smtClean="0">
                  <a:solidFill>
                    <a:schemeClr val="tx1"/>
                  </a:solidFill>
                  <a:cs typeface="Times New Roman" pitchFamily="18" charset="0"/>
                </a:rPr>
                <a:t>BCF commitment</a:t>
              </a:r>
              <a:endParaRPr lang="en-US" sz="1400" b="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3820" y="3265115"/>
              <a:ext cx="54356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13x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12240" y="4150067"/>
              <a:ext cx="54356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3</a:t>
              </a:r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x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22400" y="4844534"/>
              <a:ext cx="54356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1x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85075" y="1784370"/>
            <a:ext cx="413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+mn-lt"/>
              </a:rPr>
              <a:t>Leverage of BCF Commitments: FY10-FY15</a:t>
            </a:r>
          </a:p>
          <a:p>
            <a:r>
              <a:rPr lang="en-US" sz="1200" i="1" dirty="0" smtClean="0">
                <a:latin typeface="+mn-lt"/>
              </a:rPr>
              <a:t>(excl. RSFs)</a:t>
            </a:r>
            <a:endParaRPr lang="en-US" sz="1200" i="1" dirty="0">
              <a:latin typeface="+mn-lt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347315" y="939334"/>
            <a:ext cx="1" cy="52541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 bwMode="auto">
          <a:xfrm>
            <a:off x="343401" y="301625"/>
            <a:ext cx="843965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cap="none">
                <a:solidFill>
                  <a:schemeClr val="tx1"/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en-US" b="0" kern="0" dirty="0" smtClean="0"/>
              <a:t>CLIMATE</a:t>
            </a:r>
            <a:r>
              <a:rPr lang="en-US" b="0" kern="0" dirty="0" smtClean="0">
                <a:solidFill>
                  <a:srgbClr val="FF3333"/>
                </a:solidFill>
              </a:rPr>
              <a:t> </a:t>
            </a:r>
            <a:r>
              <a:rPr lang="en-US" b="0" kern="0" dirty="0" smtClean="0"/>
              <a:t>FINANCE AND BLENDED CLIMATE FINANCE AT IFC</a:t>
            </a:r>
            <a:endParaRPr lang="en-US" b="0" kern="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7142" y="1567582"/>
            <a:ext cx="4122589" cy="3429898"/>
            <a:chOff x="147142" y="1094972"/>
            <a:chExt cx="4122589" cy="342989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3"/>
            <a:srcRect l="4445"/>
            <a:stretch/>
          </p:blipFill>
          <p:spPr>
            <a:xfrm>
              <a:off x="147142" y="1094972"/>
              <a:ext cx="4122589" cy="3429898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 bwMode="auto">
            <a:xfrm>
              <a:off x="1619709" y="1794259"/>
              <a:ext cx="2377440" cy="2377440"/>
            </a:xfrm>
            <a:prstGeom prst="ellipse">
              <a:avLst/>
            </a:prstGeom>
            <a:solidFill>
              <a:srgbClr val="FF9933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</a:pPr>
              <a:r>
                <a:rPr lang="en-US" b="0" dirty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IFC has </a:t>
              </a:r>
              <a:r>
                <a:rPr lang="en-US" b="0" dirty="0" smtClean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invested </a:t>
              </a:r>
            </a:p>
            <a:p>
              <a:pPr algn="ctr">
                <a:spcBef>
                  <a:spcPts val="0"/>
                </a:spcBef>
              </a:pPr>
              <a:r>
                <a:rPr lang="en-US" b="0" dirty="0" smtClean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more </a:t>
              </a:r>
              <a:r>
                <a:rPr lang="en-US" b="0" dirty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than </a:t>
              </a:r>
            </a:p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r>
                <a:rPr lang="en-US" sz="2400" dirty="0">
                  <a:solidFill>
                    <a:schemeClr val="bg1"/>
                  </a:solidFill>
                  <a:latin typeface="Trebuchet MS" pitchFamily="34" charset="0"/>
                  <a:cs typeface="Times New Roman" pitchFamily="18" charset="0"/>
                </a:rPr>
                <a:t>$13 billion </a:t>
              </a:r>
            </a:p>
            <a:p>
              <a:pPr algn="ctr">
                <a:spcBef>
                  <a:spcPts val="0"/>
                </a:spcBef>
              </a:pPr>
              <a:r>
                <a:rPr lang="en-US" b="0" dirty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in </a:t>
              </a:r>
              <a:r>
                <a:rPr lang="en-US" b="0" dirty="0" smtClean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long-term financing </a:t>
              </a:r>
            </a:p>
            <a:p>
              <a:pPr algn="ctr">
                <a:spcBef>
                  <a:spcPts val="0"/>
                </a:spcBef>
              </a:pPr>
              <a:r>
                <a:rPr lang="en-US" b="0" dirty="0" smtClean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in ~</a:t>
              </a:r>
              <a:r>
                <a:rPr lang="en-US" sz="1800" dirty="0" smtClean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650</a:t>
              </a:r>
              <a:r>
                <a:rPr lang="en-US" b="0" dirty="0" smtClean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en-US" b="0" dirty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projects </a:t>
              </a:r>
              <a:endParaRPr lang="en-US" b="0" dirty="0" smtClean="0">
                <a:solidFill>
                  <a:srgbClr val="FFFF99"/>
                </a:solidFill>
                <a:latin typeface="Trebuchet MS" pitchFamily="34" charset="0"/>
                <a:cs typeface="Times New Roman" pitchFamily="18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b="0" dirty="0" smtClean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in </a:t>
              </a:r>
              <a:r>
                <a:rPr lang="en-US" b="0" dirty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climate </a:t>
              </a:r>
              <a:endParaRPr lang="en-US" b="0" dirty="0" smtClean="0">
                <a:solidFill>
                  <a:srgbClr val="FFFF99"/>
                </a:solidFill>
                <a:latin typeface="Trebuchet MS" pitchFamily="34" charset="0"/>
                <a:cs typeface="Times New Roman" pitchFamily="18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b="0" dirty="0" smtClean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investments</a:t>
              </a:r>
              <a:endParaRPr lang="en-US" b="0" dirty="0">
                <a:solidFill>
                  <a:srgbClr val="FFFF99"/>
                </a:solidFill>
                <a:latin typeface="Trebuchet MS" pitchFamily="34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197626" y="1497091"/>
              <a:ext cx="1371600" cy="13716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200" b="0" dirty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IFC </a:t>
              </a:r>
              <a:r>
                <a:rPr lang="en-US" sz="1200" b="0" dirty="0" smtClean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Treasury</a:t>
              </a:r>
            </a:p>
            <a:p>
              <a:pPr algn="ctr">
                <a:spcBef>
                  <a:spcPts val="0"/>
                </a:spcBef>
              </a:pPr>
              <a:r>
                <a:rPr lang="en-US" sz="1200" b="0" dirty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h</a:t>
              </a:r>
              <a:r>
                <a:rPr lang="en-US" sz="1200" b="0" dirty="0" smtClean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as issued</a:t>
              </a:r>
              <a:endParaRPr lang="en-US" sz="1200" b="0" dirty="0">
                <a:solidFill>
                  <a:srgbClr val="FFFF99"/>
                </a:solidFill>
                <a:latin typeface="Trebuchet MS" pitchFamily="34" charset="0"/>
                <a:cs typeface="Times New Roman" pitchFamily="18" charset="0"/>
              </a:endParaRPr>
            </a:p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r>
                <a:rPr lang="en-US" sz="1800" dirty="0" smtClean="0">
                  <a:solidFill>
                    <a:schemeClr val="bg1"/>
                  </a:solidFill>
                  <a:latin typeface="Trebuchet MS" pitchFamily="34" charset="0"/>
                  <a:cs typeface="Times New Roman" pitchFamily="18" charset="0"/>
                </a:rPr>
                <a:t>$3.8 </a:t>
              </a:r>
              <a:r>
                <a:rPr lang="en-US" sz="1800" dirty="0">
                  <a:solidFill>
                    <a:schemeClr val="bg1"/>
                  </a:solidFill>
                  <a:latin typeface="Trebuchet MS" pitchFamily="34" charset="0"/>
                  <a:cs typeface="Times New Roman" pitchFamily="18" charset="0"/>
                </a:rPr>
                <a:t>billion </a:t>
              </a:r>
            </a:p>
            <a:p>
              <a:pPr algn="ctr">
                <a:spcBef>
                  <a:spcPts val="0"/>
                </a:spcBef>
              </a:pPr>
              <a:r>
                <a:rPr lang="en-US" sz="1200" b="0" dirty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in </a:t>
              </a:r>
              <a:r>
                <a:rPr lang="en-US" sz="1200" b="0" dirty="0" smtClean="0">
                  <a:solidFill>
                    <a:srgbClr val="FFFF99"/>
                  </a:solidFill>
                  <a:latin typeface="Trebuchet MS" pitchFamily="34" charset="0"/>
                  <a:cs typeface="Times New Roman" pitchFamily="18" charset="0"/>
                </a:rPr>
                <a:t>green bonds</a:t>
              </a:r>
              <a:endParaRPr lang="en-US" sz="1200" b="0" dirty="0">
                <a:solidFill>
                  <a:srgbClr val="FFFF99"/>
                </a:solidFill>
                <a:latin typeface="Trebuchet MS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4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1503" y="1304925"/>
            <a:ext cx="3657600" cy="603994"/>
          </a:xfrm>
          <a:prstGeom prst="roundRect">
            <a:avLst/>
          </a:prstGeom>
          <a:solidFill>
            <a:srgbClr val="139A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457200"/>
            <a:r>
              <a:rPr lang="en-US" sz="1100" b="1" dirty="0" smtClean="0">
                <a:solidFill>
                  <a:prstClr val="white"/>
                </a:solidFill>
              </a:rPr>
              <a:t>IFC’s Principles for Deploying Blended Finance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7B49-D039-FE4C-A413-C655E1463EE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FOR DEPLOYING BLENDED FINANCE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99543" y="1597936"/>
            <a:ext cx="3657600" cy="836023"/>
          </a:xfrm>
          <a:prstGeom prst="roundRect">
            <a:avLst/>
          </a:prstGeom>
          <a:ln w="15875">
            <a:solidFill>
              <a:srgbClr val="139A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cs typeface="Arial" pitchFamily="34" charset="0"/>
              </a:rPr>
              <a:t>Moves Beyond IFC Additionality: </a:t>
            </a:r>
            <a:r>
              <a:rPr lang="en-US" sz="1100" b="0" dirty="0" smtClean="0">
                <a:solidFill>
                  <a:prstClr val="black"/>
                </a:solidFill>
                <a:cs typeface="Arial" pitchFamily="34" charset="0"/>
              </a:rPr>
              <a:t>Only supports transactions where a subsidy is needed</a:t>
            </a:r>
            <a:endParaRPr lang="en-US" sz="1100" b="0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9544" y="2329454"/>
            <a:ext cx="3657600" cy="836023"/>
          </a:xfrm>
          <a:prstGeom prst="roundRect">
            <a:avLst/>
          </a:prstGeom>
          <a:ln w="15875">
            <a:solidFill>
              <a:srgbClr val="139A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cs typeface="Arial" pitchFamily="34" charset="0"/>
              </a:rPr>
              <a:t>Avoids Market Distortion/Seeks Minimum </a:t>
            </a:r>
            <a:r>
              <a:rPr lang="en-US" sz="1200" dirty="0" err="1">
                <a:solidFill>
                  <a:prstClr val="black"/>
                </a:solidFill>
                <a:cs typeface="Arial" pitchFamily="34" charset="0"/>
              </a:rPr>
              <a:t>C</a:t>
            </a:r>
            <a:r>
              <a:rPr lang="en-US" sz="1200" b="1" dirty="0" err="1" smtClean="0">
                <a:solidFill>
                  <a:prstClr val="black"/>
                </a:solidFill>
                <a:cs typeface="Arial" pitchFamily="34" charset="0"/>
              </a:rPr>
              <a:t>oncessionality</a:t>
            </a:r>
            <a:r>
              <a:rPr lang="en-US" sz="1200" dirty="0">
                <a:solidFill>
                  <a:prstClr val="black"/>
                </a:solidFill>
                <a:cs typeface="Arial" pitchFamily="34" charset="0"/>
              </a:rPr>
              <a:t>: </a:t>
            </a:r>
            <a:r>
              <a:rPr lang="en-US" sz="1100" b="0" dirty="0">
                <a:solidFill>
                  <a:prstClr val="black"/>
                </a:solidFill>
                <a:cs typeface="Arial" pitchFamily="34" charset="0"/>
              </a:rPr>
              <a:t>Provide minimal subsidy to make </a:t>
            </a:r>
            <a:r>
              <a:rPr lang="en-US" sz="1100" b="0" dirty="0" smtClean="0">
                <a:solidFill>
                  <a:prstClr val="black"/>
                </a:solidFill>
                <a:cs typeface="Arial" pitchFamily="34" charset="0"/>
              </a:rPr>
              <a:t>the project happen, with minimal market </a:t>
            </a:r>
            <a:r>
              <a:rPr lang="en-US" sz="1100" b="0" dirty="0">
                <a:solidFill>
                  <a:prstClr val="black"/>
                </a:solidFill>
                <a:cs typeface="Arial" pitchFamily="34" charset="0"/>
              </a:rPr>
              <a:t>distortion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99544" y="3135002"/>
            <a:ext cx="3657600" cy="1145172"/>
          </a:xfrm>
          <a:prstGeom prst="roundRect">
            <a:avLst/>
          </a:prstGeom>
          <a:ln w="15875">
            <a:solidFill>
              <a:srgbClr val="139A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cs typeface="Arial" pitchFamily="34" charset="0"/>
              </a:rPr>
              <a:t>Leads to Sustainability: </a:t>
            </a:r>
            <a:r>
              <a:rPr lang="en-US" sz="1100" b="0" dirty="0" smtClean="0">
                <a:solidFill>
                  <a:prstClr val="black"/>
                </a:solidFill>
                <a:cs typeface="Arial" pitchFamily="34" charset="0"/>
              </a:rPr>
              <a:t>should </a:t>
            </a:r>
            <a:r>
              <a:rPr lang="en-US" sz="1100" b="0" dirty="0">
                <a:solidFill>
                  <a:prstClr val="black"/>
                </a:solidFill>
                <a:cs typeface="Arial" pitchFamily="34" charset="0"/>
              </a:rPr>
              <a:t>not be applied where long term subsidies are required; limited in </a:t>
            </a:r>
            <a:r>
              <a:rPr lang="en-US" sz="1100" b="0" dirty="0" smtClean="0">
                <a:solidFill>
                  <a:prstClr val="black"/>
                </a:solidFill>
                <a:cs typeface="Arial" pitchFamily="34" charset="0"/>
              </a:rPr>
              <a:t>time; couple with advisory </a:t>
            </a:r>
            <a:r>
              <a:rPr lang="en-US" sz="1100" b="0" dirty="0">
                <a:solidFill>
                  <a:prstClr val="black"/>
                </a:solidFill>
                <a:cs typeface="Arial" pitchFamily="34" charset="0"/>
              </a:rPr>
              <a:t>services </a:t>
            </a:r>
            <a:r>
              <a:rPr lang="en-US" sz="1100" b="0" dirty="0" smtClean="0">
                <a:solidFill>
                  <a:prstClr val="black"/>
                </a:solidFill>
                <a:cs typeface="Arial" pitchFamily="34" charset="0"/>
              </a:rPr>
              <a:t>(as needed</a:t>
            </a:r>
            <a:r>
              <a:rPr lang="en-US" sz="1100" b="0" dirty="0">
                <a:solidFill>
                  <a:prstClr val="black"/>
                </a:solidFill>
                <a:cs typeface="Arial" pitchFamily="34" charset="0"/>
              </a:rPr>
              <a:t>) to broaden impact and achieve market transformation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1028" y="4151208"/>
            <a:ext cx="3657600" cy="957333"/>
          </a:xfrm>
          <a:prstGeom prst="roundRect">
            <a:avLst/>
          </a:prstGeom>
          <a:ln w="15875">
            <a:solidFill>
              <a:srgbClr val="139A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Good Governance: </a:t>
            </a:r>
            <a:r>
              <a:rPr lang="en-US" sz="1100" b="0" dirty="0" smtClean="0">
                <a:solidFill>
                  <a:prstClr val="black"/>
                </a:solidFill>
                <a:cs typeface="Arial" pitchFamily="34" charset="0"/>
              </a:rPr>
              <a:t>Conflicts </a:t>
            </a:r>
            <a:r>
              <a:rPr lang="en-US" sz="1100" b="0" dirty="0">
                <a:solidFill>
                  <a:prstClr val="black"/>
                </a:solidFill>
                <a:cs typeface="Arial" pitchFamily="34" charset="0"/>
              </a:rPr>
              <a:t>of interest addressed </a:t>
            </a:r>
            <a:r>
              <a:rPr lang="en-US" sz="1100" b="0" dirty="0" smtClean="0">
                <a:solidFill>
                  <a:prstClr val="black"/>
                </a:solidFill>
                <a:cs typeface="Arial" pitchFamily="34" charset="0"/>
              </a:rPr>
              <a:t>by </a:t>
            </a:r>
            <a:r>
              <a:rPr lang="en-US" sz="1100" b="0" dirty="0">
                <a:solidFill>
                  <a:prstClr val="black"/>
                </a:solidFill>
                <a:cs typeface="Arial" pitchFamily="34" charset="0"/>
              </a:rPr>
              <a:t>Blended Finance Committee, a sub-committee of IFC’s Senior </a:t>
            </a:r>
            <a:r>
              <a:rPr lang="en-US" sz="1100" b="0" dirty="0" smtClean="0">
                <a:solidFill>
                  <a:prstClr val="black"/>
                </a:solidFill>
                <a:cs typeface="Arial" pitchFamily="34" charset="0"/>
              </a:rPr>
              <a:t>Management, and a dedicated separate investment team</a:t>
            </a:r>
            <a:endParaRPr lang="en-US" sz="1100" b="0" dirty="0">
              <a:solidFill>
                <a:prstClr val="black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38189" y="1779727"/>
            <a:ext cx="365760" cy="365760"/>
          </a:xfrm>
          <a:prstGeom prst="ellipse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338189" y="2518865"/>
            <a:ext cx="365760" cy="365760"/>
          </a:xfrm>
          <a:prstGeom prst="ellipse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dirty="0">
                <a:solidFill>
                  <a:schemeClr val="bg1"/>
                </a:solidFill>
                <a:latin typeface="+mn-lt"/>
              </a:rPr>
              <a:t>2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38189" y="3458278"/>
            <a:ext cx="365760" cy="365760"/>
          </a:xfrm>
          <a:prstGeom prst="ellipse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dirty="0">
                <a:solidFill>
                  <a:schemeClr val="bg1"/>
                </a:solidFill>
                <a:latin typeface="+mn-lt"/>
              </a:rPr>
              <a:t>3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38189" y="4401274"/>
            <a:ext cx="365760" cy="365760"/>
          </a:xfrm>
          <a:prstGeom prst="ellipse">
            <a:avLst/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dirty="0">
                <a:solidFill>
                  <a:schemeClr val="bg1"/>
                </a:solidFill>
                <a:latin typeface="+mn-lt"/>
              </a:rPr>
              <a:t>4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1475" y="5575401"/>
            <a:ext cx="8517344" cy="571126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/>
            <a:r>
              <a:rPr lang="en-US" i="1" dirty="0">
                <a:solidFill>
                  <a:schemeClr val="bg1"/>
                </a:solidFill>
                <a:latin typeface="+mn-lt"/>
              </a:rPr>
              <a:t>IFC’s Blended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Finance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has a track record of being a disciplined investor with strong governance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61861" y="3146915"/>
            <a:ext cx="3334884" cy="457200"/>
          </a:xfrm>
          <a:prstGeom prst="roundRect">
            <a:avLst/>
          </a:prstGeom>
          <a:ln w="15875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b="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Canada Climate Change Program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31" y="3168514"/>
            <a:ext cx="942975" cy="4714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58"/>
          <a:stretch/>
        </p:blipFill>
        <p:spPr>
          <a:xfrm>
            <a:off x="4812943" y="2187296"/>
            <a:ext cx="481186" cy="6573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63" b="8998"/>
          <a:stretch/>
        </p:blipFill>
        <p:spPr>
          <a:xfrm>
            <a:off x="4698097" y="3720865"/>
            <a:ext cx="752475" cy="77125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34093" y="1364060"/>
            <a:ext cx="3588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21F43"/>
                </a:solidFill>
                <a:latin typeface="+mn-lt"/>
              </a:defRPr>
            </a:lvl1pPr>
          </a:lstStyle>
          <a:p>
            <a:r>
              <a:rPr lang="en-US" dirty="0" smtClean="0"/>
              <a:t>IFC pool of multilateral and bi-lateral concessional funds for climate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658998" y="1937915"/>
            <a:ext cx="371142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327894" y="2268939"/>
            <a:ext cx="3017520" cy="457200"/>
          </a:xfrm>
          <a:prstGeom prst="roundRect">
            <a:avLst/>
          </a:prstGeom>
          <a:ln w="15875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b="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Climate Investment Funds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450572" y="4024892"/>
            <a:ext cx="3334884" cy="457200"/>
          </a:xfrm>
          <a:prstGeom prst="roundRect">
            <a:avLst/>
          </a:prstGeom>
          <a:ln w="15875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b="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Global Environment Facility</a:t>
            </a:r>
            <a:endParaRPr 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39AF0"/>
                </a:solidFill>
              </a:rPr>
              <a:t>Lessons of Experience </a:t>
            </a:r>
            <a:endParaRPr lang="en-US" dirty="0">
              <a:solidFill>
                <a:srgbClr val="139A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7B49-D039-FE4C-A413-C655E1463E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OF CROWDING IN PRIVATE SECTOR ACTIVITIES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10"/>
          </p:nvPr>
        </p:nvSpPr>
        <p:spPr>
          <a:xfrm>
            <a:off x="360363" y="739739"/>
            <a:ext cx="8458200" cy="534256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dirty="0" smtClean="0">
                <a:latin typeface="+mn-lt"/>
              </a:rPr>
              <a:t>Increasingly </a:t>
            </a:r>
            <a:r>
              <a:rPr lang="en-US" sz="2400" b="1" dirty="0">
                <a:solidFill>
                  <a:srgbClr val="139AF0"/>
                </a:solidFill>
                <a:latin typeface="+mn-lt"/>
              </a:rPr>
              <a:t>recognized </a:t>
            </a:r>
            <a:r>
              <a:rPr lang="en-US" sz="1600" dirty="0" smtClean="0">
                <a:latin typeface="+mn-lt"/>
              </a:rPr>
              <a:t>over time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139AF0"/>
                </a:solidFill>
                <a:latin typeface="+mn-lt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139AF0"/>
                </a:solidFill>
                <a:latin typeface="+mn-lt"/>
                <a:cs typeface="Arial" pitchFamily="34" charset="0"/>
              </a:rPr>
              <a:t>  </a:t>
            </a:r>
            <a:r>
              <a:rPr lang="en-US" sz="2200" b="1" dirty="0" smtClean="0">
                <a:solidFill>
                  <a:srgbClr val="139AF0"/>
                </a:solidFill>
                <a:latin typeface="+mn-lt"/>
                <a:cs typeface="Arial" pitchFamily="34" charset="0"/>
              </a:rPr>
              <a:t>~5% </a:t>
            </a:r>
            <a:r>
              <a:rPr lang="en-US" sz="1600" dirty="0" smtClean="0">
                <a:latin typeface="+mn-lt"/>
                <a:cs typeface="Arial" pitchFamily="34" charset="0"/>
              </a:rPr>
              <a:t>of GEF funding for private sector </a:t>
            </a:r>
          </a:p>
          <a:p>
            <a:pPr lvl="0">
              <a:spcBef>
                <a:spcPts val="600"/>
              </a:spcBef>
            </a:pPr>
            <a:r>
              <a:rPr lang="en-US" sz="2800" b="1" dirty="0">
                <a:solidFill>
                  <a:srgbClr val="139AF0"/>
                </a:solidFill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139AF0"/>
                </a:solidFill>
                <a:cs typeface="Arial" pitchFamily="34" charset="0"/>
              </a:rPr>
              <a:t>  </a:t>
            </a:r>
            <a:r>
              <a:rPr lang="en-US" sz="2200" b="1" dirty="0" smtClean="0">
                <a:solidFill>
                  <a:srgbClr val="139AF0"/>
                </a:solidFill>
                <a:cs typeface="Arial" pitchFamily="34" charset="0"/>
              </a:rPr>
              <a:t>~</a:t>
            </a:r>
            <a:r>
              <a:rPr lang="en-US" sz="2200" b="1" dirty="0">
                <a:solidFill>
                  <a:srgbClr val="139AF0"/>
                </a:solidFill>
                <a:cs typeface="Arial" pitchFamily="34" charset="0"/>
              </a:rPr>
              <a:t>30% </a:t>
            </a:r>
            <a:r>
              <a:rPr lang="en-US" sz="1600" dirty="0">
                <a:cs typeface="Arial" pitchFamily="34" charset="0"/>
              </a:rPr>
              <a:t>of CIF funding for private sector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smtClean="0">
                <a:latin typeface="+mn-lt"/>
                <a:cs typeface="Arial" pitchFamily="34" charset="0"/>
              </a:rPr>
              <a:t>    </a:t>
            </a:r>
            <a:r>
              <a:rPr lang="en-US" sz="2200" b="1" dirty="0" smtClean="0">
                <a:solidFill>
                  <a:srgbClr val="139AF0"/>
                </a:solidFill>
                <a:cs typeface="Arial" pitchFamily="34" charset="0"/>
              </a:rPr>
              <a:t>“</a:t>
            </a:r>
            <a:r>
              <a:rPr lang="en-US" sz="2200" b="1" dirty="0">
                <a:solidFill>
                  <a:srgbClr val="139AF0"/>
                </a:solidFill>
                <a:cs typeface="Arial" pitchFamily="34" charset="0"/>
              </a:rPr>
              <a:t>Substantive allocation” </a:t>
            </a:r>
            <a:r>
              <a:rPr lang="en-US" sz="1600" dirty="0" smtClean="0">
                <a:latin typeface="+mn-lt"/>
                <a:cs typeface="Arial" pitchFamily="34" charset="0"/>
              </a:rPr>
              <a:t>of GCF under </a:t>
            </a:r>
            <a:r>
              <a:rPr lang="en-US" sz="1600" dirty="0">
                <a:latin typeface="+mn-lt"/>
                <a:cs typeface="Arial" pitchFamily="34" charset="0"/>
              </a:rPr>
              <a:t>a separate Private Sector </a:t>
            </a:r>
            <a:r>
              <a:rPr lang="en-US" sz="1600" dirty="0" smtClean="0">
                <a:latin typeface="+mn-lt"/>
                <a:cs typeface="Arial" pitchFamily="34" charset="0"/>
              </a:rPr>
              <a:t>Facility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b="1" dirty="0" smtClean="0">
                <a:solidFill>
                  <a:srgbClr val="139AF0"/>
                </a:solidFill>
                <a:cs typeface="Arial" pitchFamily="34" charset="0"/>
              </a:rPr>
              <a:t>    Bilateral </a:t>
            </a:r>
            <a:r>
              <a:rPr lang="en-US" sz="2200" b="1" dirty="0">
                <a:solidFill>
                  <a:srgbClr val="139AF0"/>
                </a:solidFill>
                <a:cs typeface="Arial" pitchFamily="34" charset="0"/>
              </a:rPr>
              <a:t>allocations </a:t>
            </a:r>
            <a:r>
              <a:rPr lang="en-US" sz="1600" dirty="0" smtClean="0">
                <a:latin typeface="+mn-lt"/>
                <a:cs typeface="Arial" pitchFamily="34" charset="0"/>
              </a:rPr>
              <a:t>to MDBs (e.g., Canada’s facilities with IFC, IDB and ADB)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dirty="0" smtClean="0">
              <a:latin typeface="+mn-lt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139AF0"/>
                </a:solidFill>
                <a:latin typeface="+mn-lt"/>
              </a:rPr>
              <a:t>Flexibility</a:t>
            </a:r>
            <a:r>
              <a:rPr lang="en-US" sz="1600" dirty="0" smtClean="0">
                <a:latin typeface="+mn-lt"/>
              </a:rPr>
              <a:t> (country, technology/sector</a:t>
            </a:r>
            <a:r>
              <a:rPr lang="en-US" sz="1600" smtClean="0">
                <a:latin typeface="+mn-lt"/>
              </a:rPr>
              <a:t>) can </a:t>
            </a:r>
            <a:r>
              <a:rPr lang="en-US" sz="1600" dirty="0" smtClean="0">
                <a:latin typeface="+mn-lt"/>
              </a:rPr>
              <a:t>help follow investment opportunities in the private sector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Private </a:t>
            </a:r>
            <a:r>
              <a:rPr lang="en-US" sz="1600" dirty="0">
                <a:latin typeface="+mn-lt"/>
              </a:rPr>
              <a:t>Sector can be leveraged through both direct and indirect MDB </a:t>
            </a:r>
            <a:r>
              <a:rPr lang="en-US" sz="1600" dirty="0" smtClean="0">
                <a:latin typeface="+mn-lt"/>
              </a:rPr>
              <a:t>interventions or “direct access” mechanisms through national entities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02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7B49-D039-FE4C-A413-C655E1463EE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RELEVANCE OF MDB/IFI CO-FINANCING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78904" y="1562662"/>
            <a:ext cx="8561685" cy="35024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7475" indent="15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04813" algn="l"/>
              </a:tabLst>
            </a:pPr>
            <a:r>
              <a:rPr lang="en-US" sz="2800" b="1" dirty="0">
                <a:solidFill>
                  <a:srgbClr val="139AF0"/>
                </a:solidFill>
                <a:latin typeface="+mn-lt"/>
              </a:rPr>
              <a:t>Aligns interest </a:t>
            </a:r>
            <a:r>
              <a:rPr lang="en-US" dirty="0">
                <a:latin typeface="+mn-lt"/>
              </a:rPr>
              <a:t>of all </a:t>
            </a:r>
            <a:r>
              <a:rPr lang="en-US" dirty="0" smtClean="0">
                <a:latin typeface="+mn-lt"/>
              </a:rPr>
              <a:t>parties over the life of the project</a:t>
            </a:r>
          </a:p>
          <a:p>
            <a:pPr marL="117475" indent="15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04813" algn="l"/>
              </a:tabLst>
            </a:pPr>
            <a:endParaRPr lang="en-US" dirty="0">
              <a:latin typeface="+mn-lt"/>
            </a:endParaRPr>
          </a:p>
          <a:p>
            <a:pPr marL="117475" indent="15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04813" algn="l"/>
              </a:tabLst>
            </a:pPr>
            <a:r>
              <a:rPr lang="en-US" sz="2800" b="1" dirty="0">
                <a:solidFill>
                  <a:srgbClr val="139AF0"/>
                </a:solidFill>
                <a:latin typeface="+mn-lt"/>
              </a:rPr>
              <a:t>Balances innovation </a:t>
            </a:r>
            <a:r>
              <a:rPr lang="en-US" dirty="0">
                <a:latin typeface="+mn-lt"/>
              </a:rPr>
              <a:t>with financial </a:t>
            </a:r>
            <a:r>
              <a:rPr lang="en-US" dirty="0" smtClean="0">
                <a:latin typeface="+mn-lt"/>
              </a:rPr>
              <a:t>discipline, which allows scaling-up</a:t>
            </a:r>
            <a:endParaRPr lang="en-US" dirty="0">
              <a:latin typeface="+mn-lt"/>
            </a:endParaRPr>
          </a:p>
          <a:p>
            <a:pPr marL="117475" indent="15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04813" algn="l"/>
              </a:tabLst>
            </a:pPr>
            <a:endParaRPr lang="en-US" sz="2800" b="1" dirty="0" smtClean="0">
              <a:solidFill>
                <a:srgbClr val="139AF0"/>
              </a:solidFill>
              <a:latin typeface="+mn-lt"/>
            </a:endParaRPr>
          </a:p>
          <a:p>
            <a:pPr marL="117475" indent="15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04813" algn="l"/>
              </a:tabLst>
            </a:pPr>
            <a:r>
              <a:rPr lang="en-US" sz="2800" b="1" dirty="0" smtClean="0">
                <a:solidFill>
                  <a:srgbClr val="139AF0"/>
                </a:solidFill>
                <a:latin typeface="+mn-lt"/>
              </a:rPr>
              <a:t>Helps to manage transaction </a:t>
            </a:r>
            <a:r>
              <a:rPr lang="en-US" sz="2800" b="1" dirty="0">
                <a:solidFill>
                  <a:srgbClr val="139AF0"/>
                </a:solidFill>
                <a:latin typeface="+mn-lt"/>
              </a:rPr>
              <a:t>costs</a:t>
            </a:r>
            <a:r>
              <a:rPr lang="en-US" dirty="0">
                <a:solidFill>
                  <a:srgbClr val="139AF0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for </a:t>
            </a:r>
            <a:r>
              <a:rPr lang="en-US" dirty="0" smtClean="0">
                <a:latin typeface="+mn-lt"/>
              </a:rPr>
              <a:t>contributors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0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hart 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Contact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Divide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 Slid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Interi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ull Page Interi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Full Page Interior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ingle Area Interior Option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wo Area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Highlight Slides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omb Stone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IFC Fixed Logo</Template>
  <TotalTime>14387</TotalTime>
  <Words>2047</Words>
  <Application>Microsoft Office PowerPoint</Application>
  <PresentationFormat>On-screen Show (4:3)</PresentationFormat>
  <Paragraphs>249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ＭＳ Ｐゴシック</vt:lpstr>
      <vt:lpstr>Andes ExtraLight</vt:lpstr>
      <vt:lpstr>Arial</vt:lpstr>
      <vt:lpstr>Arial Bold</vt:lpstr>
      <vt:lpstr>Gill Sans MT</vt:lpstr>
      <vt:lpstr>Times New Roman</vt:lpstr>
      <vt:lpstr>Trebuchet MS</vt:lpstr>
      <vt:lpstr>Wingdings</vt:lpstr>
      <vt:lpstr>IFC Fixed Logo</vt:lpstr>
      <vt:lpstr>Agenda Slide</vt:lpstr>
      <vt:lpstr>Full Page Interior</vt:lpstr>
      <vt:lpstr>1_Full Page Interior</vt:lpstr>
      <vt:lpstr>2_Full Page Interior</vt:lpstr>
      <vt:lpstr>Single Area Interior Options</vt:lpstr>
      <vt:lpstr>Two Area Slides</vt:lpstr>
      <vt:lpstr>Highlight Slides</vt:lpstr>
      <vt:lpstr>Tomb Stone</vt:lpstr>
      <vt:lpstr>Photo Slides</vt:lpstr>
      <vt:lpstr>Chart </vt:lpstr>
      <vt:lpstr>Contact Slide</vt:lpstr>
      <vt:lpstr>Divider Options</vt:lpstr>
      <vt:lpstr>Innovative solutions to climate finance: Blended Finance for private sector projects</vt:lpstr>
      <vt:lpstr>BLENDED FINANCE IS ONE OF IFC’S OFFERINGS TO LEVERAGE PRIVATE SECTOR INVESTMENTS IN CLIMATE</vt:lpstr>
      <vt:lpstr>WHAT IS BLENDED FINANCE AT IFC?</vt:lpstr>
      <vt:lpstr>WHY/WHEN DOES IFC BLEND CONCESSIONAL FUNDS?</vt:lpstr>
      <vt:lpstr>PowerPoint Presentation</vt:lpstr>
      <vt:lpstr>PRINCIPLES FOR DEPLOYING BLENDED FINANCE </vt:lpstr>
      <vt:lpstr>Lessons of Experience </vt:lpstr>
      <vt:lpstr>RELEVANCE OF CROWDING IN PRIVATE SECTOR ACTIVITIES</vt:lpstr>
      <vt:lpstr>RELEVANCE OF MDB/IFI CO-FINANCING</vt:lpstr>
      <vt:lpstr>RELEVANCE OF UNDERSTANDING PRIVATE SECTOR TIMELINES AND REQUIREMENTS</vt:lpstr>
      <vt:lpstr>GOVERNANCE FOR BLENDED FINANCE TRANSACTIONS</vt:lpstr>
      <vt:lpstr>STRUCTURING TO ENSURE “MINIMUM CONCESSIONALITY”</vt:lpstr>
      <vt:lpstr>Structuring concessional funds</vt:lpstr>
      <vt:lpstr>TO UNLOCK PRIVATE FINANCING THROUGH FINANCIAL INTERMEDIARIES</vt:lpstr>
      <vt:lpstr>TO ENABLE RENEWABLE ENERGY INVESTMENTS</vt:lpstr>
      <vt:lpstr>Case Study</vt:lpstr>
      <vt:lpstr>CASE STUDY: RENEWABLE ENERGY INFRASTRUCTURE INVESTMENT    </vt:lpstr>
      <vt:lpstr>DISCUSSION POINTS / CONCLUSION</vt:lpstr>
      <vt:lpstr>THANK YOU AND QUESTIONS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Palmer Wright</dc:creator>
  <cp:lastModifiedBy>Ricardo Gonzalez</cp:lastModifiedBy>
  <cp:revision>962</cp:revision>
  <cp:lastPrinted>2015-10-05T21:29:46Z</cp:lastPrinted>
  <dcterms:created xsi:type="dcterms:W3CDTF">2014-08-08T18:45:38Z</dcterms:created>
  <dcterms:modified xsi:type="dcterms:W3CDTF">2015-10-12T16:19:27Z</dcterms:modified>
</cp:coreProperties>
</file>