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16"/>
  </p:notesMasterIdLst>
  <p:handoutMasterIdLst>
    <p:handoutMasterId r:id="rId17"/>
  </p:handoutMasterIdLst>
  <p:sldIdLst>
    <p:sldId id="256" r:id="rId3"/>
    <p:sldId id="290" r:id="rId4"/>
    <p:sldId id="275" r:id="rId5"/>
    <p:sldId id="262" r:id="rId6"/>
    <p:sldId id="291" r:id="rId7"/>
    <p:sldId id="292" r:id="rId8"/>
    <p:sldId id="293" r:id="rId9"/>
    <p:sldId id="294" r:id="rId10"/>
    <p:sldId id="295" r:id="rId11"/>
    <p:sldId id="296" r:id="rId12"/>
    <p:sldId id="289" r:id="rId13"/>
    <p:sldId id="269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die Cox" initials="" lastIdx="13" clrIdx="0"/>
  <p:cmAuthor id="1" name="NREL" initials="" lastIdx="3" clrIdx="1"/>
  <p:cmAuthor id="2" name="Caroline  Uriarte" initials="CU" lastIdx="17" clrIdx="2"/>
  <p:cmAuthor id="3" name="Sean Esterly" initials="SE" lastIdx="1" clrIdx="3"/>
  <p:cmAuthor id="4" name="Benioff, Ron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5A81C"/>
    <a:srgbClr val="FF9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78" autoAdjust="0"/>
  </p:normalViewPr>
  <p:slideViewPr>
    <p:cSldViewPr snapToGrid="0" snapToObjects="1">
      <p:cViewPr>
        <p:scale>
          <a:sx n="100" d="100"/>
          <a:sy n="100" d="100"/>
        </p:scale>
        <p:origin x="-89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BFECD-9F3E-A940-895D-60375FDFC46E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90BED-DF7A-1840-A592-3BF10522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36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C46C-1997-2C42-A58C-BC34021D97AF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6FFF7-7B34-CA49-8A84-0D281650D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4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defTabSz="914300">
              <a:defRPr/>
            </a:pPr>
            <a:r>
              <a:rPr lang="en-US" b="1" dirty="0" smtClean="0"/>
              <a:t>Adapted</a:t>
            </a:r>
            <a:r>
              <a:rPr lang="en-US" b="1" baseline="0" dirty="0" smtClean="0"/>
              <a:t> from World Bank training slide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915FD-0013-4D10-AFD2-F51576549C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mad</a:t>
            </a:r>
            <a:r>
              <a:rPr lang="en-US" baseline="0" dirty="0" smtClean="0"/>
              <a:t>e from http://</a:t>
            </a:r>
            <a:r>
              <a:rPr lang="en-US" baseline="0" dirty="0" err="1" smtClean="0"/>
              <a:t>www.amcharts.com</a:t>
            </a:r>
            <a:r>
              <a:rPr lang="en-US" baseline="0" dirty="0" smtClean="0"/>
              <a:t> shows the 78 countries that participated in LEDS GP events from Oct 2013 – May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FFF7-7B34-CA49-8A84-0D281650D3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7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FFF7-7B34-CA49-8A84-0D281650D3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3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FFF7-7B34-CA49-8A84-0D281650D3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3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6016"/>
            <a:ext cx="4798291" cy="147980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32177"/>
            <a:ext cx="4798291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126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3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86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75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5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90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9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50020"/>
            <a:ext cx="6222506" cy="8546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666466"/>
            <a:ext cx="6222506" cy="418707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style. Bullets, short sentence, or introduction goes here.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/>
            </a:pPr>
            <a:endParaRPr lang="en-US" sz="105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9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50020"/>
            <a:ext cx="6222506" cy="8546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1666466"/>
            <a:ext cx="6222506" cy="800877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5098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rPr lang="en-US"/>
              <a:pPr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4305F8-0EC4-384F-A453-34998337E600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C922C1-3FDC-FF4B-9BC9-893362FB7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0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rPr lang="en-US"/>
              <a:pPr/>
              <a:t>10/14/15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8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1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94823-9225-B84E-A2E2-CA6C9DEF0583}" type="datetimeFigureOut"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3F86F3-1D2B-964C-82C6-788EE0B932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8"/>
            <a:ext cx="9144000" cy="686459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424705"/>
            <a:ext cx="7947891" cy="68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1934"/>
            <a:ext cx="8229600" cy="395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81280" y="6400800"/>
            <a:ext cx="9418320" cy="6502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67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7"/>
            <a:ext cx="9144000" cy="6858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2935"/>
            <a:ext cx="4726710" cy="395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461818"/>
            <a:ext cx="8229600" cy="68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81280" y="6400800"/>
            <a:ext cx="9418320" cy="6502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hyperlink" Target="http://ledsgp.org/assistanc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ebi.rahman@cdkn.org" TargetMode="External"/><Relationship Id="rId4" Type="http://schemas.openxmlformats.org/officeDocument/2006/relationships/hyperlink" Target="mailto:caroline.uriarte@nrel.gov" TargetMode="External"/><Relationship Id="rId5" Type="http://schemas.openxmlformats.org/officeDocument/2006/relationships/hyperlink" Target="mailto:ron.benioff@nrel.gov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LEDSGP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1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2280" y="1776016"/>
            <a:ext cx="5571836" cy="69471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LEDS GLOBAL PARTNERSHIP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2280" y="2555877"/>
            <a:ext cx="4798291" cy="1265668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Advancing Climate-Resilient Low Emission Development Around the World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62280" y="4253057"/>
            <a:ext cx="7158350" cy="1896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October 14-16, 2015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LEDS GP Annual Workshop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Punta Cana, Dominican Republic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Ron Benioff, </a:t>
            </a:r>
            <a:r>
              <a:rPr lang="en-US" sz="2000" b="1" dirty="0" smtClean="0">
                <a:solidFill>
                  <a:srgbClr val="000000"/>
                </a:solidFill>
              </a:rPr>
              <a:t>LEDS GP Co-Director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b="1" dirty="0"/>
          </a:p>
          <a:p>
            <a:r>
              <a:rPr lang="en-US" sz="2000" b="1" dirty="0" err="1"/>
              <a:t>www.ledsgp.org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-81280" y="6400800"/>
            <a:ext cx="9418320" cy="65024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1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095" y="355547"/>
            <a:ext cx="8131465" cy="406453"/>
          </a:xfrm>
        </p:spPr>
        <p:txBody>
          <a:bodyPr>
            <a:noAutofit/>
          </a:bodyPr>
          <a:lstStyle/>
          <a:p>
            <a:r>
              <a:rPr lang="en-US" b="1" dirty="0" smtClean="0"/>
              <a:t>STRATEGIC ENHANCEMENTS UNDERWAY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09176"/>
            <a:ext cx="8131464" cy="516678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Deepen and tailor peer learning and </a:t>
            </a:r>
            <a:r>
              <a:rPr lang="en-US" dirty="0">
                <a:solidFill>
                  <a:srgbClr val="000000"/>
                </a:solidFill>
              </a:rPr>
              <a:t>technical collaboration on </a:t>
            </a:r>
            <a:r>
              <a:rPr lang="en-US" dirty="0" smtClean="0">
                <a:solidFill>
                  <a:srgbClr val="000000"/>
                </a:solidFill>
              </a:rPr>
              <a:t>2-3 selected </a:t>
            </a:r>
            <a:r>
              <a:rPr lang="en-US" dirty="0">
                <a:solidFill>
                  <a:srgbClr val="000000"/>
                </a:solidFill>
              </a:rPr>
              <a:t>priority topics </a:t>
            </a:r>
            <a:r>
              <a:rPr lang="en-US" dirty="0" smtClean="0">
                <a:solidFill>
                  <a:srgbClr val="000000"/>
                </a:solidFill>
              </a:rPr>
              <a:t>per region</a:t>
            </a:r>
          </a:p>
          <a:p>
            <a:pPr marL="10287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Increased attention to implementation support 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Strengthen communities of practice, knowledge exchange, and support for innovation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Improve access to resources and assistance from current programs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Diversify funding base and deepen partnerships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Engage more diverse stakeholders</a:t>
            </a:r>
          </a:p>
          <a:p>
            <a:pPr marL="342900" indent="-342900">
              <a:buFont typeface="Arial"/>
              <a:buChar char="•"/>
            </a:pP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2200" b="1" i="1" dirty="0" smtClean="0">
                <a:solidFill>
                  <a:schemeClr val="accent3">
                    <a:lumMod val="75000"/>
                  </a:schemeClr>
                </a:solidFill>
              </a:rPr>
              <a:t>What are your recommendations?</a:t>
            </a:r>
            <a:endParaRPr lang="en-US" sz="2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38" y="0"/>
            <a:ext cx="2967492" cy="3659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313680"/>
            <a:ext cx="6667500" cy="891539"/>
          </a:xfrm>
          <a:prstGeom prst="rect">
            <a:avLst/>
          </a:prstGeom>
          <a:solidFill>
            <a:srgbClr val="F5A81C"/>
          </a:solidFill>
        </p:spPr>
        <p:txBody>
          <a:bodyPr vert="horz" wrap="square" lIns="365760" tIns="45720" rIns="91440" bIns="45720" rtlCol="0" anchor="ctr"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Can submit request for support anytime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at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http://ledsgp.org/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assistance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itle 7"/>
          <p:cNvSpPr txBox="1">
            <a:spLocks/>
          </p:cNvSpPr>
          <p:nvPr/>
        </p:nvSpPr>
        <p:spPr>
          <a:xfrm>
            <a:off x="558800" y="427038"/>
            <a:ext cx="5958262" cy="855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/>
              <a:t>COUNTRY MEETINGS ON ADVISORY SUPPORT</a:t>
            </a:r>
          </a:p>
        </p:txBody>
      </p:sp>
      <p:sp>
        <p:nvSpPr>
          <p:cNvPr id="18" name="Content Placeholder 8"/>
          <p:cNvSpPr txBox="1">
            <a:spLocks/>
          </p:cNvSpPr>
          <p:nvPr/>
        </p:nvSpPr>
        <p:spPr>
          <a:xfrm>
            <a:off x="723899" y="1409700"/>
            <a:ext cx="6518723" cy="39039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Meetings scheduled with many country teams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Identify needs and opportunities for LEDS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  expert/peer assistance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Plan for delivery of support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Seek feedback on how we can improve this service and LEDS GP overall</a:t>
            </a:r>
          </a:p>
          <a:p>
            <a:pPr marL="0" indent="0">
              <a:buFont typeface="Wingdings" charset="2"/>
              <a:buNone/>
            </a:pPr>
            <a:endParaRPr lang="en-US" sz="1800" dirty="0" smtClean="0">
              <a:solidFill>
                <a:srgbClr val="008000"/>
              </a:solidFill>
            </a:endParaRPr>
          </a:p>
          <a:p>
            <a:r>
              <a:rPr lang="en-US" sz="1800" dirty="0" smtClean="0">
                <a:solidFill>
                  <a:srgbClr val="008000"/>
                </a:solidFill>
              </a:rPr>
              <a:t>Please let us know if you have not been contacted and would like to meet </a:t>
            </a:r>
            <a:endParaRPr lang="en-US" sz="1800" dirty="0">
              <a:solidFill>
                <a:srgbClr val="008000"/>
              </a:solidFill>
            </a:endParaRPr>
          </a:p>
          <a:p>
            <a:r>
              <a:rPr lang="en-US" sz="1800" dirty="0" smtClean="0">
                <a:solidFill>
                  <a:srgbClr val="008000"/>
                </a:solidFill>
              </a:rPr>
              <a:t>Can also talk at LEDS GP booth at the marketplace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Contact Bethany </a:t>
            </a:r>
            <a:r>
              <a:rPr lang="en-US" sz="1800" dirty="0" err="1" smtClean="0">
                <a:solidFill>
                  <a:srgbClr val="008000"/>
                </a:solidFill>
              </a:rPr>
              <a:t>Speer</a:t>
            </a:r>
            <a:r>
              <a:rPr lang="en-US" sz="1800" dirty="0" smtClean="0">
                <a:solidFill>
                  <a:srgbClr val="008000"/>
                </a:solidFill>
              </a:rPr>
              <a:t>, Caroline </a:t>
            </a:r>
            <a:r>
              <a:rPr lang="en-US" sz="1800" dirty="0" err="1" smtClean="0">
                <a:solidFill>
                  <a:srgbClr val="008000"/>
                </a:solidFill>
              </a:rPr>
              <a:t>Uriarte</a:t>
            </a:r>
            <a:r>
              <a:rPr lang="en-US" sz="1800" dirty="0" smtClean="0">
                <a:solidFill>
                  <a:srgbClr val="008000"/>
                </a:solidFill>
              </a:rPr>
              <a:t>, or </a:t>
            </a:r>
            <a:r>
              <a:rPr lang="en-US" sz="1800" dirty="0" err="1" smtClean="0">
                <a:solidFill>
                  <a:srgbClr val="008000"/>
                </a:solidFill>
              </a:rPr>
              <a:t>Jebi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Rahman</a:t>
            </a:r>
            <a:r>
              <a:rPr lang="en-US" sz="1800" dirty="0" smtClean="0">
                <a:solidFill>
                  <a:srgbClr val="008000"/>
                </a:solidFill>
              </a:rPr>
              <a:t> to schedule a consultation</a:t>
            </a:r>
          </a:p>
        </p:txBody>
      </p:sp>
    </p:spTree>
    <p:extLst>
      <p:ext uri="{BB962C8B-B14F-4D97-AF65-F5344CB8AC3E}">
        <p14:creationId xmlns:p14="http://schemas.microsoft.com/office/powerpoint/2010/main" val="48788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528320" y="241183"/>
            <a:ext cx="5488710" cy="107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/>
              <a:t>YOU DRIVE THE PARTNERSHIP</a:t>
            </a:r>
            <a:endParaRPr lang="en-US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28321" y="1172308"/>
            <a:ext cx="6411896" cy="4521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0000"/>
                </a:solidFill>
              </a:rPr>
              <a:t>At the Workshop – Lean In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Pursue priority needs and opportunities for learning, assistance, and collaboration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Share your experiences and recommendations to </a:t>
            </a:r>
          </a:p>
          <a:p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   improve the LEDS GP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Identify how you will apply learning and new partnerships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Use opportunity to explore new, innovative ideas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800" b="1" dirty="0" smtClean="0">
                <a:solidFill>
                  <a:srgbClr val="000000"/>
                </a:solidFill>
              </a:rPr>
              <a:t>Stay </a:t>
            </a:r>
            <a:r>
              <a:rPr lang="en-US" sz="1800" b="1" dirty="0">
                <a:solidFill>
                  <a:srgbClr val="000000"/>
                </a:solidFill>
              </a:rPr>
              <a:t>E</a:t>
            </a:r>
            <a:r>
              <a:rPr lang="en-US" sz="1800" b="1" dirty="0" smtClean="0">
                <a:solidFill>
                  <a:srgbClr val="000000"/>
                </a:solidFill>
              </a:rPr>
              <a:t>ngaged </a:t>
            </a:r>
            <a:r>
              <a:rPr lang="en-US" sz="1800" b="1" dirty="0">
                <a:solidFill>
                  <a:srgbClr val="000000"/>
                </a:solidFill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</a:rPr>
              <a:t>fter the Workshop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Engage with </a:t>
            </a:r>
            <a:r>
              <a:rPr lang="en-US" sz="1800" dirty="0">
                <a:solidFill>
                  <a:srgbClr val="000000"/>
                </a:solidFill>
              </a:rPr>
              <a:t>r</a:t>
            </a:r>
            <a:r>
              <a:rPr lang="en-US" sz="1800" dirty="0" smtClean="0">
                <a:solidFill>
                  <a:srgbClr val="000000"/>
                </a:solidFill>
              </a:rPr>
              <a:t>egional </a:t>
            </a:r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latforms and work groups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Contribute communication materials, to activity inventory, and new award program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Lead new activities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38" y="0"/>
            <a:ext cx="2967492" cy="3659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371256"/>
            <a:ext cx="6776720" cy="955040"/>
          </a:xfrm>
          <a:prstGeom prst="rect">
            <a:avLst/>
          </a:prstGeom>
          <a:solidFill>
            <a:srgbClr val="F5A81C"/>
          </a:solidFill>
        </p:spPr>
        <p:txBody>
          <a:bodyPr vert="horz" wrap="square" lIns="36576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Please join the LEDS GP and encourage others to join.</a:t>
            </a:r>
          </a:p>
          <a:p>
            <a:r>
              <a:rPr lang="en-US" sz="2200" b="1" dirty="0" err="1" smtClean="0">
                <a:solidFill>
                  <a:schemeClr val="bg1"/>
                </a:solidFill>
                <a:latin typeface="Arial"/>
                <a:cs typeface="Arial"/>
              </a:rPr>
              <a:t>www.ledsgp.org</a:t>
            </a:r>
            <a:endParaRPr lang="en-US" sz="2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32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528320" y="424705"/>
            <a:ext cx="5488710" cy="733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/>
              <a:t>CONTACTS AND RESOURCES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85800" y="1429468"/>
            <a:ext cx="5331230" cy="435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cs typeface="Trebuchet MS"/>
              </a:rPr>
              <a:t>Website: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Trebuchet MS"/>
                <a:hlinkClick r:id="rId2"/>
              </a:rPr>
              <a:t>www.LEDSGP.org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Trebuchet MS"/>
              </a:rPr>
              <a:t>    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  <a:cs typeface="Trebuchet MS"/>
            </a:endParaRPr>
          </a:p>
          <a:p>
            <a:r>
              <a:rPr lang="en-US" sz="1800" b="1" dirty="0">
                <a:solidFill>
                  <a:srgbClr val="000000"/>
                </a:solidFill>
                <a:cs typeface="Trebuchet MS"/>
              </a:rPr>
              <a:t>Secretariat </a:t>
            </a:r>
            <a:endParaRPr lang="en-US" sz="1800" b="1" dirty="0" smtClean="0">
              <a:solidFill>
                <a:srgbClr val="000000"/>
              </a:solidFill>
              <a:cs typeface="Trebuchet MS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cs typeface="Trebuchet MS"/>
              </a:rPr>
              <a:t>(NREL and CDKN)</a:t>
            </a:r>
            <a:r>
              <a:rPr lang="en-US" sz="1800" b="1" dirty="0">
                <a:solidFill>
                  <a:srgbClr val="000000"/>
                </a:solidFill>
                <a:cs typeface="Trebuchet MS"/>
              </a:rPr>
              <a:t>:</a:t>
            </a:r>
          </a:p>
          <a:p>
            <a:r>
              <a:rPr lang="en-US" sz="1800" dirty="0" err="1" smtClean="0">
                <a:solidFill>
                  <a:srgbClr val="000000"/>
                </a:solidFill>
                <a:cs typeface="Trebuchet MS"/>
              </a:rPr>
              <a:t>Jebi</a:t>
            </a:r>
            <a:r>
              <a:rPr lang="en-US" sz="1800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cs typeface="Trebuchet MS"/>
              </a:rPr>
              <a:t>Rahman</a:t>
            </a:r>
            <a:endParaRPr lang="en-US" sz="1800" dirty="0">
              <a:solidFill>
                <a:srgbClr val="000000"/>
              </a:solidFill>
              <a:cs typeface="Trebuchet MS"/>
            </a:endParaRPr>
          </a:p>
          <a:p>
            <a:r>
              <a:rPr lang="en-US" sz="1800" u="sng" dirty="0">
                <a:solidFill>
                  <a:schemeClr val="bg1">
                    <a:lumMod val="50000"/>
                  </a:schemeClr>
                </a:solidFill>
                <a:cs typeface="Trebuchet MS"/>
                <a:hlinkClick r:id="rId3"/>
              </a:rPr>
              <a:t>jebi.rahman@</a:t>
            </a:r>
            <a:r>
              <a:rPr lang="en-US" sz="1800" u="sng" dirty="0" smtClean="0">
                <a:solidFill>
                  <a:schemeClr val="bg1">
                    <a:lumMod val="50000"/>
                  </a:schemeClr>
                </a:solidFill>
                <a:cs typeface="Trebuchet MS"/>
                <a:hlinkClick r:id="rId3"/>
              </a:rPr>
              <a:t>cdkn.org</a:t>
            </a:r>
            <a:r>
              <a:rPr lang="en-US" sz="1800" u="sng" dirty="0" smtClean="0">
                <a:solidFill>
                  <a:schemeClr val="bg1">
                    <a:lumMod val="50000"/>
                  </a:schemeClr>
                </a:solidFill>
                <a:cs typeface="Trebuchet MS"/>
              </a:rPr>
              <a:t> </a:t>
            </a:r>
            <a:endParaRPr lang="en-US" sz="1800" u="sng" dirty="0">
              <a:solidFill>
                <a:schemeClr val="bg1">
                  <a:lumMod val="50000"/>
                </a:schemeClr>
              </a:solidFill>
              <a:cs typeface="Trebuchet MS"/>
            </a:endParaRPr>
          </a:p>
          <a:p>
            <a:endParaRPr lang="en-US" sz="1050" dirty="0">
              <a:solidFill>
                <a:schemeClr val="bg1">
                  <a:lumMod val="50000"/>
                </a:schemeClr>
              </a:solidFill>
              <a:cs typeface="Trebuchet MS"/>
            </a:endParaRPr>
          </a:p>
          <a:p>
            <a:r>
              <a:rPr lang="en-US" sz="1800" dirty="0">
                <a:solidFill>
                  <a:srgbClr val="000000"/>
                </a:solidFill>
                <a:cs typeface="Trebuchet MS"/>
              </a:rPr>
              <a:t>Caroline </a:t>
            </a:r>
            <a:r>
              <a:rPr lang="en-US" sz="1800" dirty="0" err="1">
                <a:solidFill>
                  <a:srgbClr val="000000"/>
                </a:solidFill>
                <a:cs typeface="Trebuchet MS"/>
              </a:rPr>
              <a:t>Uriarte</a:t>
            </a:r>
            <a:endParaRPr lang="en-US" sz="1800" dirty="0">
              <a:solidFill>
                <a:srgbClr val="000000"/>
              </a:solidFill>
              <a:cs typeface="Trebuchet MS"/>
            </a:endParaRPr>
          </a:p>
          <a:p>
            <a:r>
              <a:rPr lang="en-US" sz="1800" u="sng" dirty="0">
                <a:solidFill>
                  <a:schemeClr val="bg1">
                    <a:lumMod val="50000"/>
                  </a:schemeClr>
                </a:solidFill>
                <a:cs typeface="Trebuchet MS"/>
                <a:hlinkClick r:id="rId4"/>
              </a:rPr>
              <a:t>caroline.uriarte@nrel.gov</a:t>
            </a:r>
            <a:endParaRPr lang="en-US" sz="1800" dirty="0">
              <a:solidFill>
                <a:schemeClr val="bg1">
                  <a:lumMod val="50000"/>
                </a:schemeClr>
              </a:solidFill>
              <a:cs typeface="Trebuchet MS"/>
            </a:endParaRPr>
          </a:p>
          <a:p>
            <a:endParaRPr lang="en-US" sz="1050" dirty="0">
              <a:solidFill>
                <a:schemeClr val="bg1">
                  <a:lumMod val="50000"/>
                </a:schemeClr>
              </a:solidFill>
              <a:cs typeface="Trebuchet MS"/>
            </a:endParaRPr>
          </a:p>
          <a:p>
            <a:r>
              <a:rPr lang="en-US" sz="1800" dirty="0">
                <a:solidFill>
                  <a:srgbClr val="000000"/>
                </a:solidFill>
                <a:cs typeface="Trebuchet MS"/>
              </a:rPr>
              <a:t>Ron </a:t>
            </a:r>
            <a:r>
              <a:rPr lang="en-US" sz="1800" dirty="0" err="1">
                <a:solidFill>
                  <a:srgbClr val="000000"/>
                </a:solidFill>
                <a:cs typeface="Trebuchet MS"/>
              </a:rPr>
              <a:t>Benioff</a:t>
            </a:r>
            <a:endParaRPr lang="en-US" sz="1800" dirty="0">
              <a:solidFill>
                <a:srgbClr val="000000"/>
              </a:solidFill>
              <a:cs typeface="Trebuchet MS"/>
            </a:endParaRPr>
          </a:p>
          <a:p>
            <a:r>
              <a:rPr lang="en-US" sz="1800" u="sng" dirty="0">
                <a:solidFill>
                  <a:schemeClr val="bg1">
                    <a:lumMod val="50000"/>
                  </a:schemeClr>
                </a:solidFill>
                <a:cs typeface="Trebuchet MS"/>
                <a:hlinkClick r:id="rId5"/>
              </a:rPr>
              <a:t>ron.benioff@nrel.gov</a:t>
            </a:r>
            <a:r>
              <a:rPr lang="en-US" sz="1800" u="sng" dirty="0">
                <a:solidFill>
                  <a:schemeClr val="bg1">
                    <a:lumMod val="50000"/>
                  </a:schemeClr>
                </a:solidFill>
                <a:cs typeface="Trebuchet MS"/>
              </a:rPr>
              <a:t> </a:t>
            </a:r>
            <a:endParaRPr lang="en-US" sz="1800" dirty="0">
              <a:solidFill>
                <a:schemeClr val="bg1">
                  <a:lumMod val="50000"/>
                </a:schemeClr>
              </a:solidFill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38" y="1"/>
            <a:ext cx="2967492" cy="36599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5-10-05 at 5.50.0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72" y="1158241"/>
            <a:ext cx="4706179" cy="40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36933" y="5229371"/>
            <a:ext cx="1887912" cy="1159749"/>
          </a:xfrm>
          <a:prstGeom prst="roundRect">
            <a:avLst>
              <a:gd name="adj" fmla="val 10000"/>
            </a:avLst>
          </a:prstGeom>
          <a:blipFill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ounded Rectangle 10"/>
          <p:cNvSpPr/>
          <p:nvPr/>
        </p:nvSpPr>
        <p:spPr>
          <a:xfrm>
            <a:off x="2554425" y="2726816"/>
            <a:ext cx="1748731" cy="914400"/>
          </a:xfrm>
          <a:prstGeom prst="roundRect">
            <a:avLst>
              <a:gd name="adj" fmla="val 10000"/>
            </a:avLst>
          </a:prstGeom>
          <a:blipFill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alpha val="90000"/>
              <a:hueOff val="13539"/>
              <a:satOff val="-617"/>
              <a:lumOff val="2791"/>
              <a:alphaOff val="-1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ounded Rectangle 14"/>
          <p:cNvSpPr/>
          <p:nvPr/>
        </p:nvSpPr>
        <p:spPr>
          <a:xfrm>
            <a:off x="7243817" y="2058314"/>
            <a:ext cx="1744268" cy="994599"/>
          </a:xfrm>
          <a:prstGeom prst="roundRect">
            <a:avLst>
              <a:gd name="adj" fmla="val 10000"/>
            </a:avLst>
          </a:prstGeom>
          <a:blipFill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alpha val="90000"/>
              <a:hueOff val="40616"/>
              <a:satOff val="-1851"/>
              <a:lumOff val="8373"/>
              <a:alphaOff val="-3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ounded Rectangle 16"/>
          <p:cNvSpPr/>
          <p:nvPr/>
        </p:nvSpPr>
        <p:spPr>
          <a:xfrm>
            <a:off x="4531599" y="1068777"/>
            <a:ext cx="1798871" cy="989537"/>
          </a:xfrm>
          <a:prstGeom prst="roundRect">
            <a:avLst>
              <a:gd name="adj" fmla="val 10000"/>
            </a:avLst>
          </a:prstGeom>
          <a:blipFill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alpha val="90000"/>
              <a:hueOff val="54155"/>
              <a:satOff val="-2468"/>
              <a:lumOff val="11164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 descr="incheon-by-ash-dollesin-c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60" y="3861593"/>
            <a:ext cx="1762470" cy="102892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48" y="3369352"/>
            <a:ext cx="3407461" cy="755394"/>
          </a:xfrm>
          <a:prstGeom prst="roundRect">
            <a:avLst/>
          </a:prstGeom>
          <a:solidFill>
            <a:srgbClr val="F5A81C"/>
          </a:solidFill>
          <a:ln>
            <a:solidFill>
              <a:srgbClr val="F5A8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Increase energy security and economic development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06898" y="4384824"/>
            <a:ext cx="3407461" cy="755394"/>
          </a:xfrm>
          <a:prstGeom prst="roundRect">
            <a:avLst/>
          </a:prstGeom>
          <a:solidFill>
            <a:srgbClr val="F5A81C"/>
          </a:solidFill>
          <a:ln>
            <a:solidFill>
              <a:srgbClr val="F5A8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Improve health and economic activity from less pollution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40851" y="2822322"/>
            <a:ext cx="3407461" cy="755394"/>
          </a:xfrm>
          <a:prstGeom prst="roundRect">
            <a:avLst/>
          </a:prstGeom>
          <a:solidFill>
            <a:srgbClr val="F5A81C"/>
          </a:solidFill>
          <a:ln>
            <a:solidFill>
              <a:srgbClr val="F5A8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A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Enhance industrial / resource efficiency and productivity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33390" y="1680617"/>
            <a:ext cx="3407461" cy="755394"/>
          </a:xfrm>
          <a:prstGeom prst="roundRect">
            <a:avLst/>
          </a:prstGeom>
          <a:solidFill>
            <a:srgbClr val="F5A81C"/>
          </a:solidFill>
          <a:ln>
            <a:solidFill>
              <a:srgbClr val="F5A8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A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Reduce poverty and create </a:t>
            </a:r>
            <a:r>
              <a:rPr lang="en-CA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 economic opportunities 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88941" y="5490427"/>
            <a:ext cx="3553425" cy="755394"/>
          </a:xfrm>
          <a:prstGeom prst="roundRect">
            <a:avLst/>
          </a:prstGeom>
          <a:solidFill>
            <a:srgbClr val="F5A81C"/>
          </a:solidFill>
          <a:ln>
            <a:solidFill>
              <a:srgbClr val="F5A8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A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Urgent need to scale up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GHG emission reductions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and improve climate resiliency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2678"/>
            <a:ext cx="8229600" cy="856099"/>
          </a:xfrm>
        </p:spPr>
        <p:txBody>
          <a:bodyPr>
            <a:normAutofit/>
          </a:bodyPr>
          <a:lstStyle/>
          <a:p>
            <a:r>
              <a:rPr lang="en-US" dirty="0"/>
              <a:t>Why Pursue Low </a:t>
            </a:r>
            <a:r>
              <a:rPr lang="en-US" dirty="0" smtClean="0"/>
              <a:t>Emission </a:t>
            </a:r>
            <a:r>
              <a:rPr lang="en-US" dirty="0"/>
              <a:t>Development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5894" y="6566938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Content adapted from World Bank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45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457199" y="437928"/>
            <a:ext cx="5958263" cy="1068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/>
              <a:t>LEDS GLOBAL </a:t>
            </a:r>
            <a:r>
              <a:rPr lang="en-US" b="1" dirty="0" smtClean="0"/>
              <a:t>PARTNERSHIP</a:t>
            </a:r>
          </a:p>
          <a:p>
            <a:r>
              <a:rPr lang="en-US" sz="1800" b="1" i="1" dirty="0" smtClean="0">
                <a:solidFill>
                  <a:srgbClr val="000000"/>
                </a:solidFill>
              </a:rPr>
              <a:t>Advancing </a:t>
            </a:r>
            <a:r>
              <a:rPr lang="en-US" sz="1800" b="1" i="1" dirty="0">
                <a:solidFill>
                  <a:srgbClr val="000000"/>
                </a:solidFill>
              </a:rPr>
              <a:t>Climate-Resilient Low Emission Development Around the World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58801" y="1366984"/>
            <a:ext cx="5856662" cy="5118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8000"/>
                </a:solidFill>
              </a:rPr>
              <a:t>Mission</a:t>
            </a:r>
          </a:p>
          <a:p>
            <a:pPr marL="109728"/>
            <a:r>
              <a:rPr lang="en-US" sz="2000" dirty="0" smtClean="0">
                <a:solidFill>
                  <a:schemeClr val="tx1"/>
                </a:solidFill>
              </a:rPr>
              <a:t>Harness the collective knowledge and resources of  governments, donors and international organizations, and practitioners in scaling up and strengthening implementation of climate-resilient low emission development around the world.</a:t>
            </a:r>
            <a:endParaRPr lang="en-US" sz="2000" dirty="0" smtClean="0">
              <a:solidFill>
                <a:schemeClr val="tx1"/>
              </a:solidFill>
              <a:cs typeface="Trebuchet MS"/>
            </a:endParaRPr>
          </a:p>
          <a:p>
            <a:endParaRPr lang="en-US" sz="1800" dirty="0" smtClean="0">
              <a:solidFill>
                <a:srgbClr val="008000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Objectives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marL="285750" lvl="0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Strengthen quality, coordinated support, and leadership</a:t>
            </a:r>
            <a:r>
              <a:rPr lang="en-US" sz="2000" dirty="0">
                <a:solidFill>
                  <a:schemeClr val="tx1"/>
                </a:solidFill>
              </a:rPr>
              <a:t> of low emission climate resilient development strategies by countries in all regions</a:t>
            </a:r>
          </a:p>
          <a:p>
            <a:pPr marL="285750" lvl="0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Foster effective implementation </a:t>
            </a:r>
            <a:r>
              <a:rPr lang="en-US" sz="2000" dirty="0">
                <a:solidFill>
                  <a:schemeClr val="tx1"/>
                </a:solidFill>
              </a:rPr>
              <a:t>of LEDS</a:t>
            </a:r>
          </a:p>
          <a:p>
            <a:pPr marL="285750" lvl="0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Spur development of new LEDS</a:t>
            </a:r>
            <a:r>
              <a:rPr lang="en-US" sz="2000" dirty="0">
                <a:solidFill>
                  <a:schemeClr val="tx1"/>
                </a:solidFill>
              </a:rPr>
              <a:t> by additional national and sub-national governments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38" y="0"/>
            <a:ext cx="2967493" cy="3659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 txBox="1">
            <a:spLocks/>
          </p:cNvSpPr>
          <p:nvPr/>
        </p:nvSpPr>
        <p:spPr>
          <a:xfrm>
            <a:off x="457199" y="424705"/>
            <a:ext cx="7947891" cy="68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/>
              <a:t>LEDS GP MEMBERS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57198" y="1251034"/>
            <a:ext cx="3897447" cy="1602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LEDS GP Catalyzes Action and Collaboration Across more than 160 Countries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and International Organizations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34" y="424705"/>
            <a:ext cx="4753166" cy="2752442"/>
          </a:xfrm>
          <a:prstGeom prst="rect">
            <a:avLst/>
          </a:prstGeom>
        </p:spPr>
      </p:pic>
      <p:pic>
        <p:nvPicPr>
          <p:cNvPr id="2" name="Picture 1" descr="Screen Shot 2015-10-05 at 6.46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0" y="2853341"/>
            <a:ext cx="5080998" cy="34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8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397387" y="243286"/>
            <a:ext cx="7947891" cy="68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/>
              <a:t>LEDS GP ORGANIZATIONAL STRUCTURE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74700" y="1039996"/>
            <a:ext cx="8191637" cy="5222856"/>
            <a:chOff x="1803401" y="1360860"/>
            <a:chExt cx="5880103" cy="4440328"/>
          </a:xfrm>
        </p:grpSpPr>
        <p:sp>
          <p:nvSpPr>
            <p:cNvPr id="19" name="Rectangle 18"/>
            <p:cNvSpPr/>
            <p:nvPr/>
          </p:nvSpPr>
          <p:spPr>
            <a:xfrm>
              <a:off x="3609323" y="2259081"/>
              <a:ext cx="1713534" cy="180566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edsgporg-0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600" y="4064744"/>
              <a:ext cx="1181100" cy="811314"/>
            </a:xfrm>
            <a:prstGeom prst="rect">
              <a:avLst/>
            </a:prstGeom>
          </p:spPr>
        </p:pic>
        <p:pic>
          <p:nvPicPr>
            <p:cNvPr id="11" name="Picture 10" descr="ledsgporg-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01" y="2251672"/>
              <a:ext cx="1320800" cy="665558"/>
            </a:xfrm>
            <a:prstGeom prst="rect">
              <a:avLst/>
            </a:prstGeom>
          </p:spPr>
        </p:pic>
        <p:pic>
          <p:nvPicPr>
            <p:cNvPr id="12" name="Picture 11" descr="ledsgporg-0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451" y="3272210"/>
              <a:ext cx="990600" cy="1164480"/>
            </a:xfrm>
            <a:prstGeom prst="rect">
              <a:avLst/>
            </a:prstGeom>
          </p:spPr>
        </p:pic>
        <p:pic>
          <p:nvPicPr>
            <p:cNvPr id="13" name="Picture 12" descr="ledsgporg-0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565" y="2143472"/>
              <a:ext cx="1297758" cy="3425478"/>
            </a:xfrm>
            <a:prstGeom prst="rect">
              <a:avLst/>
            </a:prstGeom>
          </p:spPr>
        </p:pic>
        <p:pic>
          <p:nvPicPr>
            <p:cNvPr id="15" name="Picture 14" descr="ledsgporg-08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923" y="1543050"/>
              <a:ext cx="1738934" cy="716031"/>
            </a:xfrm>
            <a:prstGeom prst="rect">
              <a:avLst/>
            </a:prstGeom>
          </p:spPr>
        </p:pic>
        <p:pic>
          <p:nvPicPr>
            <p:cNvPr id="16" name="Picture 15" descr="ledsgporg-0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832" y="1737193"/>
              <a:ext cx="321567" cy="5218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745197" y="2859460"/>
              <a:ext cx="1474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REGIONAL PLATFORMS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6947" y="3355320"/>
              <a:ext cx="14745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Arial"/>
                  <a:cs typeface="Arial"/>
                </a:rPr>
                <a:t>define priorities, lead peer learning, and support delivery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32446" y="1360860"/>
              <a:ext cx="2287304" cy="34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/>
                  <a:cs typeface="Arial"/>
                </a:rPr>
                <a:t>IMPROVED LEDS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42051" y="3445951"/>
              <a:ext cx="1441452" cy="34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/>
                  <a:cs typeface="Arial"/>
                </a:rPr>
                <a:t>SECRETARIAT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42052" y="3709278"/>
              <a:ext cx="1441452" cy="49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coordinates implementation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03401" y="3393281"/>
              <a:ext cx="1441452" cy="60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/>
                  <a:cs typeface="Arial"/>
                </a:rPr>
                <a:t>STEERING COMMITTEE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03402" y="3871059"/>
              <a:ext cx="1441452" cy="49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sets strategic direction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42041" y="4814518"/>
              <a:ext cx="1680816" cy="60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/>
                  <a:cs typeface="Arial"/>
                </a:rPr>
                <a:t>GLOBAL WORK STREAMS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45197" y="5304028"/>
              <a:ext cx="1474504" cy="49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Provide technical support and 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8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701521"/>
              </p:ext>
            </p:extLst>
          </p:nvPr>
        </p:nvGraphicFramePr>
        <p:xfrm>
          <a:off x="558800" y="1295734"/>
          <a:ext cx="7975600" cy="4505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2800"/>
                <a:gridCol w="4622800"/>
              </a:tblGrid>
              <a:tr h="114930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Africa LEDS Partnership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Co-led by Kenyan Ministry of Environment,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Cote D’Ivoire Ministry of Environment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and the KNUST University in Ghana</a:t>
                      </a:r>
                    </a:p>
                    <a:p>
                      <a:endParaRPr lang="en-US" sz="1400" dirty="0">
                        <a:solidFill>
                          <a:srgbClr val="7F7F7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Priorities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AFOLU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REDD+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Energy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Infrastructure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urbanisation</a:t>
                      </a:r>
                      <a:endParaRPr lang="en-US" sz="14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Linking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LEDS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climate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resilience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Institutional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arrangements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99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Asia LEDS Partnership (ALP)</a:t>
                      </a:r>
                    </a:p>
                    <a:p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Co-led by Indonesia National Council on Climate Change (DNPI) and USAID Low Emissions Asian Development (LEAD) Program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Priorities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LEDS planning in AFOLU and Energy</a:t>
                      </a:r>
                      <a:endParaRPr lang="en-US" sz="14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Mobilizing finance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for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LEDS 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                       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implementation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Assessing benefits of LEDS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13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Latin America and Caribbean Platform (LAC)</a:t>
                      </a:r>
                    </a:p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Co-led by INCAE Business School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(Costa Rica) and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Libélula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(Lima, Peru)</a:t>
                      </a:r>
                    </a:p>
                    <a:p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Sponsored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by Inter-American Development Bank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Priorities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Economic and financial instruments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National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-subnational articulation and </a:t>
                      </a:r>
                    </a:p>
                    <a:p>
                      <a:pPr marL="0" indent="0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subnational LEDS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MRV and information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Private sector involvement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Linking LEDS and resilience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Title Placeholder 1"/>
          <p:cNvSpPr txBox="1">
            <a:spLocks/>
          </p:cNvSpPr>
          <p:nvPr/>
        </p:nvSpPr>
        <p:spPr>
          <a:xfrm>
            <a:off x="457199" y="424705"/>
            <a:ext cx="7947891" cy="68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/>
              <a:t>REGIONAL PLATFORMS ARE HEART OF LEDS GP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53300" y="2073213"/>
            <a:ext cx="153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Arial"/>
                <a:cs typeface="Arial"/>
              </a:rPr>
              <a:t>122 MEMBER ORGANIZATIONS</a:t>
            </a:r>
            <a:endParaRPr lang="en-US" sz="1000" b="1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75680" y="3225443"/>
            <a:ext cx="1668320" cy="947698"/>
            <a:chOff x="7266130" y="3206697"/>
            <a:chExt cx="1668320" cy="9476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0990" y="3206697"/>
              <a:ext cx="1054100" cy="3937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266130" y="3600397"/>
              <a:ext cx="16683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6"/>
                  </a:solidFill>
                  <a:latin typeface="Arial"/>
                  <a:cs typeface="Arial"/>
                </a:rPr>
                <a:t>128 MEMBER ORGANIZATIONS; 203 INDIVIDUAL MEMBERS</a:t>
              </a:r>
              <a:endParaRPr lang="en-US" sz="1000" b="1" dirty="0">
                <a:solidFill>
                  <a:schemeClr val="accent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54190" y="4652818"/>
            <a:ext cx="1589810" cy="1335563"/>
            <a:chOff x="6766790" y="4127500"/>
            <a:chExt cx="1335810" cy="13355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140" y="4127500"/>
              <a:ext cx="1193800" cy="5969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66790" y="4601289"/>
              <a:ext cx="13358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6"/>
                  </a:solidFill>
                  <a:latin typeface="Arial"/>
                  <a:cs typeface="Arial"/>
                </a:rPr>
                <a:t>511 INDIVIDUAL MEMBERS</a:t>
              </a:r>
            </a:p>
            <a:p>
              <a:pPr algn="ctr"/>
              <a:r>
                <a:rPr lang="en-US" sz="1000" b="1" dirty="0">
                  <a:solidFill>
                    <a:schemeClr val="accent6"/>
                  </a:solidFill>
                  <a:latin typeface="Arial"/>
                  <a:cs typeface="Arial"/>
                </a:rPr>
                <a:t>102 MEMBERS REPRESENTING THEIR ORGANIZATION</a:t>
              </a:r>
              <a:endParaRPr lang="en-US" sz="1000" b="1" dirty="0">
                <a:solidFill>
                  <a:schemeClr val="accent6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4" name="Picture 13" descr="africa_leds_logo_draft2c-2_tagline[1]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77" y="1139734"/>
            <a:ext cx="1806123" cy="7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8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041222"/>
              </p:ext>
            </p:extLst>
          </p:nvPr>
        </p:nvGraphicFramePr>
        <p:xfrm>
          <a:off x="698500" y="1367741"/>
          <a:ext cx="5716962" cy="4876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8481"/>
                <a:gridCol w="2858481"/>
              </a:tblGrid>
              <a:tr h="206568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LEDS Planning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Sub-national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Integration of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LEDS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LEDS planning processes 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Integration of climate resilience &amp; LEDS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82880" marR="182880" marT="32004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LEDS Analysis 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Models and </a:t>
                      </a:r>
                      <a:r>
                        <a:rPr lang="en-US" sz="16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Tools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Benefits and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development impact assessment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Analysis toolkits and training  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 marL="182880" marR="182880" marT="3200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680">
                <a:tc>
                  <a:txBody>
                    <a:bodyPr/>
                    <a:lstStyle/>
                    <a:p>
                      <a:endParaRPr lang="en-US" sz="16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Finance – Work Group Covers All Three</a:t>
                      </a:r>
                      <a:r>
                        <a:rPr lang="en-US" sz="1600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Topics</a:t>
                      </a:r>
                      <a:endParaRPr lang="en-US" sz="16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Private sector investment instruments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Accessing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donor funds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Government funding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 marL="182880" marR="182880" marT="32004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6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Sectors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Agriculture, Forestry and Land Use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Energy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Transport</a:t>
                      </a:r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Waste in partnership with CCAC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 marL="182880" marR="182880" marT="3200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Title Placeholder 1"/>
          <p:cNvSpPr txBox="1">
            <a:spLocks/>
          </p:cNvSpPr>
          <p:nvPr/>
        </p:nvSpPr>
        <p:spPr>
          <a:xfrm>
            <a:off x="457199" y="386605"/>
            <a:ext cx="7947891" cy="68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/>
              <a:t>GLOBAL WORK STREAM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38" y="0"/>
            <a:ext cx="2967493" cy="3659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9" y="1116753"/>
            <a:ext cx="476940" cy="53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1180777"/>
            <a:ext cx="447132" cy="4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72" y="3668930"/>
            <a:ext cx="476940" cy="596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459" y="3729903"/>
            <a:ext cx="474230" cy="4742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8742" y="5962650"/>
            <a:ext cx="3810000" cy="2413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Work Groups in Bold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52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 txBox="1">
            <a:spLocks/>
          </p:cNvSpPr>
          <p:nvPr/>
        </p:nvSpPr>
        <p:spPr>
          <a:xfrm>
            <a:off x="263908" y="226788"/>
            <a:ext cx="6403593" cy="84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b="1" dirty="0" smtClean="0"/>
              <a:t>WHAT UNIQUE SERVICES DOES THE LEDS GP OFFER?  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38" y="1"/>
            <a:ext cx="2967492" cy="3659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352" y="892048"/>
            <a:ext cx="9337481" cy="5163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8000"/>
                </a:solidFill>
              </a:rPr>
              <a:t>Peer learning and knowledge sharing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Regional and global workshops and forums for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peer exchange and training </a:t>
            </a:r>
            <a:r>
              <a:rPr lang="en-US" sz="2000" dirty="0">
                <a:solidFill>
                  <a:srgbClr val="000000"/>
                </a:solidFill>
              </a:rPr>
              <a:t>on LEDS </a:t>
            </a:r>
            <a:r>
              <a:rPr lang="en-US" sz="2000" dirty="0" smtClean="0">
                <a:solidFill>
                  <a:srgbClr val="000000"/>
                </a:solidFill>
              </a:rPr>
              <a:t>topics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Web seminars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New fellowship program in 2016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Technical collaboration - connecting experts and resources</a:t>
            </a:r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No cost expert assistance </a:t>
            </a:r>
            <a:r>
              <a:rPr lang="en-US" sz="2000" dirty="0" smtClean="0">
                <a:solidFill>
                  <a:srgbClr val="000000"/>
                </a:solidFill>
              </a:rPr>
              <a:t>on </a:t>
            </a:r>
            <a:r>
              <a:rPr lang="en-US" sz="2000" dirty="0">
                <a:solidFill>
                  <a:srgbClr val="000000"/>
                </a:solidFill>
              </a:rPr>
              <a:t>analysis, finance, </a:t>
            </a:r>
            <a:r>
              <a:rPr lang="en-US" sz="2000" dirty="0" smtClean="0">
                <a:solidFill>
                  <a:srgbClr val="000000"/>
                </a:solidFill>
              </a:rPr>
              <a:t>sector measures,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and planning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Case </a:t>
            </a:r>
            <a:r>
              <a:rPr lang="en-US" sz="2000" dirty="0">
                <a:solidFill>
                  <a:srgbClr val="000000"/>
                </a:solidFill>
              </a:rPr>
              <a:t>studies and conceptual frameworks across </a:t>
            </a: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working </a:t>
            </a:r>
            <a:r>
              <a:rPr lang="en-US" sz="2000" dirty="0" smtClean="0">
                <a:solidFill>
                  <a:srgbClr val="000000"/>
                </a:solidFill>
              </a:rPr>
              <a:t>groups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Tools and toolkits (transport, development benefits, etc.)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8000"/>
                </a:solidFill>
              </a:rPr>
              <a:t>G</a:t>
            </a:r>
            <a:r>
              <a:rPr lang="en-US" sz="2000" b="1" dirty="0" smtClean="0">
                <a:solidFill>
                  <a:srgbClr val="008000"/>
                </a:solidFill>
              </a:rPr>
              <a:t>lobal resources – cultivating and supporting champions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ctivity and LEDS leadership/good practice inventory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Thought leadership papers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Communication resources – fact sheets, success stories, presentations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New award program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2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 txBox="1">
            <a:spLocks/>
          </p:cNvSpPr>
          <p:nvPr/>
        </p:nvSpPr>
        <p:spPr>
          <a:xfrm>
            <a:off x="263908" y="226788"/>
            <a:ext cx="8233699" cy="84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b="1" dirty="0" smtClean="0"/>
              <a:t>LEDS GP PERFORMANCE GOALS AND PRIORTIES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6415462" y="-18142"/>
            <a:ext cx="2757870" cy="244929"/>
          </a:xfrm>
          <a:prstGeom prst="rect">
            <a:avLst/>
          </a:prstGeom>
          <a:solidFill>
            <a:srgbClr val="FF951F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899" y="1072207"/>
            <a:ext cx="8263595" cy="5163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2015 Priorities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Building enduring momentum for country driven LEDS in all regions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Mobilizing investment in LEDS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Facilitating access to assistance with LEDS design &amp; implementation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Performance Targets</a:t>
            </a:r>
          </a:p>
          <a:p>
            <a:pPr marL="0" indent="0">
              <a:buNone/>
            </a:pP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68976"/>
              </p:ext>
            </p:extLst>
          </p:nvPr>
        </p:nvGraphicFramePr>
        <p:xfrm>
          <a:off x="0" y="3133334"/>
          <a:ext cx="9144000" cy="38404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77668"/>
                <a:gridCol w="5666332"/>
              </a:tblGrid>
              <a:tr h="317432">
                <a:tc>
                  <a:txBody>
                    <a:bodyPr/>
                    <a:lstStyle/>
                    <a:p>
                      <a:r>
                        <a:rPr lang="en-US" dirty="0" smtClean="0"/>
                        <a:t>By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 2020</a:t>
                      </a:r>
                      <a:endParaRPr lang="en-US" dirty="0"/>
                    </a:p>
                  </a:txBody>
                  <a:tcPr/>
                </a:tc>
              </a:tr>
              <a:tr h="49571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65+ government agencies improve programs 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 + government agencies improve programs</a:t>
                      </a:r>
                      <a:endParaRPr lang="en-US" sz="1800" dirty="0"/>
                    </a:p>
                  </a:txBody>
                  <a:tcPr/>
                </a:tc>
              </a:tr>
              <a:tr h="7044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20 + international agencies/programs strengthen support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 + international</a:t>
                      </a:r>
                      <a:r>
                        <a:rPr lang="en-US" sz="1800" baseline="0" dirty="0" smtClean="0"/>
                        <a:t> agencies/programs strengthen support and collaborative programs enabled across at least 10 donors</a:t>
                      </a:r>
                      <a:endParaRPr lang="en-US" sz="1800" dirty="0"/>
                    </a:p>
                  </a:txBody>
                  <a:tcPr/>
                </a:tc>
              </a:tr>
              <a:tr h="3174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2000 + practitioners strengthen capacity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5000 +practitioners strengthen capacity</a:t>
                      </a:r>
                      <a:endParaRPr lang="en-US" sz="1800" dirty="0"/>
                    </a:p>
                  </a:txBody>
                  <a:tcPr/>
                </a:tc>
              </a:tr>
              <a:tr h="4957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125 + new government officials join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500 + new government</a:t>
                      </a:r>
                      <a:r>
                        <a:rPr lang="en-US" sz="1800" baseline="0" dirty="0" smtClean="0"/>
                        <a:t> officials, NGOs, and private sector institutions join</a:t>
                      </a:r>
                      <a:endParaRPr lang="en-US" sz="1800" dirty="0"/>
                    </a:p>
                  </a:txBody>
                  <a:tcPr/>
                </a:tc>
              </a:tr>
              <a:tr h="49571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Enabled LEDS finance/investment partnerships for 20 + governments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51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9921</TotalTime>
  <Words>947</Words>
  <Application>Microsoft Macintosh PowerPoint</Application>
  <PresentationFormat>On-screen Show (4:3)</PresentationFormat>
  <Paragraphs>178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Custom Design</vt:lpstr>
      <vt:lpstr>LEDS GLOBAL PARTNERSHIP </vt:lpstr>
      <vt:lpstr>Why Pursue Low Emission Development?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ENHANCEMENTS UNDERWAY</vt:lpstr>
      <vt:lpstr>PowerPoint Presentation</vt:lpstr>
      <vt:lpstr>PowerPoint Presentation</vt:lpstr>
      <vt:lpstr>PowerPoint Presentation</vt:lpstr>
    </vt:vector>
  </TitlesOfParts>
  <Company>NREL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Joelynn Schroeder</dc:creator>
  <cp:lastModifiedBy>Caroline  Uriarte</cp:lastModifiedBy>
  <cp:revision>264</cp:revision>
  <cp:lastPrinted>2013-11-13T15:40:40Z</cp:lastPrinted>
  <dcterms:created xsi:type="dcterms:W3CDTF">2013-11-04T21:18:54Z</dcterms:created>
  <dcterms:modified xsi:type="dcterms:W3CDTF">2015-10-14T16:36:10Z</dcterms:modified>
</cp:coreProperties>
</file>