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8" r:id="rId1"/>
  </p:sldMasterIdLst>
  <p:notesMasterIdLst>
    <p:notesMasterId r:id="rId17"/>
  </p:notesMasterIdLst>
  <p:handoutMasterIdLst>
    <p:handoutMasterId r:id="rId18"/>
  </p:handoutMasterIdLst>
  <p:sldIdLst>
    <p:sldId id="399" r:id="rId2"/>
    <p:sldId id="411" r:id="rId3"/>
    <p:sldId id="395" r:id="rId4"/>
    <p:sldId id="409" r:id="rId5"/>
    <p:sldId id="398" r:id="rId6"/>
    <p:sldId id="386" r:id="rId7"/>
    <p:sldId id="410" r:id="rId8"/>
    <p:sldId id="412" r:id="rId9"/>
    <p:sldId id="408" r:id="rId10"/>
    <p:sldId id="384" r:id="rId11"/>
    <p:sldId id="400" r:id="rId12"/>
    <p:sldId id="402" r:id="rId13"/>
    <p:sldId id="403" r:id="rId14"/>
    <p:sldId id="404" r:id="rId15"/>
    <p:sldId id="41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2" clrIdx="0">
    <p:extLst/>
  </p:cmAuthor>
  <p:cmAuthor id="2" name="Halstead, M.I. (Matthew)" initials="HM("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74" autoAdjust="0"/>
    <p:restoredTop sz="94215" autoAdjust="0"/>
  </p:normalViewPr>
  <p:slideViewPr>
    <p:cSldViewPr>
      <p:cViewPr varScale="1">
        <p:scale>
          <a:sx n="46" d="100"/>
          <a:sy n="46" d="100"/>
        </p:scale>
        <p:origin x="-2352" y="-104"/>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7B8013-59CE-4B9A-B5F1-2464A6524766}" type="doc">
      <dgm:prSet loTypeId="urn:microsoft.com/office/officeart/2005/8/layout/matrix1" loCatId="matrix" qsTypeId="urn:microsoft.com/office/officeart/2005/8/quickstyle/simple1" qsCatId="simple" csTypeId="urn:microsoft.com/office/officeart/2005/8/colors/accent2_1" csCatId="accent2" phldr="1"/>
      <dgm:spPr/>
      <dgm:t>
        <a:bodyPr/>
        <a:lstStyle/>
        <a:p>
          <a:endParaRPr lang="en-US"/>
        </a:p>
      </dgm:t>
    </dgm:pt>
    <dgm:pt modelId="{B3C75D7F-3865-460F-B556-E78CAD0C9956}">
      <dgm:prSet phldrT="[Text]" custT="1"/>
      <dgm:spPr/>
      <dgm:t>
        <a:bodyPr/>
        <a:lstStyle/>
        <a:p>
          <a:r>
            <a:rPr lang="en-US" sz="2400" b="1" dirty="0" smtClean="0"/>
            <a:t>4 finance training sessions</a:t>
          </a:r>
          <a:endParaRPr lang="en-US" sz="2400" b="1" dirty="0"/>
        </a:p>
      </dgm:t>
    </dgm:pt>
    <dgm:pt modelId="{B7C40F80-6CF5-4BDC-95A1-6D9DF7D6C3CF}" type="parTrans" cxnId="{19B25292-59AC-4C47-AAAA-A2AD60F7B3AB}">
      <dgm:prSet/>
      <dgm:spPr/>
      <dgm:t>
        <a:bodyPr/>
        <a:lstStyle/>
        <a:p>
          <a:endParaRPr lang="en-US"/>
        </a:p>
      </dgm:t>
    </dgm:pt>
    <dgm:pt modelId="{63E0B777-7CBC-4AB6-839A-3EE60401C51D}" type="sibTrans" cxnId="{19B25292-59AC-4C47-AAAA-A2AD60F7B3AB}">
      <dgm:prSet/>
      <dgm:spPr/>
      <dgm:t>
        <a:bodyPr/>
        <a:lstStyle/>
        <a:p>
          <a:endParaRPr lang="en-US"/>
        </a:p>
      </dgm:t>
    </dgm:pt>
    <dgm:pt modelId="{0216312F-AFDC-40F5-8B94-A24A9E1E3B95}">
      <dgm:prSet phldrT="[Text]"/>
      <dgm:spPr/>
      <dgm:t>
        <a:bodyPr/>
        <a:lstStyle/>
        <a:p>
          <a:r>
            <a:rPr lang="en-US" dirty="0" smtClean="0"/>
            <a:t>Session 1</a:t>
          </a:r>
        </a:p>
        <a:p>
          <a:r>
            <a:rPr lang="en-US" dirty="0" smtClean="0"/>
            <a:t>(USAID; IADB)</a:t>
          </a:r>
        </a:p>
        <a:p>
          <a:r>
            <a:rPr lang="en-US" b="1" dirty="0" smtClean="0"/>
            <a:t>‘Financial and innovative risk mitigation instruments’</a:t>
          </a:r>
          <a:endParaRPr lang="en-US" b="1" dirty="0"/>
        </a:p>
      </dgm:t>
    </dgm:pt>
    <dgm:pt modelId="{CE876855-2970-4B28-AA87-E6F6D34E24AB}" type="parTrans" cxnId="{6AD627EE-DC71-4629-A480-72662EDCBF6C}">
      <dgm:prSet/>
      <dgm:spPr/>
      <dgm:t>
        <a:bodyPr/>
        <a:lstStyle/>
        <a:p>
          <a:endParaRPr lang="en-US"/>
        </a:p>
      </dgm:t>
    </dgm:pt>
    <dgm:pt modelId="{8B32372D-CDEC-4464-9359-F1BD10BC98E9}" type="sibTrans" cxnId="{6AD627EE-DC71-4629-A480-72662EDCBF6C}">
      <dgm:prSet/>
      <dgm:spPr/>
      <dgm:t>
        <a:bodyPr/>
        <a:lstStyle/>
        <a:p>
          <a:endParaRPr lang="en-US"/>
        </a:p>
      </dgm:t>
    </dgm:pt>
    <dgm:pt modelId="{D9B08397-0DDC-46F5-B7B4-1AE06F1521F0}">
      <dgm:prSet phldrT="[Text]"/>
      <dgm:spPr/>
      <dgm:t>
        <a:bodyPr/>
        <a:lstStyle/>
        <a:p>
          <a:r>
            <a:rPr lang="en-US" dirty="0" smtClean="0"/>
            <a:t>Session 2</a:t>
          </a:r>
        </a:p>
        <a:p>
          <a:r>
            <a:rPr lang="en-US" dirty="0" smtClean="0"/>
            <a:t>(WB Group; CIF; Vietnam’s MPI) </a:t>
          </a:r>
        </a:p>
        <a:p>
          <a:r>
            <a:rPr lang="en-US" b="1" dirty="0" smtClean="0"/>
            <a:t>‘Investment planning for low emission development’</a:t>
          </a:r>
          <a:endParaRPr lang="en-US" b="1" dirty="0"/>
        </a:p>
      </dgm:t>
    </dgm:pt>
    <dgm:pt modelId="{2EEBCDC6-58FB-4C80-9F5B-B1E37AFE1EA2}" type="parTrans" cxnId="{3EAE9227-ABB7-4B7C-9BDD-87AC36639E26}">
      <dgm:prSet/>
      <dgm:spPr/>
      <dgm:t>
        <a:bodyPr/>
        <a:lstStyle/>
        <a:p>
          <a:endParaRPr lang="en-US"/>
        </a:p>
      </dgm:t>
    </dgm:pt>
    <dgm:pt modelId="{8B4D3466-7F2B-4D71-92D7-E5E979CF6016}" type="sibTrans" cxnId="{3EAE9227-ABB7-4B7C-9BDD-87AC36639E26}">
      <dgm:prSet/>
      <dgm:spPr/>
      <dgm:t>
        <a:bodyPr/>
        <a:lstStyle/>
        <a:p>
          <a:endParaRPr lang="en-US"/>
        </a:p>
      </dgm:t>
    </dgm:pt>
    <dgm:pt modelId="{F6746442-B42B-42D0-86A7-B8141DE3894E}">
      <dgm:prSet phldrT="[Text]"/>
      <dgm:spPr/>
      <dgm:t>
        <a:bodyPr/>
        <a:lstStyle/>
        <a:p>
          <a:endParaRPr lang="en-US" dirty="0" smtClean="0"/>
        </a:p>
        <a:p>
          <a:r>
            <a:rPr lang="en-US" dirty="0" smtClean="0"/>
            <a:t>Session 3</a:t>
          </a:r>
        </a:p>
        <a:p>
          <a:r>
            <a:rPr lang="en-US" dirty="0" smtClean="0"/>
            <a:t>(ECN, GCF)</a:t>
          </a:r>
        </a:p>
        <a:p>
          <a:r>
            <a:rPr lang="en-US" b="1" dirty="0" smtClean="0"/>
            <a:t>‘How to mobilize private sector investment into low emission infrastructure’</a:t>
          </a:r>
        </a:p>
        <a:p>
          <a:endParaRPr lang="en-US" dirty="0"/>
        </a:p>
      </dgm:t>
    </dgm:pt>
    <dgm:pt modelId="{773E6E1E-0451-4CD7-9982-E2AB0B0BA7D6}" type="parTrans" cxnId="{40420741-794C-4322-B333-2E8B49B6FB50}">
      <dgm:prSet/>
      <dgm:spPr/>
      <dgm:t>
        <a:bodyPr/>
        <a:lstStyle/>
        <a:p>
          <a:endParaRPr lang="en-US"/>
        </a:p>
      </dgm:t>
    </dgm:pt>
    <dgm:pt modelId="{D8C172D6-1E61-4FAF-B41C-2FBD517CC139}" type="sibTrans" cxnId="{40420741-794C-4322-B333-2E8B49B6FB50}">
      <dgm:prSet/>
      <dgm:spPr/>
      <dgm:t>
        <a:bodyPr/>
        <a:lstStyle/>
        <a:p>
          <a:endParaRPr lang="en-US"/>
        </a:p>
      </dgm:t>
    </dgm:pt>
    <dgm:pt modelId="{3208EE97-7E72-4C5C-ABDE-DE2F9ABD988A}">
      <dgm:prSet phldrT="[Text]"/>
      <dgm:spPr/>
      <dgm:t>
        <a:bodyPr/>
        <a:lstStyle/>
        <a:p>
          <a:r>
            <a:rPr lang="en-US" dirty="0" smtClean="0"/>
            <a:t>Session 4</a:t>
          </a:r>
        </a:p>
        <a:p>
          <a:r>
            <a:rPr lang="en-US" dirty="0" smtClean="0"/>
            <a:t>(WB Group; IFC)</a:t>
          </a:r>
        </a:p>
        <a:p>
          <a:r>
            <a:rPr lang="en-US" b="1" dirty="0" smtClean="0"/>
            <a:t>‘Innovative solutions to climate finance: Blended finance for private sector projects’</a:t>
          </a:r>
          <a:endParaRPr lang="en-US" b="1" dirty="0"/>
        </a:p>
      </dgm:t>
    </dgm:pt>
    <dgm:pt modelId="{CDFEA4A8-A90A-4268-AE97-90F560DDBE8E}" type="parTrans" cxnId="{7D906A42-3E11-4559-AB38-FE8829BCDDEC}">
      <dgm:prSet/>
      <dgm:spPr/>
      <dgm:t>
        <a:bodyPr/>
        <a:lstStyle/>
        <a:p>
          <a:endParaRPr lang="en-US"/>
        </a:p>
      </dgm:t>
    </dgm:pt>
    <dgm:pt modelId="{CED31A2E-2915-4FC1-8FF8-C498FF1BB01E}" type="sibTrans" cxnId="{7D906A42-3E11-4559-AB38-FE8829BCDDEC}">
      <dgm:prSet/>
      <dgm:spPr/>
      <dgm:t>
        <a:bodyPr/>
        <a:lstStyle/>
        <a:p>
          <a:endParaRPr lang="en-US"/>
        </a:p>
      </dgm:t>
    </dgm:pt>
    <dgm:pt modelId="{0AAB699F-6AEB-4938-8943-8933A76A988C}" type="pres">
      <dgm:prSet presAssocID="{497B8013-59CE-4B9A-B5F1-2464A6524766}" presName="diagram" presStyleCnt="0">
        <dgm:presLayoutVars>
          <dgm:chMax val="1"/>
          <dgm:dir/>
          <dgm:animLvl val="ctr"/>
          <dgm:resizeHandles val="exact"/>
        </dgm:presLayoutVars>
      </dgm:prSet>
      <dgm:spPr/>
      <dgm:t>
        <a:bodyPr/>
        <a:lstStyle/>
        <a:p>
          <a:endParaRPr lang="en-US"/>
        </a:p>
      </dgm:t>
    </dgm:pt>
    <dgm:pt modelId="{555CA375-BD06-46AD-998E-FDEFF467E80D}" type="pres">
      <dgm:prSet presAssocID="{497B8013-59CE-4B9A-B5F1-2464A6524766}" presName="matrix" presStyleCnt="0"/>
      <dgm:spPr/>
    </dgm:pt>
    <dgm:pt modelId="{DD2CC3A4-648E-4D9F-B425-AA5F9E54D210}" type="pres">
      <dgm:prSet presAssocID="{497B8013-59CE-4B9A-B5F1-2464A6524766}" presName="tile1" presStyleLbl="node1" presStyleIdx="0" presStyleCnt="4"/>
      <dgm:spPr/>
      <dgm:t>
        <a:bodyPr/>
        <a:lstStyle/>
        <a:p>
          <a:endParaRPr lang="en-US"/>
        </a:p>
      </dgm:t>
    </dgm:pt>
    <dgm:pt modelId="{735EEA22-6312-4DC5-8092-B23BE44E5958}" type="pres">
      <dgm:prSet presAssocID="{497B8013-59CE-4B9A-B5F1-2464A6524766}" presName="tile1text" presStyleLbl="node1" presStyleIdx="0" presStyleCnt="4">
        <dgm:presLayoutVars>
          <dgm:chMax val="0"/>
          <dgm:chPref val="0"/>
          <dgm:bulletEnabled val="1"/>
        </dgm:presLayoutVars>
      </dgm:prSet>
      <dgm:spPr/>
      <dgm:t>
        <a:bodyPr/>
        <a:lstStyle/>
        <a:p>
          <a:endParaRPr lang="en-US"/>
        </a:p>
      </dgm:t>
    </dgm:pt>
    <dgm:pt modelId="{74291107-CD67-4294-925F-656075FB7137}" type="pres">
      <dgm:prSet presAssocID="{497B8013-59CE-4B9A-B5F1-2464A6524766}" presName="tile2" presStyleLbl="node1" presStyleIdx="1" presStyleCnt="4"/>
      <dgm:spPr/>
      <dgm:t>
        <a:bodyPr/>
        <a:lstStyle/>
        <a:p>
          <a:endParaRPr lang="en-US"/>
        </a:p>
      </dgm:t>
    </dgm:pt>
    <dgm:pt modelId="{4C86F96D-D1C0-4E43-8F02-93651D265464}" type="pres">
      <dgm:prSet presAssocID="{497B8013-59CE-4B9A-B5F1-2464A6524766}" presName="tile2text" presStyleLbl="node1" presStyleIdx="1" presStyleCnt="4">
        <dgm:presLayoutVars>
          <dgm:chMax val="0"/>
          <dgm:chPref val="0"/>
          <dgm:bulletEnabled val="1"/>
        </dgm:presLayoutVars>
      </dgm:prSet>
      <dgm:spPr/>
      <dgm:t>
        <a:bodyPr/>
        <a:lstStyle/>
        <a:p>
          <a:endParaRPr lang="en-US"/>
        </a:p>
      </dgm:t>
    </dgm:pt>
    <dgm:pt modelId="{9AA379D4-9EE1-4AC9-B36E-E46563D92E46}" type="pres">
      <dgm:prSet presAssocID="{497B8013-59CE-4B9A-B5F1-2464A6524766}" presName="tile3" presStyleLbl="node1" presStyleIdx="2" presStyleCnt="4"/>
      <dgm:spPr/>
      <dgm:t>
        <a:bodyPr/>
        <a:lstStyle/>
        <a:p>
          <a:endParaRPr lang="en-US"/>
        </a:p>
      </dgm:t>
    </dgm:pt>
    <dgm:pt modelId="{1DE999DC-3FC6-4340-B154-5574DD59A4AB}" type="pres">
      <dgm:prSet presAssocID="{497B8013-59CE-4B9A-B5F1-2464A6524766}" presName="tile3text" presStyleLbl="node1" presStyleIdx="2" presStyleCnt="4">
        <dgm:presLayoutVars>
          <dgm:chMax val="0"/>
          <dgm:chPref val="0"/>
          <dgm:bulletEnabled val="1"/>
        </dgm:presLayoutVars>
      </dgm:prSet>
      <dgm:spPr/>
      <dgm:t>
        <a:bodyPr/>
        <a:lstStyle/>
        <a:p>
          <a:endParaRPr lang="en-US"/>
        </a:p>
      </dgm:t>
    </dgm:pt>
    <dgm:pt modelId="{401BB829-2E26-48C2-9838-4E58EA044500}" type="pres">
      <dgm:prSet presAssocID="{497B8013-59CE-4B9A-B5F1-2464A6524766}" presName="tile4" presStyleLbl="node1" presStyleIdx="3" presStyleCnt="4"/>
      <dgm:spPr/>
      <dgm:t>
        <a:bodyPr/>
        <a:lstStyle/>
        <a:p>
          <a:endParaRPr lang="en-US"/>
        </a:p>
      </dgm:t>
    </dgm:pt>
    <dgm:pt modelId="{6C3B44BE-2BAC-4F61-A6F6-A2F4C0DC6EAF}" type="pres">
      <dgm:prSet presAssocID="{497B8013-59CE-4B9A-B5F1-2464A6524766}" presName="tile4text" presStyleLbl="node1" presStyleIdx="3" presStyleCnt="4">
        <dgm:presLayoutVars>
          <dgm:chMax val="0"/>
          <dgm:chPref val="0"/>
          <dgm:bulletEnabled val="1"/>
        </dgm:presLayoutVars>
      </dgm:prSet>
      <dgm:spPr/>
      <dgm:t>
        <a:bodyPr/>
        <a:lstStyle/>
        <a:p>
          <a:endParaRPr lang="en-US"/>
        </a:p>
      </dgm:t>
    </dgm:pt>
    <dgm:pt modelId="{B8F68325-8282-4F19-BAEB-BAB1EC1D18AE}" type="pres">
      <dgm:prSet presAssocID="{497B8013-59CE-4B9A-B5F1-2464A6524766}" presName="centerTile" presStyleLbl="fgShp" presStyleIdx="0" presStyleCnt="1">
        <dgm:presLayoutVars>
          <dgm:chMax val="0"/>
          <dgm:chPref val="0"/>
        </dgm:presLayoutVars>
      </dgm:prSet>
      <dgm:spPr/>
      <dgm:t>
        <a:bodyPr/>
        <a:lstStyle/>
        <a:p>
          <a:endParaRPr lang="en-US"/>
        </a:p>
      </dgm:t>
    </dgm:pt>
  </dgm:ptLst>
  <dgm:cxnLst>
    <dgm:cxn modelId="{A4E682E3-BCF4-423E-A79A-1619FCA7BF0F}" type="presOf" srcId="{D9B08397-0DDC-46F5-B7B4-1AE06F1521F0}" destId="{74291107-CD67-4294-925F-656075FB7137}" srcOrd="0" destOrd="0" presId="urn:microsoft.com/office/officeart/2005/8/layout/matrix1"/>
    <dgm:cxn modelId="{3E78A68E-912D-4128-8E40-3EE3F7757AF3}" type="presOf" srcId="{F6746442-B42B-42D0-86A7-B8141DE3894E}" destId="{9AA379D4-9EE1-4AC9-B36E-E46563D92E46}" srcOrd="0" destOrd="0" presId="urn:microsoft.com/office/officeart/2005/8/layout/matrix1"/>
    <dgm:cxn modelId="{F23678A7-9642-4527-BC77-E5F1551F7A16}" type="presOf" srcId="{3208EE97-7E72-4C5C-ABDE-DE2F9ABD988A}" destId="{401BB829-2E26-48C2-9838-4E58EA044500}" srcOrd="0" destOrd="0" presId="urn:microsoft.com/office/officeart/2005/8/layout/matrix1"/>
    <dgm:cxn modelId="{B9E520A9-3860-4A2E-BCC9-15C9B181560D}" type="presOf" srcId="{0216312F-AFDC-40F5-8B94-A24A9E1E3B95}" destId="{DD2CC3A4-648E-4D9F-B425-AA5F9E54D210}" srcOrd="0" destOrd="0" presId="urn:microsoft.com/office/officeart/2005/8/layout/matrix1"/>
    <dgm:cxn modelId="{24A9652C-DFAE-4178-9A9A-F23CE980FFA1}" type="presOf" srcId="{3208EE97-7E72-4C5C-ABDE-DE2F9ABD988A}" destId="{6C3B44BE-2BAC-4F61-A6F6-A2F4C0DC6EAF}" srcOrd="1" destOrd="0" presId="urn:microsoft.com/office/officeart/2005/8/layout/matrix1"/>
    <dgm:cxn modelId="{40420741-794C-4322-B333-2E8B49B6FB50}" srcId="{B3C75D7F-3865-460F-B556-E78CAD0C9956}" destId="{F6746442-B42B-42D0-86A7-B8141DE3894E}" srcOrd="2" destOrd="0" parTransId="{773E6E1E-0451-4CD7-9982-E2AB0B0BA7D6}" sibTransId="{D8C172D6-1E61-4FAF-B41C-2FBD517CC139}"/>
    <dgm:cxn modelId="{19B25292-59AC-4C47-AAAA-A2AD60F7B3AB}" srcId="{497B8013-59CE-4B9A-B5F1-2464A6524766}" destId="{B3C75D7F-3865-460F-B556-E78CAD0C9956}" srcOrd="0" destOrd="0" parTransId="{B7C40F80-6CF5-4BDC-95A1-6D9DF7D6C3CF}" sibTransId="{63E0B777-7CBC-4AB6-839A-3EE60401C51D}"/>
    <dgm:cxn modelId="{F2596934-770A-47B5-A3C6-60D7D7967130}" type="presOf" srcId="{0216312F-AFDC-40F5-8B94-A24A9E1E3B95}" destId="{735EEA22-6312-4DC5-8092-B23BE44E5958}" srcOrd="1" destOrd="0" presId="urn:microsoft.com/office/officeart/2005/8/layout/matrix1"/>
    <dgm:cxn modelId="{7D906A42-3E11-4559-AB38-FE8829BCDDEC}" srcId="{B3C75D7F-3865-460F-B556-E78CAD0C9956}" destId="{3208EE97-7E72-4C5C-ABDE-DE2F9ABD988A}" srcOrd="3" destOrd="0" parTransId="{CDFEA4A8-A90A-4268-AE97-90F560DDBE8E}" sibTransId="{CED31A2E-2915-4FC1-8FF8-C498FF1BB01E}"/>
    <dgm:cxn modelId="{CF3BA391-044A-4397-807B-C31D4DDEDEFF}" type="presOf" srcId="{497B8013-59CE-4B9A-B5F1-2464A6524766}" destId="{0AAB699F-6AEB-4938-8943-8933A76A988C}" srcOrd="0" destOrd="0" presId="urn:microsoft.com/office/officeart/2005/8/layout/matrix1"/>
    <dgm:cxn modelId="{3EAE9227-ABB7-4B7C-9BDD-87AC36639E26}" srcId="{B3C75D7F-3865-460F-B556-E78CAD0C9956}" destId="{D9B08397-0DDC-46F5-B7B4-1AE06F1521F0}" srcOrd="1" destOrd="0" parTransId="{2EEBCDC6-58FB-4C80-9F5B-B1E37AFE1EA2}" sibTransId="{8B4D3466-7F2B-4D71-92D7-E5E979CF6016}"/>
    <dgm:cxn modelId="{6AD627EE-DC71-4629-A480-72662EDCBF6C}" srcId="{B3C75D7F-3865-460F-B556-E78CAD0C9956}" destId="{0216312F-AFDC-40F5-8B94-A24A9E1E3B95}" srcOrd="0" destOrd="0" parTransId="{CE876855-2970-4B28-AA87-E6F6D34E24AB}" sibTransId="{8B32372D-CDEC-4464-9359-F1BD10BC98E9}"/>
    <dgm:cxn modelId="{196D1F53-365B-4E71-9829-21A3224F5CB8}" type="presOf" srcId="{B3C75D7F-3865-460F-B556-E78CAD0C9956}" destId="{B8F68325-8282-4F19-BAEB-BAB1EC1D18AE}" srcOrd="0" destOrd="0" presId="urn:microsoft.com/office/officeart/2005/8/layout/matrix1"/>
    <dgm:cxn modelId="{FAC11618-7E41-4A8F-8FED-4BF4FDC75F99}" type="presOf" srcId="{D9B08397-0DDC-46F5-B7B4-1AE06F1521F0}" destId="{4C86F96D-D1C0-4E43-8F02-93651D265464}" srcOrd="1" destOrd="0" presId="urn:microsoft.com/office/officeart/2005/8/layout/matrix1"/>
    <dgm:cxn modelId="{D87D65B6-ECE9-40FF-ABED-513C281B0203}" type="presOf" srcId="{F6746442-B42B-42D0-86A7-B8141DE3894E}" destId="{1DE999DC-3FC6-4340-B154-5574DD59A4AB}" srcOrd="1" destOrd="0" presId="urn:microsoft.com/office/officeart/2005/8/layout/matrix1"/>
    <dgm:cxn modelId="{3794CCDD-A1F7-4C21-B380-9B28F1AF1105}" type="presParOf" srcId="{0AAB699F-6AEB-4938-8943-8933A76A988C}" destId="{555CA375-BD06-46AD-998E-FDEFF467E80D}" srcOrd="0" destOrd="0" presId="urn:microsoft.com/office/officeart/2005/8/layout/matrix1"/>
    <dgm:cxn modelId="{266C1EE5-B8B1-461B-94C1-EA7CFE93AADA}" type="presParOf" srcId="{555CA375-BD06-46AD-998E-FDEFF467E80D}" destId="{DD2CC3A4-648E-4D9F-B425-AA5F9E54D210}" srcOrd="0" destOrd="0" presId="urn:microsoft.com/office/officeart/2005/8/layout/matrix1"/>
    <dgm:cxn modelId="{71ABC495-619E-4B90-9ACC-CF1B5096C365}" type="presParOf" srcId="{555CA375-BD06-46AD-998E-FDEFF467E80D}" destId="{735EEA22-6312-4DC5-8092-B23BE44E5958}" srcOrd="1" destOrd="0" presId="urn:microsoft.com/office/officeart/2005/8/layout/matrix1"/>
    <dgm:cxn modelId="{CD621BDC-6E58-4364-83D7-8FF53187B7F9}" type="presParOf" srcId="{555CA375-BD06-46AD-998E-FDEFF467E80D}" destId="{74291107-CD67-4294-925F-656075FB7137}" srcOrd="2" destOrd="0" presId="urn:microsoft.com/office/officeart/2005/8/layout/matrix1"/>
    <dgm:cxn modelId="{0DD4774B-557E-471E-8771-258E440E0CC7}" type="presParOf" srcId="{555CA375-BD06-46AD-998E-FDEFF467E80D}" destId="{4C86F96D-D1C0-4E43-8F02-93651D265464}" srcOrd="3" destOrd="0" presId="urn:microsoft.com/office/officeart/2005/8/layout/matrix1"/>
    <dgm:cxn modelId="{5F6E3DC4-933E-48DD-9ED8-45A2DD6D8027}" type="presParOf" srcId="{555CA375-BD06-46AD-998E-FDEFF467E80D}" destId="{9AA379D4-9EE1-4AC9-B36E-E46563D92E46}" srcOrd="4" destOrd="0" presId="urn:microsoft.com/office/officeart/2005/8/layout/matrix1"/>
    <dgm:cxn modelId="{28FB4540-B60A-4251-96B3-F7D6BCF48327}" type="presParOf" srcId="{555CA375-BD06-46AD-998E-FDEFF467E80D}" destId="{1DE999DC-3FC6-4340-B154-5574DD59A4AB}" srcOrd="5" destOrd="0" presId="urn:microsoft.com/office/officeart/2005/8/layout/matrix1"/>
    <dgm:cxn modelId="{82F5E0A3-0B78-44B7-9830-20984633F31B}" type="presParOf" srcId="{555CA375-BD06-46AD-998E-FDEFF467E80D}" destId="{401BB829-2E26-48C2-9838-4E58EA044500}" srcOrd="6" destOrd="0" presId="urn:microsoft.com/office/officeart/2005/8/layout/matrix1"/>
    <dgm:cxn modelId="{8371AD8D-82E3-457B-A5A0-F0D1CDC5FF8F}" type="presParOf" srcId="{555CA375-BD06-46AD-998E-FDEFF467E80D}" destId="{6C3B44BE-2BAC-4F61-A6F6-A2F4C0DC6EAF}" srcOrd="7" destOrd="0" presId="urn:microsoft.com/office/officeart/2005/8/layout/matrix1"/>
    <dgm:cxn modelId="{FACD540C-9063-4CB5-AD03-1A144B954B83}" type="presParOf" srcId="{0AAB699F-6AEB-4938-8943-8933A76A988C}" destId="{B8F68325-8282-4F19-BAEB-BAB1EC1D18AE}"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CC3A4-648E-4D9F-B425-AA5F9E54D210}">
      <dsp:nvSpPr>
        <dsp:cNvPr id="0" name=""/>
        <dsp:cNvSpPr/>
      </dsp:nvSpPr>
      <dsp:spPr>
        <a:xfrm rot="16200000">
          <a:off x="819943" y="-819943"/>
          <a:ext cx="2552700" cy="4192587"/>
        </a:xfrm>
        <a:prstGeom prst="round1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Session 1</a:t>
          </a:r>
        </a:p>
        <a:p>
          <a:pPr lvl="0" algn="ctr" defTabSz="711200">
            <a:lnSpc>
              <a:spcPct val="90000"/>
            </a:lnSpc>
            <a:spcBef>
              <a:spcPct val="0"/>
            </a:spcBef>
            <a:spcAft>
              <a:spcPct val="35000"/>
            </a:spcAft>
          </a:pPr>
          <a:r>
            <a:rPr lang="en-US" sz="1600" kern="1200" dirty="0" smtClean="0"/>
            <a:t>(USAID; IADB)</a:t>
          </a:r>
        </a:p>
        <a:p>
          <a:pPr lvl="0" algn="ctr" defTabSz="711200">
            <a:lnSpc>
              <a:spcPct val="90000"/>
            </a:lnSpc>
            <a:spcBef>
              <a:spcPct val="0"/>
            </a:spcBef>
            <a:spcAft>
              <a:spcPct val="35000"/>
            </a:spcAft>
          </a:pPr>
          <a:r>
            <a:rPr lang="en-US" sz="1600" b="1" kern="1200" dirty="0" smtClean="0"/>
            <a:t>‘Financial and innovative risk mitigation instruments’</a:t>
          </a:r>
          <a:endParaRPr lang="en-US" sz="1600" b="1" kern="1200" dirty="0"/>
        </a:p>
      </dsp:txBody>
      <dsp:txXfrm rot="5400000">
        <a:off x="0" y="0"/>
        <a:ext cx="4192587" cy="1914525"/>
      </dsp:txXfrm>
    </dsp:sp>
    <dsp:sp modelId="{74291107-CD67-4294-925F-656075FB7137}">
      <dsp:nvSpPr>
        <dsp:cNvPr id="0" name=""/>
        <dsp:cNvSpPr/>
      </dsp:nvSpPr>
      <dsp:spPr>
        <a:xfrm>
          <a:off x="4192587" y="0"/>
          <a:ext cx="4192587" cy="2552700"/>
        </a:xfrm>
        <a:prstGeom prst="round1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Session 2</a:t>
          </a:r>
        </a:p>
        <a:p>
          <a:pPr lvl="0" algn="ctr" defTabSz="711200">
            <a:lnSpc>
              <a:spcPct val="90000"/>
            </a:lnSpc>
            <a:spcBef>
              <a:spcPct val="0"/>
            </a:spcBef>
            <a:spcAft>
              <a:spcPct val="35000"/>
            </a:spcAft>
          </a:pPr>
          <a:r>
            <a:rPr lang="en-US" sz="1600" kern="1200" dirty="0" smtClean="0"/>
            <a:t>(WB Group; CIF; Vietnam’s MPI) </a:t>
          </a:r>
        </a:p>
        <a:p>
          <a:pPr lvl="0" algn="ctr" defTabSz="711200">
            <a:lnSpc>
              <a:spcPct val="90000"/>
            </a:lnSpc>
            <a:spcBef>
              <a:spcPct val="0"/>
            </a:spcBef>
            <a:spcAft>
              <a:spcPct val="35000"/>
            </a:spcAft>
          </a:pPr>
          <a:r>
            <a:rPr lang="en-US" sz="1600" b="1" kern="1200" dirty="0" smtClean="0"/>
            <a:t>‘Investment planning for low emission development’</a:t>
          </a:r>
          <a:endParaRPr lang="en-US" sz="1600" b="1" kern="1200" dirty="0"/>
        </a:p>
      </dsp:txBody>
      <dsp:txXfrm>
        <a:off x="4192587" y="0"/>
        <a:ext cx="4192587" cy="1914525"/>
      </dsp:txXfrm>
    </dsp:sp>
    <dsp:sp modelId="{9AA379D4-9EE1-4AC9-B36E-E46563D92E46}">
      <dsp:nvSpPr>
        <dsp:cNvPr id="0" name=""/>
        <dsp:cNvSpPr/>
      </dsp:nvSpPr>
      <dsp:spPr>
        <a:xfrm rot="10800000">
          <a:off x="0" y="2552700"/>
          <a:ext cx="4192587" cy="2552700"/>
        </a:xfrm>
        <a:prstGeom prst="round1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en-US" sz="1600" kern="1200" dirty="0" smtClean="0"/>
        </a:p>
        <a:p>
          <a:pPr lvl="0" algn="ctr" defTabSz="711200">
            <a:lnSpc>
              <a:spcPct val="90000"/>
            </a:lnSpc>
            <a:spcBef>
              <a:spcPct val="0"/>
            </a:spcBef>
            <a:spcAft>
              <a:spcPct val="35000"/>
            </a:spcAft>
          </a:pPr>
          <a:r>
            <a:rPr lang="en-US" sz="1600" kern="1200" dirty="0" smtClean="0"/>
            <a:t>Session 3</a:t>
          </a:r>
        </a:p>
        <a:p>
          <a:pPr lvl="0" algn="ctr" defTabSz="711200">
            <a:lnSpc>
              <a:spcPct val="90000"/>
            </a:lnSpc>
            <a:spcBef>
              <a:spcPct val="0"/>
            </a:spcBef>
            <a:spcAft>
              <a:spcPct val="35000"/>
            </a:spcAft>
          </a:pPr>
          <a:r>
            <a:rPr lang="en-US" sz="1600" kern="1200" dirty="0" smtClean="0"/>
            <a:t>(ECN, GCF)</a:t>
          </a:r>
        </a:p>
        <a:p>
          <a:pPr lvl="0" algn="ctr" defTabSz="711200">
            <a:lnSpc>
              <a:spcPct val="90000"/>
            </a:lnSpc>
            <a:spcBef>
              <a:spcPct val="0"/>
            </a:spcBef>
            <a:spcAft>
              <a:spcPct val="35000"/>
            </a:spcAft>
          </a:pPr>
          <a:r>
            <a:rPr lang="en-US" sz="1600" b="1" kern="1200" dirty="0" smtClean="0"/>
            <a:t>‘How to mobilize private sector investment into low emission infrastructure’</a:t>
          </a:r>
        </a:p>
        <a:p>
          <a:pPr lvl="0" algn="ctr" defTabSz="711200">
            <a:lnSpc>
              <a:spcPct val="90000"/>
            </a:lnSpc>
            <a:spcBef>
              <a:spcPct val="0"/>
            </a:spcBef>
            <a:spcAft>
              <a:spcPct val="35000"/>
            </a:spcAft>
          </a:pPr>
          <a:endParaRPr lang="en-US" sz="1600" kern="1200" dirty="0"/>
        </a:p>
      </dsp:txBody>
      <dsp:txXfrm rot="10800000">
        <a:off x="0" y="3190874"/>
        <a:ext cx="4192587" cy="1914525"/>
      </dsp:txXfrm>
    </dsp:sp>
    <dsp:sp modelId="{401BB829-2E26-48C2-9838-4E58EA044500}">
      <dsp:nvSpPr>
        <dsp:cNvPr id="0" name=""/>
        <dsp:cNvSpPr/>
      </dsp:nvSpPr>
      <dsp:spPr>
        <a:xfrm rot="5400000">
          <a:off x="5012531" y="1732756"/>
          <a:ext cx="2552700" cy="4192587"/>
        </a:xfrm>
        <a:prstGeom prst="round1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Session 4</a:t>
          </a:r>
        </a:p>
        <a:p>
          <a:pPr lvl="0" algn="ctr" defTabSz="711200">
            <a:lnSpc>
              <a:spcPct val="90000"/>
            </a:lnSpc>
            <a:spcBef>
              <a:spcPct val="0"/>
            </a:spcBef>
            <a:spcAft>
              <a:spcPct val="35000"/>
            </a:spcAft>
          </a:pPr>
          <a:r>
            <a:rPr lang="en-US" sz="1600" kern="1200" dirty="0" smtClean="0"/>
            <a:t>(WB Group; IFC)</a:t>
          </a:r>
        </a:p>
        <a:p>
          <a:pPr lvl="0" algn="ctr" defTabSz="711200">
            <a:lnSpc>
              <a:spcPct val="90000"/>
            </a:lnSpc>
            <a:spcBef>
              <a:spcPct val="0"/>
            </a:spcBef>
            <a:spcAft>
              <a:spcPct val="35000"/>
            </a:spcAft>
          </a:pPr>
          <a:r>
            <a:rPr lang="en-US" sz="1600" b="1" kern="1200" dirty="0" smtClean="0"/>
            <a:t>‘Innovative solutions to climate finance: Blended finance for private sector projects’</a:t>
          </a:r>
          <a:endParaRPr lang="en-US" sz="1600" b="1" kern="1200" dirty="0"/>
        </a:p>
      </dsp:txBody>
      <dsp:txXfrm rot="-5400000">
        <a:off x="4192587" y="3190874"/>
        <a:ext cx="4192587" cy="1914525"/>
      </dsp:txXfrm>
    </dsp:sp>
    <dsp:sp modelId="{B8F68325-8282-4F19-BAEB-BAB1EC1D18AE}">
      <dsp:nvSpPr>
        <dsp:cNvPr id="0" name=""/>
        <dsp:cNvSpPr/>
      </dsp:nvSpPr>
      <dsp:spPr>
        <a:xfrm>
          <a:off x="2934811" y="1914525"/>
          <a:ext cx="2515552" cy="1276350"/>
        </a:xfrm>
        <a:prstGeom prst="roundRect">
          <a:avLst/>
        </a:prstGeom>
        <a:solidFill>
          <a:schemeClr val="accent2">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4 finance training sessions</a:t>
          </a:r>
          <a:endParaRPr lang="en-US" sz="2400" b="1" kern="1200" dirty="0"/>
        </a:p>
      </dsp:txBody>
      <dsp:txXfrm>
        <a:off x="2997117" y="1976831"/>
        <a:ext cx="2390940" cy="115173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6C4219-D830-0949-8143-9F0C6DB1F254}" type="datetimeFigureOut">
              <a:rPr lang="en-US" smtClean="0"/>
              <a:t>10/14/15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041F18-D5BE-AC42-9393-5A641AF01D09}" type="slidenum">
              <a:rPr lang="en-US" smtClean="0"/>
              <a:t>‹#›</a:t>
            </a:fld>
            <a:endParaRPr lang="en-US" dirty="0"/>
          </a:p>
        </p:txBody>
      </p:sp>
    </p:spTree>
    <p:extLst>
      <p:ext uri="{BB962C8B-B14F-4D97-AF65-F5344CB8AC3E}">
        <p14:creationId xmlns:p14="http://schemas.microsoft.com/office/powerpoint/2010/main" val="703897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126D9B-E79D-4BBE-939B-2CB3586F90D7}" type="datetimeFigureOut">
              <a:rPr lang="en-US" smtClean="0"/>
              <a:t>10/14/15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28EA09-6AED-47E2-B224-41E979734331}" type="slidenum">
              <a:rPr lang="en-US" smtClean="0"/>
              <a:t>‹#›</a:t>
            </a:fld>
            <a:endParaRPr lang="en-US" dirty="0"/>
          </a:p>
        </p:txBody>
      </p:sp>
    </p:spTree>
    <p:extLst>
      <p:ext uri="{BB962C8B-B14F-4D97-AF65-F5344CB8AC3E}">
        <p14:creationId xmlns:p14="http://schemas.microsoft.com/office/powerpoint/2010/main" val="2879165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Date Placeholder 3"/>
          <p:cNvSpPr>
            <a:spLocks noGrp="1"/>
          </p:cNvSpPr>
          <p:nvPr>
            <p:ph type="dt" sz="quarter" idx="10"/>
          </p:nvPr>
        </p:nvSpPr>
        <p:spPr/>
        <p:txBody>
          <a:bodyPr/>
          <a:lstStyle/>
          <a:p>
            <a:fld id="{17F88CF0-89D9-4202-9265-3F5FE4036FCF}" type="datetime4">
              <a:rPr lang="en-US" smtClean="0"/>
              <a:t>October 14, 2015</a:t>
            </a:fld>
            <a:endParaRPr lang="en-US" dirty="0"/>
          </a:p>
        </p:txBody>
      </p:sp>
      <p:sp>
        <p:nvSpPr>
          <p:cNvPr id="5" name="Slide Number Placeholder 4"/>
          <p:cNvSpPr>
            <a:spLocks noGrp="1"/>
          </p:cNvSpPr>
          <p:nvPr>
            <p:ph type="sldNum" sz="quarter" idx="11"/>
          </p:nvPr>
        </p:nvSpPr>
        <p:spPr/>
        <p:txBody>
          <a:bodyPr/>
          <a:lstStyle/>
          <a:p>
            <a:fld id="{A247EA4F-1711-4D0F-8CC6-0EBBDBEEE341}" type="slidenum">
              <a:rPr lang="en-US" smtClean="0"/>
              <a:t>1</a:t>
            </a:fld>
            <a:endParaRPr lang="en-US" dirty="0"/>
          </a:p>
        </p:txBody>
      </p:sp>
    </p:spTree>
    <p:extLst>
      <p:ext uri="{BB962C8B-B14F-4D97-AF65-F5344CB8AC3E}">
        <p14:creationId xmlns:p14="http://schemas.microsoft.com/office/powerpoint/2010/main" val="3485226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28EA09-6AED-47E2-B224-41E979734331}" type="slidenum">
              <a:rPr lang="en-US" smtClean="0"/>
              <a:t>3</a:t>
            </a:fld>
            <a:endParaRPr lang="en-US" dirty="0"/>
          </a:p>
        </p:txBody>
      </p:sp>
    </p:spTree>
    <p:extLst>
      <p:ext uri="{BB962C8B-B14F-4D97-AF65-F5344CB8AC3E}">
        <p14:creationId xmlns:p14="http://schemas.microsoft.com/office/powerpoint/2010/main" val="972480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IADB – Inter America</a:t>
            </a:r>
            <a:r>
              <a:rPr lang="en-US" baseline="0" dirty="0" smtClean="0"/>
              <a:t> Development Bank</a:t>
            </a:r>
          </a:p>
          <a:p>
            <a:r>
              <a:rPr lang="en-US" baseline="0" dirty="0" smtClean="0"/>
              <a:t>WB – World Bank</a:t>
            </a:r>
          </a:p>
          <a:p>
            <a:r>
              <a:rPr lang="en-US" baseline="0" dirty="0" smtClean="0"/>
              <a:t>CIF – Climate Investment Funds</a:t>
            </a:r>
          </a:p>
          <a:p>
            <a:r>
              <a:rPr lang="en-US" baseline="0" dirty="0" smtClean="0"/>
              <a:t>MPI – Ministry of Planning and Investment</a:t>
            </a:r>
            <a:endParaRPr lang="en-US" dirty="0"/>
          </a:p>
        </p:txBody>
      </p:sp>
      <p:sp>
        <p:nvSpPr>
          <p:cNvPr id="4" name="Slide Number Placeholder 3"/>
          <p:cNvSpPr>
            <a:spLocks noGrp="1"/>
          </p:cNvSpPr>
          <p:nvPr>
            <p:ph type="sldNum" sz="quarter" idx="10"/>
          </p:nvPr>
        </p:nvSpPr>
        <p:spPr/>
        <p:txBody>
          <a:bodyPr/>
          <a:lstStyle/>
          <a:p>
            <a:fld id="{6F28EA09-6AED-47E2-B224-41E979734331}" type="slidenum">
              <a:rPr lang="en-US" smtClean="0"/>
              <a:t>10</a:t>
            </a:fld>
            <a:endParaRPr lang="en-US" dirty="0"/>
          </a:p>
        </p:txBody>
      </p:sp>
    </p:spTree>
    <p:extLst>
      <p:ext uri="{BB962C8B-B14F-4D97-AF65-F5344CB8AC3E}">
        <p14:creationId xmlns:p14="http://schemas.microsoft.com/office/powerpoint/2010/main" val="2139939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629400" cy="1066800"/>
          </a:xfrm>
        </p:spPr>
        <p:txBody>
          <a:bodyPr/>
          <a:lstStyle>
            <a:lvl1pPr>
              <a:defRPr>
                <a:solidFill>
                  <a:srgbClr val="6E9EC2"/>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5E38C765-6D6C-4EAE-8DB5-02E015A1EE58}" type="datetimeFigureOut">
              <a:rPr lang="en-US" smtClean="0"/>
              <a:t>10/14/15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381000" y="1600200"/>
            <a:ext cx="8385048"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E38C765-6D6C-4EAE-8DB5-02E015A1EE58}" type="datetimeFigureOut">
              <a:rPr lang="en-US" smtClean="0"/>
              <a:t>10/14/15</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144DEBF8-F1E5-4120-ABE0-8F876177F8E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6" name="Rechthoek 5"/>
          <p:cNvSpPr/>
          <p:nvPr userDrawn="1"/>
        </p:nvSpPr>
        <p:spPr>
          <a:xfrm>
            <a:off x="6665772" y="116632"/>
            <a:ext cx="2259943" cy="97210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81043" tIns="40522" rIns="81043" bIns="40522" rtlCol="0" anchor="ctr"/>
          <a:lstStyle/>
          <a:p>
            <a:pPr algn="ctr"/>
            <a:endParaRPr lang="nl-NL"/>
          </a:p>
        </p:txBody>
      </p:sp>
      <p:sp>
        <p:nvSpPr>
          <p:cNvPr id="8" name="Titel 1"/>
          <p:cNvSpPr>
            <a:spLocks noGrp="1"/>
          </p:cNvSpPr>
          <p:nvPr>
            <p:ph type="ctrTitle"/>
          </p:nvPr>
        </p:nvSpPr>
        <p:spPr>
          <a:xfrm>
            <a:off x="1499952" y="1074351"/>
            <a:ext cx="5797274" cy="1235558"/>
          </a:xfrm>
          <a:prstGeom prst="rect">
            <a:avLst/>
          </a:prstGeom>
        </p:spPr>
        <p:txBody>
          <a:bodyPr lIns="0" tIns="0" rIns="0" bIns="0" anchor="b" anchorCtr="0">
            <a:noAutofit/>
          </a:bodyPr>
          <a:lstStyle>
            <a:lvl1pPr algn="l">
              <a:lnSpc>
                <a:spcPct val="105000"/>
              </a:lnSpc>
              <a:defRPr sz="3200">
                <a:solidFill>
                  <a:schemeClr val="tx1"/>
                </a:solidFill>
                <a:latin typeface="Georgia" pitchFamily="18" charset="0"/>
              </a:defRPr>
            </a:lvl1pPr>
          </a:lstStyle>
          <a:p>
            <a:r>
              <a:rPr lang="en-US" smtClean="0"/>
              <a:t>Click to edit Master title style</a:t>
            </a:r>
            <a:endParaRPr lang="en-US" dirty="0"/>
          </a:p>
        </p:txBody>
      </p:sp>
      <p:sp>
        <p:nvSpPr>
          <p:cNvPr id="10" name="Ondertitel 2"/>
          <p:cNvSpPr>
            <a:spLocks noGrp="1"/>
          </p:cNvSpPr>
          <p:nvPr>
            <p:ph type="subTitle" idx="1"/>
          </p:nvPr>
        </p:nvSpPr>
        <p:spPr>
          <a:xfrm>
            <a:off x="1512278" y="2658526"/>
            <a:ext cx="4322633" cy="972108"/>
          </a:xfrm>
          <a:prstGeom prst="rect">
            <a:avLst/>
          </a:prstGeom>
        </p:spPr>
        <p:txBody>
          <a:bodyPr lIns="0" tIns="0" rIns="0" bIns="0">
            <a:noAutofit/>
          </a:bodyPr>
          <a:lstStyle>
            <a:lvl1pPr marL="0" indent="0" algn="l">
              <a:lnSpc>
                <a:spcPct val="100000"/>
              </a:lnSpc>
              <a:buNone/>
              <a:defRPr sz="1600">
                <a:solidFill>
                  <a:schemeClr val="tx1"/>
                </a:solidFill>
                <a:latin typeface="+mj-lt"/>
              </a:defRPr>
            </a:lvl1pPr>
            <a:lvl2pPr marL="428354" indent="0" algn="ctr">
              <a:buNone/>
              <a:defRPr>
                <a:solidFill>
                  <a:schemeClr val="tx1">
                    <a:tint val="75000"/>
                  </a:schemeClr>
                </a:solidFill>
              </a:defRPr>
            </a:lvl2pPr>
            <a:lvl3pPr marL="856708" indent="0" algn="ctr">
              <a:buNone/>
              <a:defRPr>
                <a:solidFill>
                  <a:schemeClr val="tx1">
                    <a:tint val="75000"/>
                  </a:schemeClr>
                </a:solidFill>
              </a:defRPr>
            </a:lvl3pPr>
            <a:lvl4pPr marL="1285062" indent="0" algn="ctr">
              <a:buNone/>
              <a:defRPr>
                <a:solidFill>
                  <a:schemeClr val="tx1">
                    <a:tint val="75000"/>
                  </a:schemeClr>
                </a:solidFill>
              </a:defRPr>
            </a:lvl4pPr>
            <a:lvl5pPr marL="1713416" indent="0" algn="ctr">
              <a:buNone/>
              <a:defRPr>
                <a:solidFill>
                  <a:schemeClr val="tx1">
                    <a:tint val="75000"/>
                  </a:schemeClr>
                </a:solidFill>
              </a:defRPr>
            </a:lvl5pPr>
            <a:lvl6pPr marL="2141771" indent="0" algn="ctr">
              <a:buNone/>
              <a:defRPr>
                <a:solidFill>
                  <a:schemeClr val="tx1">
                    <a:tint val="75000"/>
                  </a:schemeClr>
                </a:solidFill>
              </a:defRPr>
            </a:lvl6pPr>
            <a:lvl7pPr marL="2570126" indent="0" algn="ctr">
              <a:buNone/>
              <a:defRPr>
                <a:solidFill>
                  <a:schemeClr val="tx1">
                    <a:tint val="75000"/>
                  </a:schemeClr>
                </a:solidFill>
              </a:defRPr>
            </a:lvl7pPr>
            <a:lvl8pPr marL="2998480" indent="0" algn="ctr">
              <a:buNone/>
              <a:defRPr>
                <a:solidFill>
                  <a:schemeClr val="tx1">
                    <a:tint val="75000"/>
                  </a:schemeClr>
                </a:solidFill>
              </a:defRPr>
            </a:lvl8pPr>
            <a:lvl9pPr marL="3426834" indent="0" algn="ctr">
              <a:buNone/>
              <a:defRPr>
                <a:solidFill>
                  <a:schemeClr val="tx1">
                    <a:tint val="75000"/>
                  </a:schemeClr>
                </a:solidFill>
              </a:defRPr>
            </a:lvl9pPr>
          </a:lstStyle>
          <a:p>
            <a:r>
              <a:rPr lang="en-US" smtClean="0"/>
              <a:t>Click to edit Master subtitle style</a:t>
            </a:r>
            <a:endParaRPr lang="en-US" dirty="0"/>
          </a:p>
        </p:txBody>
      </p:sp>
      <p:sp>
        <p:nvSpPr>
          <p:cNvPr id="13" name="Tijdelijke aanduiding voor tekst 12"/>
          <p:cNvSpPr>
            <a:spLocks noGrp="1"/>
          </p:cNvSpPr>
          <p:nvPr>
            <p:ph type="body" sz="quarter" idx="10" hasCustomPrompt="1"/>
          </p:nvPr>
        </p:nvSpPr>
        <p:spPr>
          <a:xfrm>
            <a:off x="1513744" y="3775420"/>
            <a:ext cx="2460037" cy="323267"/>
          </a:xfrm>
        </p:spPr>
        <p:txBody>
          <a:bodyPr/>
          <a:lstStyle>
            <a:lvl1pPr marL="0" indent="0">
              <a:lnSpc>
                <a:spcPct val="100000"/>
              </a:lnSpc>
              <a:buNone/>
              <a:defRPr sz="1600"/>
            </a:lvl1pPr>
          </a:lstStyle>
          <a:p>
            <a:pPr lvl="0"/>
            <a:r>
              <a:rPr lang="nl-NL"/>
              <a:t>Plaatsnaam</a:t>
            </a:r>
          </a:p>
        </p:txBody>
      </p:sp>
      <p:sp>
        <p:nvSpPr>
          <p:cNvPr id="16" name="Tijdelijke aanduiding voor tekst 15"/>
          <p:cNvSpPr>
            <a:spLocks noGrp="1"/>
          </p:cNvSpPr>
          <p:nvPr>
            <p:ph type="body" sz="quarter" idx="11" hasCustomPrompt="1"/>
          </p:nvPr>
        </p:nvSpPr>
        <p:spPr>
          <a:xfrm>
            <a:off x="1513745" y="4062683"/>
            <a:ext cx="2460037" cy="360028"/>
          </a:xfrm>
        </p:spPr>
        <p:txBody>
          <a:bodyPr/>
          <a:lstStyle>
            <a:lvl1pPr marL="0" indent="0">
              <a:lnSpc>
                <a:spcPct val="100000"/>
              </a:lnSpc>
              <a:buNone/>
              <a:defRPr sz="1600"/>
            </a:lvl1pPr>
          </a:lstStyle>
          <a:p>
            <a:pPr lvl="0"/>
            <a:r>
              <a:rPr lang="nl-NL" sz="1600"/>
              <a:t>Datum</a:t>
            </a:r>
            <a:endParaRPr lang="nl-NL"/>
          </a:p>
        </p:txBody>
      </p:sp>
      <p:sp>
        <p:nvSpPr>
          <p:cNvPr id="11" name="Tijdelijke aanduiding voor tekst 8"/>
          <p:cNvSpPr txBox="1">
            <a:spLocks/>
          </p:cNvSpPr>
          <p:nvPr userDrawn="1"/>
        </p:nvSpPr>
        <p:spPr>
          <a:xfrm>
            <a:off x="1511660" y="6323738"/>
            <a:ext cx="1332148" cy="432032"/>
          </a:xfrm>
          <a:prstGeom prst="rect">
            <a:avLst/>
          </a:prstGeom>
        </p:spPr>
        <p:txBody>
          <a:bodyPr vert="horz" wrap="square" lIns="0" tIns="0" rIns="0" bIns="0" rtlCol="0">
            <a:noAutofit/>
          </a:bodyPr>
          <a:lstStyle>
            <a:lvl1pPr marL="0" indent="0" algn="l" defTabSz="966612" rtl="0" eaLnBrk="1" latinLnBrk="0" hangingPunct="1">
              <a:lnSpc>
                <a:spcPct val="100000"/>
              </a:lnSpc>
              <a:spcBef>
                <a:spcPts val="0"/>
              </a:spcBef>
              <a:spcAft>
                <a:spcPts val="200"/>
              </a:spcAft>
              <a:buClr>
                <a:schemeClr val="bg2"/>
              </a:buClr>
              <a:buSzPct val="100000"/>
              <a:buFont typeface="Verdana"/>
              <a:buNone/>
              <a:defRPr sz="1800" kern="1200">
                <a:solidFill>
                  <a:schemeClr val="tx1"/>
                </a:solidFill>
                <a:latin typeface="+mn-lt"/>
                <a:ea typeface="+mn-ea"/>
                <a:cs typeface="+mn-cs"/>
              </a:defRPr>
            </a:lvl1pPr>
            <a:lvl2pPr marL="533400" indent="-261938" algn="l" defTabSz="966612" rtl="0" eaLnBrk="1" latinLnBrk="0" hangingPunct="1">
              <a:lnSpc>
                <a:spcPts val="2200"/>
              </a:lnSpc>
              <a:spcBef>
                <a:spcPts val="0"/>
              </a:spcBef>
              <a:spcAft>
                <a:spcPts val="200"/>
              </a:spcAft>
              <a:buClr>
                <a:schemeClr val="tx2"/>
              </a:buClr>
              <a:buFont typeface="Calibri" pitchFamily="34" charset="0"/>
              <a:buChar char="–"/>
              <a:defRPr sz="1800" kern="1200">
                <a:solidFill>
                  <a:schemeClr val="tx2"/>
                </a:solidFill>
                <a:latin typeface="+mn-lt"/>
                <a:ea typeface="+mn-ea"/>
                <a:cs typeface="+mn-cs"/>
              </a:defRPr>
            </a:lvl2pPr>
            <a:lvl3pPr marL="808038" indent="-265113" algn="l" defTabSz="966612" rtl="0" eaLnBrk="1" latinLnBrk="0" hangingPunct="1">
              <a:lnSpc>
                <a:spcPts val="2200"/>
              </a:lnSpc>
              <a:spcBef>
                <a:spcPts val="0"/>
              </a:spcBef>
              <a:spcAft>
                <a:spcPts val="200"/>
              </a:spcAft>
              <a:buClr>
                <a:schemeClr val="tx2"/>
              </a:buClr>
              <a:buFont typeface="Calibri" pitchFamily="34" charset="0"/>
              <a:buChar char="–"/>
              <a:defRPr sz="1800" kern="1200">
                <a:solidFill>
                  <a:schemeClr val="tx2"/>
                </a:solidFill>
                <a:latin typeface="+mn-lt"/>
                <a:ea typeface="+mn-ea"/>
                <a:cs typeface="+mn-cs"/>
              </a:defRPr>
            </a:lvl3pPr>
            <a:lvl4pPr marL="1076325" indent="-268288" algn="l" defTabSz="966612" rtl="0" eaLnBrk="1" latinLnBrk="0" hangingPunct="1">
              <a:lnSpc>
                <a:spcPts val="2200"/>
              </a:lnSpc>
              <a:spcBef>
                <a:spcPts val="0"/>
              </a:spcBef>
              <a:spcAft>
                <a:spcPts val="200"/>
              </a:spcAft>
              <a:buClr>
                <a:schemeClr val="tx2"/>
              </a:buClr>
              <a:buFont typeface="Calibri" pitchFamily="34" charset="0"/>
              <a:buChar char="–"/>
              <a:defRPr sz="1800" kern="1200">
                <a:solidFill>
                  <a:schemeClr val="tx2"/>
                </a:solidFill>
                <a:latin typeface="+mn-lt"/>
                <a:ea typeface="+mn-ea"/>
                <a:cs typeface="+mn-cs"/>
              </a:defRPr>
            </a:lvl4pPr>
            <a:lvl5pPr marL="1343025" indent="-271463" algn="l" defTabSz="966612" rtl="0" eaLnBrk="1" latinLnBrk="0" hangingPunct="1">
              <a:lnSpc>
                <a:spcPts val="2200"/>
              </a:lnSpc>
              <a:spcBef>
                <a:spcPts val="0"/>
              </a:spcBef>
              <a:spcAft>
                <a:spcPts val="200"/>
              </a:spcAft>
              <a:buClr>
                <a:schemeClr val="tx2"/>
              </a:buClr>
              <a:buFont typeface="Calibri" pitchFamily="34" charset="0"/>
              <a:buChar char="–"/>
              <a:defRPr sz="1800" kern="1200">
                <a:solidFill>
                  <a:schemeClr val="tx2"/>
                </a:solidFill>
                <a:latin typeface="+mn-lt"/>
                <a:ea typeface="+mn-ea"/>
                <a:cs typeface="+mn-cs"/>
              </a:defRPr>
            </a:lvl5pPr>
            <a:lvl6pPr marL="2658184"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9pPr>
          </a:lstStyle>
          <a:p>
            <a:r>
              <a:rPr lang="nl-NL" sz="1600">
                <a:solidFill>
                  <a:schemeClr val="bg1">
                    <a:lumMod val="85000"/>
                  </a:schemeClr>
                </a:solidFill>
              </a:rPr>
              <a:t>www.ecn.nl</a:t>
            </a:r>
          </a:p>
        </p:txBody>
      </p:sp>
    </p:spTree>
    <p:extLst>
      <p:ext uri="{BB962C8B-B14F-4D97-AF65-F5344CB8AC3E}">
        <p14:creationId xmlns:p14="http://schemas.microsoft.com/office/powerpoint/2010/main" val="209466367"/>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rgbClr val="2046A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E38C765-6D6C-4EAE-8DB5-02E015A1EE58}" type="datetimeFigureOut">
              <a:rPr lang="en-US" smtClean="0"/>
              <a:t>10/14/15</a:t>
            </a:fld>
            <a:endParaRPr lang="en-US" dirty="0"/>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144DEBF8-F1E5-4120-ABE0-8F876177F8E2}"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553200" cy="1066800"/>
          </a:xfrm>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381000" y="1589567"/>
            <a:ext cx="4114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48200" y="1589567"/>
            <a:ext cx="4082901"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E38C765-6D6C-4EAE-8DB5-02E015A1EE58}" type="datetimeFigureOut">
              <a:rPr lang="en-US" smtClean="0"/>
              <a:t>10/14/15</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E38C765-6D6C-4EAE-8DB5-02E015A1EE58}" type="datetimeFigureOut">
              <a:rPr lang="en-US" smtClean="0"/>
              <a:t>10/14/15</a:t>
            </a:fld>
            <a:endParaRPr lang="en-US" dirty="0"/>
          </a:p>
        </p:txBody>
      </p:sp>
      <p:sp>
        <p:nvSpPr>
          <p:cNvPr id="12" name="Slide Number Placeholder 11"/>
          <p:cNvSpPr>
            <a:spLocks noGrp="1"/>
          </p:cNvSpPr>
          <p:nvPr>
            <p:ph type="sldNum" sz="quarter" idx="16"/>
          </p:nvPr>
        </p:nvSpPr>
        <p:spPr>
          <a:xfrm>
            <a:off x="0" y="1272222"/>
            <a:ext cx="533400" cy="244476"/>
          </a:xfrm>
          <a:prstGeom prst="rect">
            <a:avLst/>
          </a:prstGeom>
        </p:spPr>
        <p:txBody>
          <a:bodyPr rtlCol="0"/>
          <a:lstStyle/>
          <a:p>
            <a:fld id="{144DEBF8-F1E5-4120-ABE0-8F876177F8E2}"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38C765-6D6C-4EAE-8DB5-02E015A1EE58}" type="datetimeFigureOut">
              <a:rPr lang="en-US" smtClean="0"/>
              <a:t>10/14/15</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8C765-6D6C-4EAE-8DB5-02E015A1EE58}" type="datetimeFigureOut">
              <a:rPr lang="en-US" smtClean="0"/>
              <a:t>10/14/15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144DEBF8-F1E5-4120-ABE0-8F876177F8E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553200" cy="914400"/>
          </a:xfrm>
        </p:spPr>
        <p:txBody>
          <a:bodyPr anchor="ctr">
            <a:normAutofit/>
          </a:bodyPr>
          <a:lstStyle>
            <a:lvl1pPr algn="l">
              <a:buNone/>
              <a:defRPr sz="4000" b="0"/>
            </a:lvl1pPr>
          </a:lstStyle>
          <a:p>
            <a:r>
              <a:rPr kumimoji="0" lang="en-US" dirty="0" smtClean="0"/>
              <a:t>Click to edit Master title style</a:t>
            </a:r>
            <a:endParaRPr kumimoji="0" lang="en-US" dirty="0"/>
          </a:p>
        </p:txBody>
      </p:sp>
      <p:sp>
        <p:nvSpPr>
          <p:cNvPr id="5" name="Date Placeholder 4"/>
          <p:cNvSpPr>
            <a:spLocks noGrp="1"/>
          </p:cNvSpPr>
          <p:nvPr>
            <p:ph type="dt" sz="half" idx="10"/>
          </p:nvPr>
        </p:nvSpPr>
        <p:spPr/>
        <p:txBody>
          <a:bodyPr/>
          <a:lstStyle/>
          <a:p>
            <a:fld id="{5E38C765-6D6C-4EAE-8DB5-02E015A1EE58}" type="datetimeFigureOut">
              <a:rPr lang="en-US" smtClean="0"/>
              <a:t>10/14/15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5744759D-0EFF-4FB2-9CCE-04E00944F0FE}"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5E38C765-6D6C-4EAE-8DB5-02E015A1EE58}" type="datetimeFigureOut">
              <a:rPr lang="en-US" smtClean="0"/>
              <a:t>10/14/15</a:t>
            </a:fld>
            <a:endParaRPr lang="en-US" dirty="0"/>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144DEBF8-F1E5-4120-ABE0-8F876177F8E2}"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38C765-6D6C-4EAE-8DB5-02E015A1EE58}" type="datetimeFigureOut">
              <a:rPr lang="en-US" smtClean="0"/>
              <a:t>10/14/15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144DEBF8-F1E5-4120-ABE0-8F876177F8E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04800" y="152400"/>
            <a:ext cx="6553200" cy="10668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81000" y="1600200"/>
            <a:ext cx="8385048"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38C765-6D6C-4EAE-8DB5-02E015A1EE58}" type="datetimeFigureOut">
              <a:rPr lang="en-US" smtClean="0"/>
              <a:t>10/14/15</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381000" y="1295400"/>
            <a:ext cx="685800" cy="152400"/>
          </a:xfrm>
          <a:prstGeom prst="rect">
            <a:avLst/>
          </a:prstGeom>
          <a:solidFill>
            <a:schemeClr val="accent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066800" y="1295400"/>
            <a:ext cx="8077200" cy="1524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Picture 2" descr="http://mitigationpartnership.net/sites/default/files/logoleds.jpg?135765924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49254" y="152400"/>
            <a:ext cx="1766146" cy="102330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230" r:id="rId1"/>
    <p:sldLayoutId id="2147484231" r:id="rId2"/>
    <p:sldLayoutId id="2147484232" r:id="rId3"/>
    <p:sldLayoutId id="2147484233" r:id="rId4"/>
    <p:sldLayoutId id="2147484234" r:id="rId5"/>
    <p:sldLayoutId id="2147484235" r:id="rId6"/>
    <p:sldLayoutId id="2147484236" r:id="rId7"/>
    <p:sldLayoutId id="2147484237" r:id="rId8"/>
    <p:sldLayoutId id="2147484238" r:id="rId9"/>
    <p:sldLayoutId id="2147484239" r:id="rId10"/>
    <p:sldLayoutId id="2147484240" r:id="rId11"/>
  </p:sldLayoutIdLst>
  <p:txStyles>
    <p:titleStyle>
      <a:lvl1pPr algn="l" rtl="0" eaLnBrk="1" latinLnBrk="0" hangingPunct="1">
        <a:spcBef>
          <a:spcPct val="0"/>
        </a:spcBef>
        <a:buNone/>
        <a:defRPr kumimoji="0" sz="4000" kern="1200">
          <a:solidFill>
            <a:srgbClr val="6E9EC2"/>
          </a:solidFill>
          <a:latin typeface="Calibri"/>
          <a:ea typeface="+mj-ea"/>
          <a:cs typeface="Calibri"/>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1" Type="http://schemas.openxmlformats.org/officeDocument/2006/relationships/image" Target="../media/image12.png"/><Relationship Id="rId12" Type="http://schemas.openxmlformats.org/officeDocument/2006/relationships/image" Target="../media/image13.jpeg"/><Relationship Id="rId13" Type="http://schemas.openxmlformats.org/officeDocument/2006/relationships/image" Target="../media/image14.png"/><Relationship Id="rId14" Type="http://schemas.openxmlformats.org/officeDocument/2006/relationships/image" Target="../media/image5.jpg"/><Relationship Id="rId15"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9.jpeg"/><Relationship Id="rId9" Type="http://schemas.openxmlformats.org/officeDocument/2006/relationships/image" Target="../media/image10.jpeg"/><Relationship Id="rId10"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falzon@ecn.nl" TargetMode="External"/><Relationship Id="rId4" Type="http://schemas.openxmlformats.org/officeDocument/2006/relationships/hyperlink" Target="mailto:trinh4mpi@gmail.com" TargetMode="External"/><Relationship Id="rId5" Type="http://schemas.openxmlformats.org/officeDocument/2006/relationships/image" Target="../media/image16.jpg"/><Relationship Id="rId1" Type="http://schemas.openxmlformats.org/officeDocument/2006/relationships/slideLayout" Target="../slideLayouts/slideLayout8.xml"/><Relationship Id="rId2" Type="http://schemas.openxmlformats.org/officeDocument/2006/relationships/hyperlink" Target="mailto:pols@ecn.n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2216" y="2286000"/>
            <a:ext cx="7012184" cy="1447800"/>
          </a:xfrm>
        </p:spPr>
        <p:txBody>
          <a:bodyPr/>
          <a:lstStyle/>
          <a:p>
            <a:r>
              <a:rPr lang="nl-NL" sz="4000" dirty="0" smtClean="0"/>
              <a:t/>
            </a:r>
            <a:br>
              <a:rPr lang="nl-NL" sz="4000" dirty="0" smtClean="0"/>
            </a:br>
            <a:r>
              <a:rPr lang="nl-NL" sz="4000" dirty="0" smtClean="0"/>
              <a:t>LEDS Global Partnership</a:t>
            </a:r>
            <a:br>
              <a:rPr lang="nl-NL" sz="4000" dirty="0" smtClean="0"/>
            </a:br>
            <a:r>
              <a:rPr lang="nl-NL" sz="4000" dirty="0" smtClean="0"/>
              <a:t>Finance </a:t>
            </a:r>
            <a:r>
              <a:rPr lang="nl-NL" sz="4000" dirty="0" err="1" smtClean="0"/>
              <a:t>Working</a:t>
            </a:r>
            <a:r>
              <a:rPr lang="nl-NL" sz="4000" dirty="0" smtClean="0"/>
              <a:t> Group</a:t>
            </a:r>
            <a:endParaRPr lang="nl-NL" sz="4000" dirty="0"/>
          </a:p>
        </p:txBody>
      </p:sp>
      <p:sp>
        <p:nvSpPr>
          <p:cNvPr id="3" name="Subtitel 2"/>
          <p:cNvSpPr>
            <a:spLocks noGrp="1"/>
          </p:cNvSpPr>
          <p:nvPr>
            <p:ph type="subTitle" idx="1"/>
          </p:nvPr>
        </p:nvSpPr>
        <p:spPr>
          <a:xfrm>
            <a:off x="1512278" y="4971492"/>
            <a:ext cx="4322633" cy="972108"/>
          </a:xfrm>
        </p:spPr>
        <p:txBody>
          <a:bodyPr/>
          <a:lstStyle/>
          <a:p>
            <a:r>
              <a:rPr lang="nl-NL" dirty="0" smtClean="0"/>
              <a:t>Donald Pols</a:t>
            </a:r>
          </a:p>
          <a:p>
            <a:r>
              <a:rPr lang="nl-NL" dirty="0" smtClean="0"/>
              <a:t>Ms. Nguyen </a:t>
            </a:r>
            <a:r>
              <a:rPr lang="nl-NL" dirty="0"/>
              <a:t>Thi Dieu Trinh </a:t>
            </a:r>
            <a:endParaRPr lang="nl-NL" dirty="0" smtClean="0"/>
          </a:p>
          <a:p>
            <a:endParaRPr lang="nl-NL" dirty="0"/>
          </a:p>
        </p:txBody>
      </p:sp>
      <p:sp>
        <p:nvSpPr>
          <p:cNvPr id="4" name="Tijdelijke aanduiding voor tekst 3"/>
          <p:cNvSpPr>
            <a:spLocks noGrp="1"/>
          </p:cNvSpPr>
          <p:nvPr>
            <p:ph type="body" sz="quarter" idx="10"/>
          </p:nvPr>
        </p:nvSpPr>
        <p:spPr>
          <a:xfrm>
            <a:off x="1447800" y="5620333"/>
            <a:ext cx="3276600" cy="323267"/>
          </a:xfrm>
        </p:spPr>
        <p:txBody>
          <a:bodyPr>
            <a:normAutofit fontScale="70000" lnSpcReduction="20000"/>
          </a:bodyPr>
          <a:lstStyle/>
          <a:p>
            <a:r>
              <a:rPr lang="nl-NL" b="1" dirty="0" smtClean="0"/>
              <a:t>Co-</a:t>
            </a:r>
            <a:r>
              <a:rPr lang="nl-NL" b="1" dirty="0" err="1" smtClean="0"/>
              <a:t>chairs</a:t>
            </a:r>
            <a:r>
              <a:rPr lang="nl-NL" b="1" dirty="0" smtClean="0"/>
              <a:t>, LEDS GP Finance </a:t>
            </a:r>
            <a:r>
              <a:rPr lang="nl-NL" b="1" dirty="0" err="1" smtClean="0"/>
              <a:t>Working</a:t>
            </a:r>
            <a:r>
              <a:rPr lang="nl-NL" b="1" dirty="0" smtClean="0"/>
              <a:t> Group (FWG)</a:t>
            </a:r>
          </a:p>
        </p:txBody>
      </p:sp>
      <p:pic>
        <p:nvPicPr>
          <p:cNvPr id="1026" name="Picture 2" descr="http://mitigationpartnership.net/sites/default/files/logoleds.jpg?13576592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4220"/>
            <a:ext cx="1615218" cy="1123028"/>
          </a:xfrm>
          <a:prstGeom prst="rect">
            <a:avLst/>
          </a:prstGeom>
          <a:noFill/>
          <a:extLst>
            <a:ext uri="{909E8E84-426E-40dd-AFC4-6F175D3DCCD1}">
              <a14:hiddenFill xmlns:a14="http://schemas.microsoft.com/office/drawing/2010/main">
                <a:solidFill>
                  <a:srgbClr val="FFFFFF"/>
                </a:solidFill>
              </a14:hiddenFill>
            </a:ext>
          </a:extLst>
        </p:spPr>
      </p:pic>
      <p:sp>
        <p:nvSpPr>
          <p:cNvPr id="6" name="Subtitel 2"/>
          <p:cNvSpPr txBox="1">
            <a:spLocks/>
          </p:cNvSpPr>
          <p:nvPr/>
        </p:nvSpPr>
        <p:spPr>
          <a:xfrm>
            <a:off x="1524000" y="3733800"/>
            <a:ext cx="4322633" cy="972108"/>
          </a:xfrm>
          <a:prstGeom prst="rect">
            <a:avLst/>
          </a:prstGeom>
        </p:spPr>
        <p:txBody>
          <a:bodyPr vert="horz" lIns="0" tIns="0" rIns="0" bIns="0">
            <a:noAutofit/>
          </a:bodyPr>
          <a:lstStyle>
            <a:lvl1pPr marL="0" indent="0" algn="l" rtl="0" eaLnBrk="1" latinLnBrk="0" hangingPunct="1">
              <a:lnSpc>
                <a:spcPct val="100000"/>
              </a:lnSpc>
              <a:spcBef>
                <a:spcPts val="700"/>
              </a:spcBef>
              <a:buClr>
                <a:schemeClr val="accent2"/>
              </a:buClr>
              <a:buSzPct val="60000"/>
              <a:buFont typeface="Wingdings"/>
              <a:buNone/>
              <a:defRPr kumimoji="0" sz="1600" kern="1200">
                <a:solidFill>
                  <a:schemeClr val="tx1"/>
                </a:solidFill>
                <a:latin typeface="+mj-lt"/>
                <a:ea typeface="+mn-ea"/>
                <a:cs typeface="Calibri"/>
              </a:defRPr>
            </a:lvl1pPr>
            <a:lvl2pPr marL="428354" indent="0" algn="ctr" rtl="0" eaLnBrk="1" latinLnBrk="0" hangingPunct="1">
              <a:spcBef>
                <a:spcPts val="550"/>
              </a:spcBef>
              <a:buClr>
                <a:schemeClr val="accent1"/>
              </a:buClr>
              <a:buSzPct val="70000"/>
              <a:buFont typeface="Wingdings 2"/>
              <a:buNone/>
              <a:defRPr kumimoji="0" sz="2600" kern="1200">
                <a:solidFill>
                  <a:schemeClr val="tx1">
                    <a:tint val="75000"/>
                  </a:schemeClr>
                </a:solidFill>
                <a:latin typeface="Calibri"/>
                <a:ea typeface="+mn-ea"/>
                <a:cs typeface="Calibri"/>
              </a:defRPr>
            </a:lvl2pPr>
            <a:lvl3pPr marL="856708" indent="0" algn="ctr" rtl="0" eaLnBrk="1" latinLnBrk="0" hangingPunct="1">
              <a:spcBef>
                <a:spcPts val="500"/>
              </a:spcBef>
              <a:buClr>
                <a:schemeClr val="accent2"/>
              </a:buClr>
              <a:buSzPct val="75000"/>
              <a:buFont typeface="Wingdings"/>
              <a:buNone/>
              <a:defRPr kumimoji="0" sz="2300" kern="1200">
                <a:solidFill>
                  <a:schemeClr val="tx1">
                    <a:tint val="75000"/>
                  </a:schemeClr>
                </a:solidFill>
                <a:latin typeface="Calibri"/>
                <a:ea typeface="+mn-ea"/>
                <a:cs typeface="Calibri"/>
              </a:defRPr>
            </a:lvl3pPr>
            <a:lvl4pPr marL="1285062" indent="0" algn="ctr" rtl="0" eaLnBrk="1" latinLnBrk="0" hangingPunct="1">
              <a:spcBef>
                <a:spcPts val="400"/>
              </a:spcBef>
              <a:buClr>
                <a:schemeClr val="accent3"/>
              </a:buClr>
              <a:buSzPct val="75000"/>
              <a:buFont typeface="Wingdings"/>
              <a:buNone/>
              <a:defRPr kumimoji="0" sz="2000" kern="1200">
                <a:solidFill>
                  <a:schemeClr val="tx1">
                    <a:tint val="75000"/>
                  </a:schemeClr>
                </a:solidFill>
                <a:latin typeface="Calibri"/>
                <a:ea typeface="+mn-ea"/>
                <a:cs typeface="Calibri"/>
              </a:defRPr>
            </a:lvl4pPr>
            <a:lvl5pPr marL="1713416" indent="0" algn="ctr" rtl="0" eaLnBrk="1" latinLnBrk="0" hangingPunct="1">
              <a:spcBef>
                <a:spcPts val="400"/>
              </a:spcBef>
              <a:buClr>
                <a:schemeClr val="accent4"/>
              </a:buClr>
              <a:buSzPct val="65000"/>
              <a:buFont typeface="Wingdings"/>
              <a:buNone/>
              <a:defRPr kumimoji="0" sz="2000" kern="1200">
                <a:solidFill>
                  <a:schemeClr val="tx1">
                    <a:tint val="75000"/>
                  </a:schemeClr>
                </a:solidFill>
                <a:latin typeface="Calibri"/>
                <a:ea typeface="+mn-ea"/>
                <a:cs typeface="Calibri"/>
              </a:defRPr>
            </a:lvl5pPr>
            <a:lvl6pPr marL="2141771" indent="0" algn="ctr" rtl="0" eaLnBrk="1" latinLnBrk="0" hangingPunct="1">
              <a:spcBef>
                <a:spcPct val="20000"/>
              </a:spcBef>
              <a:buClr>
                <a:schemeClr val="accent1"/>
              </a:buClr>
              <a:buFont typeface="Wingdings"/>
              <a:buNone/>
              <a:defRPr kumimoji="0" sz="1800" kern="1200" baseline="0">
                <a:solidFill>
                  <a:schemeClr val="tx1">
                    <a:tint val="75000"/>
                  </a:schemeClr>
                </a:solidFill>
                <a:latin typeface="+mn-lt"/>
                <a:ea typeface="+mn-ea"/>
                <a:cs typeface="+mn-cs"/>
              </a:defRPr>
            </a:lvl6pPr>
            <a:lvl7pPr marL="2570126" indent="0" algn="ctr" rtl="0" eaLnBrk="1" latinLnBrk="0" hangingPunct="1">
              <a:spcBef>
                <a:spcPct val="20000"/>
              </a:spcBef>
              <a:buClr>
                <a:schemeClr val="accent2"/>
              </a:buClr>
              <a:buFont typeface="Wingdings"/>
              <a:buNone/>
              <a:defRPr kumimoji="0" sz="1800" kern="1200" baseline="0">
                <a:solidFill>
                  <a:schemeClr val="tx1">
                    <a:tint val="75000"/>
                  </a:schemeClr>
                </a:solidFill>
                <a:latin typeface="+mn-lt"/>
                <a:ea typeface="+mn-ea"/>
                <a:cs typeface="+mn-cs"/>
              </a:defRPr>
            </a:lvl7pPr>
            <a:lvl8pPr marL="2998480" indent="0" algn="ctr" rtl="0" eaLnBrk="1" latinLnBrk="0" hangingPunct="1">
              <a:spcBef>
                <a:spcPct val="20000"/>
              </a:spcBef>
              <a:buClr>
                <a:schemeClr val="accent3"/>
              </a:buClr>
              <a:buFont typeface="Wingdings"/>
              <a:buNone/>
              <a:defRPr kumimoji="0" sz="1800" kern="1200" baseline="0">
                <a:solidFill>
                  <a:schemeClr val="tx1">
                    <a:tint val="75000"/>
                  </a:schemeClr>
                </a:solidFill>
                <a:latin typeface="+mn-lt"/>
                <a:ea typeface="+mn-ea"/>
                <a:cs typeface="+mn-cs"/>
              </a:defRPr>
            </a:lvl8pPr>
            <a:lvl9pPr marL="3426834" indent="0" algn="ctr" rtl="0" eaLnBrk="1" latinLnBrk="0" hangingPunct="1">
              <a:spcBef>
                <a:spcPct val="20000"/>
              </a:spcBef>
              <a:buClr>
                <a:schemeClr val="accent4"/>
              </a:buClr>
              <a:buFont typeface="Wingdings"/>
              <a:buNone/>
              <a:defRPr kumimoji="0" sz="1800" kern="1200" baseline="0">
                <a:solidFill>
                  <a:schemeClr val="tx1">
                    <a:tint val="75000"/>
                  </a:schemeClr>
                </a:solidFill>
                <a:latin typeface="+mn-lt"/>
                <a:ea typeface="+mn-ea"/>
                <a:cs typeface="+mn-cs"/>
              </a:defRPr>
            </a:lvl9pPr>
          </a:lstStyle>
          <a:p>
            <a:r>
              <a:rPr lang="nl-NL" dirty="0" err="1" smtClean="0"/>
              <a:t>Annual</a:t>
            </a:r>
            <a:r>
              <a:rPr lang="nl-NL" dirty="0" smtClean="0"/>
              <a:t> Event, </a:t>
            </a:r>
            <a:r>
              <a:rPr lang="nl-NL" dirty="0" err="1" smtClean="0"/>
              <a:t>Punta</a:t>
            </a:r>
            <a:r>
              <a:rPr lang="nl-NL" dirty="0" smtClean="0"/>
              <a:t> </a:t>
            </a:r>
            <a:r>
              <a:rPr lang="nl-NL" dirty="0" err="1" smtClean="0"/>
              <a:t>Cana</a:t>
            </a:r>
            <a:r>
              <a:rPr lang="nl-NL" dirty="0" smtClean="0"/>
              <a:t>, </a:t>
            </a:r>
            <a:r>
              <a:rPr lang="nl-NL" dirty="0" err="1" smtClean="0"/>
              <a:t>Dominican</a:t>
            </a:r>
            <a:r>
              <a:rPr lang="nl-NL" dirty="0" smtClean="0"/>
              <a:t> </a:t>
            </a:r>
            <a:r>
              <a:rPr lang="nl-NL" dirty="0" err="1" smtClean="0"/>
              <a:t>Republic</a:t>
            </a:r>
            <a:endParaRPr lang="nl-NL" dirty="0" smtClean="0"/>
          </a:p>
          <a:p>
            <a:r>
              <a:rPr lang="nl-NL" dirty="0" err="1" smtClean="0"/>
              <a:t>October</a:t>
            </a:r>
            <a:r>
              <a:rPr lang="nl-NL" dirty="0" smtClean="0"/>
              <a:t> 14th, 2015</a:t>
            </a:r>
          </a:p>
          <a:p>
            <a:endParaRPr lang="nl-NL" dirty="0"/>
          </a:p>
        </p:txBody>
      </p:sp>
    </p:spTree>
    <p:extLst>
      <p:ext uri="{BB962C8B-B14F-4D97-AF65-F5344CB8AC3E}">
        <p14:creationId xmlns:p14="http://schemas.microsoft.com/office/powerpoint/2010/main" val="30366496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Finance training sessions - LEDS GP Annual Event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93651696"/>
              </p:ext>
            </p:extLst>
          </p:nvPr>
        </p:nvGraphicFramePr>
        <p:xfrm>
          <a:off x="381000" y="1600200"/>
          <a:ext cx="83851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https://pbs.twimg.com/profile_images/3566767750/93d2fac068fa9affd19e705bbc86ae94.jpe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76400" y="3049412"/>
            <a:ext cx="571500" cy="571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freelogovectors.net/wp-content/uploads/2012/05/idb-inter-american-development-bank-logo.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286000" y="3086806"/>
            <a:ext cx="1066800" cy="43243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klarents.com/images/uploads/EPIA2015OnlineandPrintedMembersDirectories/50437_ECNEnergyResearchCentreoftheNetherlands.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98563" y="4724400"/>
            <a:ext cx="1316037" cy="38707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news.gcfund.org/images/gcf_logo.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514600" y="4646622"/>
            <a:ext cx="781050" cy="5426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trackingenergy4all.worldbank.org/~/media/GIAWB/GTF/Images/Misc/logo_WBG.ashx"/>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867400" y="3100249"/>
            <a:ext cx="1036510" cy="4698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cif.climateinvestmentfunds.org/sites/default/files/cif_logo.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0399" y="3142999"/>
            <a:ext cx="714375" cy="37623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512858" y="3659850"/>
            <a:ext cx="497541" cy="426464"/>
          </a:xfrm>
          <a:prstGeom prst="rect">
            <a:avLst/>
          </a:prstGeom>
        </p:spPr>
      </p:pic>
      <p:pic>
        <p:nvPicPr>
          <p:cNvPr id="12" name="Picture 10" descr="http://trackingenergy4all.worldbank.org/~/media/GIAWB/GTF/Images/Misc/logo_WBG.ashx"/>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867400" y="4641645"/>
            <a:ext cx="1036510" cy="4698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www.lragir.am/upload/img/eng138780475960.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965371" y="4724400"/>
            <a:ext cx="646590" cy="441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0263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Finance training session 1</a:t>
            </a:r>
            <a:endParaRPr lang="en-US" dirty="0"/>
          </a:p>
        </p:txBody>
      </p:sp>
      <p:sp>
        <p:nvSpPr>
          <p:cNvPr id="3" name="Content Placeholder 2"/>
          <p:cNvSpPr>
            <a:spLocks noGrp="1"/>
          </p:cNvSpPr>
          <p:nvPr>
            <p:ph sz="quarter" idx="1"/>
          </p:nvPr>
        </p:nvSpPr>
        <p:spPr>
          <a:xfrm>
            <a:off x="381000" y="1600200"/>
            <a:ext cx="8385048" cy="5105400"/>
          </a:xfrm>
        </p:spPr>
        <p:txBody>
          <a:bodyPr>
            <a:normAutofit/>
          </a:bodyPr>
          <a:lstStyle/>
          <a:p>
            <a:pPr lvl="0"/>
            <a:r>
              <a:rPr lang="en-US" b="1" dirty="0"/>
              <a:t>T</a:t>
            </a:r>
            <a:r>
              <a:rPr lang="en-US" b="1" dirty="0" smtClean="0"/>
              <a:t>itle</a:t>
            </a:r>
            <a:r>
              <a:rPr lang="en-US" b="1" dirty="0"/>
              <a:t>: </a:t>
            </a:r>
            <a:r>
              <a:rPr lang="en-US" b="1" dirty="0" smtClean="0"/>
              <a:t>‘</a:t>
            </a:r>
            <a:r>
              <a:rPr lang="en-US" b="1" dirty="0"/>
              <a:t>Financial and innovative risk mitigation instruments</a:t>
            </a:r>
            <a:r>
              <a:rPr lang="en-US" b="1" dirty="0" smtClean="0"/>
              <a:t>’</a:t>
            </a:r>
          </a:p>
          <a:p>
            <a:pPr lvl="1"/>
            <a:r>
              <a:rPr lang="en-US" dirty="0" smtClean="0"/>
              <a:t>Day 1, Wednesday October 14, 2-4pm</a:t>
            </a:r>
          </a:p>
          <a:p>
            <a:pPr lvl="1"/>
            <a:r>
              <a:rPr lang="en-US" dirty="0" smtClean="0"/>
              <a:t>USAID and IADB</a:t>
            </a:r>
          </a:p>
          <a:p>
            <a:pPr lvl="1"/>
            <a:r>
              <a:rPr lang="en-US" dirty="0" smtClean="0"/>
              <a:t>An overview </a:t>
            </a:r>
            <a:r>
              <a:rPr lang="en-US" dirty="0"/>
              <a:t>of financial instruments used to finance climate change mitigation and adaptation actions as well as traditional and innovative risk mitigation instruments critical to address barriers to climate investment, particularly by the private sector. </a:t>
            </a:r>
          </a:p>
          <a:p>
            <a:pPr lvl="1"/>
            <a:r>
              <a:rPr lang="en-US" dirty="0" smtClean="0"/>
              <a:t>Interactive session where participants can propose a financial solution to an example case.</a:t>
            </a:r>
          </a:p>
          <a:p>
            <a:pPr lvl="1"/>
            <a:endParaRPr lang="en-US" b="1" dirty="0"/>
          </a:p>
          <a:p>
            <a:endParaRPr lang="en-US" dirty="0"/>
          </a:p>
        </p:txBody>
      </p:sp>
    </p:spTree>
    <p:extLst>
      <p:ext uri="{BB962C8B-B14F-4D97-AF65-F5344CB8AC3E}">
        <p14:creationId xmlns:p14="http://schemas.microsoft.com/office/powerpoint/2010/main" val="40410953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Finance training session 2</a:t>
            </a:r>
            <a:endParaRPr lang="en-US" dirty="0"/>
          </a:p>
        </p:txBody>
      </p:sp>
      <p:sp>
        <p:nvSpPr>
          <p:cNvPr id="3" name="Content Placeholder 2"/>
          <p:cNvSpPr>
            <a:spLocks noGrp="1"/>
          </p:cNvSpPr>
          <p:nvPr>
            <p:ph sz="quarter" idx="1"/>
          </p:nvPr>
        </p:nvSpPr>
        <p:spPr>
          <a:xfrm>
            <a:off x="381000" y="1600200"/>
            <a:ext cx="8385048" cy="5105400"/>
          </a:xfrm>
        </p:spPr>
        <p:txBody>
          <a:bodyPr>
            <a:normAutofit fontScale="92500" lnSpcReduction="10000"/>
          </a:bodyPr>
          <a:lstStyle/>
          <a:p>
            <a:pPr lvl="0"/>
            <a:r>
              <a:rPr lang="en-US" b="1" dirty="0" smtClean="0"/>
              <a:t>Title: </a:t>
            </a:r>
            <a:r>
              <a:rPr lang="en-US" b="1" dirty="0"/>
              <a:t>‘Investment planning for low emission development’</a:t>
            </a:r>
          </a:p>
          <a:p>
            <a:pPr lvl="1"/>
            <a:r>
              <a:rPr lang="en-US" dirty="0" smtClean="0"/>
              <a:t>Day 1, Wednesday October 14, 2-4pm</a:t>
            </a:r>
          </a:p>
          <a:p>
            <a:pPr lvl="1"/>
            <a:r>
              <a:rPr lang="en-US" dirty="0" smtClean="0"/>
              <a:t>World Bank Group, Climate Investment Funds, Vietnam Ministry of Planning and Investment</a:t>
            </a:r>
          </a:p>
          <a:p>
            <a:pPr lvl="1"/>
            <a:r>
              <a:rPr lang="en-US" dirty="0" smtClean="0"/>
              <a:t>A discussion on </a:t>
            </a:r>
            <a:r>
              <a:rPr lang="en-US" dirty="0"/>
              <a:t>preparing to effectively access and utilize climate finance by first designing an overall investment strategy to achieve national goals related to climate </a:t>
            </a:r>
            <a:r>
              <a:rPr lang="en-US" dirty="0" smtClean="0"/>
              <a:t>change.</a:t>
            </a:r>
          </a:p>
          <a:p>
            <a:pPr lvl="1"/>
            <a:r>
              <a:rPr lang="en-GB" dirty="0"/>
              <a:t>Concrete case studies will be featured </a:t>
            </a:r>
            <a:r>
              <a:rPr lang="en-GB" dirty="0" smtClean="0"/>
              <a:t>and lessons </a:t>
            </a:r>
            <a:r>
              <a:rPr lang="en-GB" dirty="0"/>
              <a:t>learned </a:t>
            </a:r>
            <a:r>
              <a:rPr lang="en-GB" dirty="0" smtClean="0"/>
              <a:t>from the </a:t>
            </a:r>
            <a:r>
              <a:rPr lang="en-GB" dirty="0"/>
              <a:t>design of low emissions investment planning funded through the Climate Investment Funds (CIF) Clean Technology Fund (CTF) and the Scaling Up Renewable Energy Program in Low Income Countries (SREP).</a:t>
            </a:r>
            <a:endParaRPr lang="en-US" dirty="0"/>
          </a:p>
        </p:txBody>
      </p:sp>
    </p:spTree>
    <p:extLst>
      <p:ext uri="{BB962C8B-B14F-4D97-AF65-F5344CB8AC3E}">
        <p14:creationId xmlns:p14="http://schemas.microsoft.com/office/powerpoint/2010/main" val="39517607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Finance training session 3</a:t>
            </a:r>
            <a:endParaRPr lang="en-US" dirty="0"/>
          </a:p>
        </p:txBody>
      </p:sp>
      <p:sp>
        <p:nvSpPr>
          <p:cNvPr id="3" name="Content Placeholder 2"/>
          <p:cNvSpPr>
            <a:spLocks noGrp="1"/>
          </p:cNvSpPr>
          <p:nvPr>
            <p:ph sz="quarter" idx="1"/>
          </p:nvPr>
        </p:nvSpPr>
        <p:spPr>
          <a:xfrm>
            <a:off x="381000" y="1600200"/>
            <a:ext cx="8385048" cy="5105400"/>
          </a:xfrm>
        </p:spPr>
        <p:txBody>
          <a:bodyPr>
            <a:normAutofit/>
          </a:bodyPr>
          <a:lstStyle/>
          <a:p>
            <a:pPr lvl="0"/>
            <a:r>
              <a:rPr lang="en-US" b="1" dirty="0" smtClean="0"/>
              <a:t>Title: </a:t>
            </a:r>
            <a:r>
              <a:rPr lang="en-US" b="1" dirty="0"/>
              <a:t>‘How to mobilize private sector investment into low emission infrastructure’</a:t>
            </a:r>
          </a:p>
          <a:p>
            <a:pPr lvl="1"/>
            <a:r>
              <a:rPr lang="en-US" dirty="0" smtClean="0"/>
              <a:t>Day 2, Thursday October 15, 8:30-10:30am </a:t>
            </a:r>
          </a:p>
          <a:p>
            <a:pPr lvl="1"/>
            <a:r>
              <a:rPr lang="en-US" dirty="0" smtClean="0"/>
              <a:t>Speakers: James Falzon, Donald Pols (ECN)</a:t>
            </a:r>
          </a:p>
          <a:p>
            <a:pPr lvl="1"/>
            <a:r>
              <a:rPr lang="en-US" dirty="0"/>
              <a:t>This training explores, using theoretical and practical examples, instruments to mobilize private investment, </a:t>
            </a:r>
            <a:r>
              <a:rPr lang="en-US" dirty="0" smtClean="0"/>
              <a:t>considering the efficiency</a:t>
            </a:r>
            <a:r>
              <a:rPr lang="en-US" dirty="0"/>
              <a:t>, effectiveness and </a:t>
            </a:r>
            <a:r>
              <a:rPr lang="en-US" dirty="0" smtClean="0"/>
              <a:t>feasibility of these instruments. </a:t>
            </a:r>
          </a:p>
          <a:p>
            <a:pPr lvl="1"/>
            <a:r>
              <a:rPr lang="en-US" dirty="0" smtClean="0"/>
              <a:t>The </a:t>
            </a:r>
            <a:r>
              <a:rPr lang="en-US" dirty="0"/>
              <a:t>training </a:t>
            </a:r>
            <a:r>
              <a:rPr lang="en-US" dirty="0" smtClean="0"/>
              <a:t>will use the Green Climate Fund </a:t>
            </a:r>
            <a:r>
              <a:rPr lang="en-US" dirty="0"/>
              <a:t>as a practical example of how public sector funds can be used to </a:t>
            </a:r>
            <a:r>
              <a:rPr lang="en-US" dirty="0" err="1"/>
              <a:t>catalyse</a:t>
            </a:r>
            <a:r>
              <a:rPr lang="en-US" dirty="0"/>
              <a:t> private investments.</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42699720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Finance training session 4</a:t>
            </a:r>
            <a:endParaRPr lang="en-US" dirty="0"/>
          </a:p>
        </p:txBody>
      </p:sp>
      <p:sp>
        <p:nvSpPr>
          <p:cNvPr id="3" name="Content Placeholder 2"/>
          <p:cNvSpPr>
            <a:spLocks noGrp="1"/>
          </p:cNvSpPr>
          <p:nvPr>
            <p:ph sz="quarter" idx="1"/>
          </p:nvPr>
        </p:nvSpPr>
        <p:spPr>
          <a:xfrm>
            <a:off x="381000" y="1600200"/>
            <a:ext cx="8385048" cy="5105400"/>
          </a:xfrm>
        </p:spPr>
        <p:txBody>
          <a:bodyPr>
            <a:normAutofit fontScale="92500" lnSpcReduction="20000"/>
          </a:bodyPr>
          <a:lstStyle/>
          <a:p>
            <a:pPr lvl="0"/>
            <a:r>
              <a:rPr lang="en-US" b="1" dirty="0" smtClean="0"/>
              <a:t>Title: ‘Innovative </a:t>
            </a:r>
            <a:r>
              <a:rPr lang="en-US" b="1" dirty="0"/>
              <a:t>solutions to climate finance: Blended finance for private sector projects</a:t>
            </a:r>
            <a:r>
              <a:rPr lang="en-US" b="1" dirty="0" smtClean="0"/>
              <a:t>’</a:t>
            </a:r>
          </a:p>
          <a:p>
            <a:pPr lvl="1"/>
            <a:r>
              <a:rPr lang="en-US" dirty="0" smtClean="0"/>
              <a:t>Day 2, Thursday October 15, 8:30-10:30am</a:t>
            </a:r>
          </a:p>
          <a:p>
            <a:pPr lvl="1"/>
            <a:r>
              <a:rPr lang="en-US" dirty="0" smtClean="0"/>
              <a:t>World Bank Group; IFC</a:t>
            </a:r>
          </a:p>
          <a:p>
            <a:pPr lvl="1"/>
            <a:r>
              <a:rPr lang="en-US" dirty="0" smtClean="0"/>
              <a:t>The </a:t>
            </a:r>
            <a:r>
              <a:rPr lang="en-US" dirty="0"/>
              <a:t>objective </a:t>
            </a:r>
            <a:r>
              <a:rPr lang="en-US" dirty="0" smtClean="0"/>
              <a:t>is </a:t>
            </a:r>
            <a:r>
              <a:rPr lang="en-US" dirty="0"/>
              <a:t>to introduce the fundamental concepts and provide practical guidance in the utilization of an innovative financing solution - blended finance - to support private sector operations. </a:t>
            </a:r>
            <a:endParaRPr lang="en-US" dirty="0" smtClean="0"/>
          </a:p>
          <a:p>
            <a:pPr lvl="1"/>
            <a:r>
              <a:rPr lang="en-GB" dirty="0"/>
              <a:t>Participants can expect to gain an understanding of what is blended finance and how it can be used to support private sector investments</a:t>
            </a:r>
            <a:r>
              <a:rPr lang="en-GB" dirty="0" smtClean="0"/>
              <a:t>.</a:t>
            </a:r>
          </a:p>
          <a:p>
            <a:pPr lvl="1"/>
            <a:r>
              <a:rPr lang="en-GB" dirty="0" smtClean="0"/>
              <a:t>Includes lessons learned from IFC’s experience of using blended finance instruments and how to apply blended finance in a practical setting using a case study.</a:t>
            </a:r>
            <a:endParaRPr lang="en-US" dirty="0"/>
          </a:p>
          <a:p>
            <a:endParaRPr lang="en-US" dirty="0"/>
          </a:p>
        </p:txBody>
      </p:sp>
    </p:spTree>
    <p:extLst>
      <p:ext uri="{BB962C8B-B14F-4D97-AF65-F5344CB8AC3E}">
        <p14:creationId xmlns:p14="http://schemas.microsoft.com/office/powerpoint/2010/main" val="295599993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1600200" y="5486400"/>
            <a:ext cx="7315200" cy="1295400"/>
          </a:xfrm>
        </p:spPr>
        <p:txBody>
          <a:bodyPr>
            <a:normAutofit lnSpcReduction="10000"/>
          </a:bodyPr>
          <a:lstStyle/>
          <a:p>
            <a:r>
              <a:rPr lang="en-US" dirty="0" smtClean="0"/>
              <a:t>Contacts:</a:t>
            </a:r>
          </a:p>
          <a:p>
            <a:r>
              <a:rPr lang="en-US" dirty="0" smtClean="0"/>
              <a:t>Donald Pols (</a:t>
            </a:r>
            <a:r>
              <a:rPr lang="en-US" dirty="0" smtClean="0">
                <a:hlinkClick r:id="rId2"/>
              </a:rPr>
              <a:t>pols@ecn.nl</a:t>
            </a:r>
            <a:r>
              <a:rPr lang="en-US" dirty="0" smtClean="0"/>
              <a:t>)</a:t>
            </a:r>
          </a:p>
          <a:p>
            <a:r>
              <a:rPr lang="en-US" dirty="0" smtClean="0"/>
              <a:t>James Falzon (</a:t>
            </a:r>
            <a:r>
              <a:rPr lang="en-US" dirty="0" smtClean="0">
                <a:hlinkClick r:id="rId3"/>
              </a:rPr>
              <a:t>falzon@ecn.nl</a:t>
            </a:r>
            <a:r>
              <a:rPr lang="en-US" dirty="0" smtClean="0"/>
              <a:t>)</a:t>
            </a:r>
          </a:p>
          <a:p>
            <a:r>
              <a:rPr lang="en-US" dirty="0"/>
              <a:t>Nguyen Thi Dieu Trinh (</a:t>
            </a:r>
            <a:r>
              <a:rPr lang="en-US" dirty="0" smtClean="0">
                <a:hlinkClick r:id="rId4"/>
              </a:rPr>
              <a:t>trinh4mpi@gmail.com</a:t>
            </a:r>
            <a:r>
              <a:rPr lang="en-US" dirty="0" smtClean="0"/>
              <a:t>) </a:t>
            </a:r>
            <a:endParaRPr lang="en-US" dirty="0"/>
          </a:p>
        </p:txBody>
      </p:sp>
      <p:sp>
        <p:nvSpPr>
          <p:cNvPr id="3" name="Title 2"/>
          <p:cNvSpPr>
            <a:spLocks noGrp="1"/>
          </p:cNvSpPr>
          <p:nvPr>
            <p:ph type="title"/>
          </p:nvPr>
        </p:nvSpPr>
        <p:spPr/>
        <p:txBody>
          <a:bodyPr/>
          <a:lstStyle/>
          <a:p>
            <a:r>
              <a:rPr lang="en-US" dirty="0" smtClean="0"/>
              <a:t>Thank you for your attention</a:t>
            </a:r>
            <a:endParaRPr lang="en-US" dirty="0"/>
          </a:p>
        </p:txBody>
      </p:sp>
      <p:pic>
        <p:nvPicPr>
          <p:cNvPr id="7" name="Picture Placeholder 6"/>
          <p:cNvPicPr>
            <a:picLocks noGrp="1" noChangeAspect="1"/>
          </p:cNvPicPr>
          <p:nvPr>
            <p:ph type="pic" idx="1"/>
          </p:nvPr>
        </p:nvPicPr>
        <p:blipFill>
          <a:blip r:embed="rId5">
            <a:extLst>
              <a:ext uri="{28A0092B-C50C-407E-A947-70E740481C1C}">
                <a14:useLocalDpi xmlns:a14="http://schemas.microsoft.com/office/drawing/2010/main" val="0"/>
              </a:ext>
            </a:extLst>
          </a:blip>
          <a:srcRect l="10442" r="10442"/>
          <a:stretch>
            <a:fillRect/>
          </a:stretch>
        </p:blipFill>
        <p:spPr/>
      </p:pic>
    </p:spTree>
    <p:extLst>
      <p:ext uri="{BB962C8B-B14F-4D97-AF65-F5344CB8AC3E}">
        <p14:creationId xmlns:p14="http://schemas.microsoft.com/office/powerpoint/2010/main" val="13039537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nl-NL" b="1" dirty="0"/>
              <a:t>Ms. Nguyen Thi Dieu </a:t>
            </a:r>
            <a:r>
              <a:rPr lang="nl-NL" b="1" dirty="0" smtClean="0"/>
              <a:t>Trinh</a:t>
            </a:r>
          </a:p>
          <a:p>
            <a:r>
              <a:rPr lang="nl-NL" dirty="0" err="1" smtClean="0"/>
              <a:t>Ministry</a:t>
            </a:r>
            <a:r>
              <a:rPr lang="nl-NL" dirty="0" smtClean="0"/>
              <a:t> of Planning </a:t>
            </a:r>
            <a:r>
              <a:rPr lang="nl-NL" dirty="0" err="1" smtClean="0"/>
              <a:t>and</a:t>
            </a:r>
            <a:r>
              <a:rPr lang="nl-NL" dirty="0" smtClean="0"/>
              <a:t> Investment, </a:t>
            </a:r>
            <a:r>
              <a:rPr lang="nl-NL" dirty="0" err="1" smtClean="0"/>
              <a:t>Government</a:t>
            </a:r>
            <a:r>
              <a:rPr lang="nl-NL" dirty="0" smtClean="0"/>
              <a:t> of Vietnam</a:t>
            </a:r>
            <a:endParaRPr lang="nl-NL" dirty="0"/>
          </a:p>
          <a:p>
            <a:endParaRPr lang="en-US" dirty="0"/>
          </a:p>
        </p:txBody>
      </p:sp>
      <p:sp>
        <p:nvSpPr>
          <p:cNvPr id="3" name="Title 2"/>
          <p:cNvSpPr>
            <a:spLocks noGrp="1"/>
          </p:cNvSpPr>
          <p:nvPr>
            <p:ph type="title"/>
          </p:nvPr>
        </p:nvSpPr>
        <p:spPr/>
        <p:txBody>
          <a:bodyPr>
            <a:noAutofit/>
          </a:bodyPr>
          <a:lstStyle/>
          <a:p>
            <a:r>
              <a:rPr lang="en-US" sz="3200" dirty="0" smtClean="0"/>
              <a:t>Introduction to the LEDS-GP </a:t>
            </a:r>
            <a:br>
              <a:rPr lang="en-US" sz="3200" dirty="0" smtClean="0"/>
            </a:br>
            <a:r>
              <a:rPr lang="en-US" sz="3200" dirty="0" smtClean="0"/>
              <a:t>Finance Working Group</a:t>
            </a:r>
            <a:endParaRPr lang="en-US" sz="3200" dirty="0"/>
          </a:p>
        </p:txBody>
      </p:sp>
    </p:spTree>
    <p:extLst>
      <p:ext uri="{BB962C8B-B14F-4D97-AF65-F5344CB8AC3E}">
        <p14:creationId xmlns:p14="http://schemas.microsoft.com/office/powerpoint/2010/main" val="127911945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934200" cy="1066800"/>
          </a:xfrm>
        </p:spPr>
        <p:txBody>
          <a:bodyPr>
            <a:normAutofit fontScale="90000"/>
          </a:bodyPr>
          <a:lstStyle/>
          <a:p>
            <a:pPr algn="ctr"/>
            <a:r>
              <a:rPr lang="en-US" sz="3600" dirty="0">
                <a:latin typeface="Gill Sans MT" panose="020B0502020104020203" pitchFamily="34" charset="0"/>
              </a:rPr>
              <a:t>T</a:t>
            </a:r>
            <a:r>
              <a:rPr lang="en-US" sz="3600" dirty="0" smtClean="0">
                <a:latin typeface="Gill Sans MT" panose="020B0502020104020203" pitchFamily="34" charset="0"/>
              </a:rPr>
              <a:t>he LEDS-GP Finance Working Group</a:t>
            </a:r>
            <a:endParaRPr lang="en-US" sz="3600" dirty="0">
              <a:latin typeface="Gill Sans MT" panose="020B0502020104020203" pitchFamily="34" charset="0"/>
            </a:endParaRPr>
          </a:p>
        </p:txBody>
      </p:sp>
      <p:sp>
        <p:nvSpPr>
          <p:cNvPr id="3" name="Content Placeholder 2"/>
          <p:cNvSpPr>
            <a:spLocks noGrp="1"/>
          </p:cNvSpPr>
          <p:nvPr>
            <p:ph sz="quarter" idx="1"/>
          </p:nvPr>
        </p:nvSpPr>
        <p:spPr/>
        <p:txBody>
          <a:bodyPr>
            <a:noAutofit/>
          </a:bodyPr>
          <a:lstStyle/>
          <a:p>
            <a:r>
              <a:rPr lang="en-US" sz="1800" b="1" dirty="0" smtClean="0"/>
              <a:t>Mission statement of FWG</a:t>
            </a:r>
            <a:endParaRPr lang="en-US" sz="1800" b="1" dirty="0"/>
          </a:p>
          <a:p>
            <a:pPr lvl="1"/>
            <a:r>
              <a:rPr lang="en-US" sz="1800" dirty="0" smtClean="0">
                <a:solidFill>
                  <a:srgbClr val="000000"/>
                </a:solidFill>
              </a:rPr>
              <a:t>support </a:t>
            </a:r>
            <a:r>
              <a:rPr lang="en-US" sz="1800" dirty="0">
                <a:solidFill>
                  <a:srgbClr val="000000"/>
                </a:solidFill>
              </a:rPr>
              <a:t>the development of national and subnational finance and funding </a:t>
            </a:r>
            <a:r>
              <a:rPr lang="en-US" sz="1800" dirty="0" smtClean="0">
                <a:solidFill>
                  <a:srgbClr val="000000"/>
                </a:solidFill>
              </a:rPr>
              <a:t>strategies </a:t>
            </a:r>
            <a:r>
              <a:rPr lang="en-US" sz="1800" dirty="0">
                <a:solidFill>
                  <a:srgbClr val="000000"/>
                </a:solidFill>
              </a:rPr>
              <a:t>through coordination, information exchange and </a:t>
            </a:r>
            <a:r>
              <a:rPr lang="en-US" sz="1800" dirty="0" smtClean="0">
                <a:solidFill>
                  <a:srgbClr val="000000"/>
                </a:solidFill>
              </a:rPr>
              <a:t>peer-learning.</a:t>
            </a:r>
          </a:p>
          <a:p>
            <a:pPr marL="365760" lvl="1" indent="0">
              <a:buNone/>
            </a:pPr>
            <a:endParaRPr lang="en-US" sz="1800" dirty="0" smtClean="0">
              <a:solidFill>
                <a:srgbClr val="000000"/>
              </a:solidFill>
            </a:endParaRPr>
          </a:p>
          <a:p>
            <a:r>
              <a:rPr lang="en-US" sz="1800" b="1" dirty="0" smtClean="0"/>
              <a:t>Co-chairs of FWG </a:t>
            </a:r>
          </a:p>
          <a:p>
            <a:pPr marL="0" indent="0">
              <a:buNone/>
            </a:pPr>
            <a:endParaRPr lang="en-US" sz="1800" b="1" dirty="0" smtClean="0"/>
          </a:p>
          <a:p>
            <a:endParaRPr lang="en-US" sz="1800" b="1" dirty="0"/>
          </a:p>
          <a:p>
            <a:endParaRPr lang="en-US" sz="1800" b="1" dirty="0" smtClean="0"/>
          </a:p>
          <a:p>
            <a:r>
              <a:rPr lang="en-US" sz="1800" b="1" dirty="0" smtClean="0"/>
              <a:t>Members (selected list)</a:t>
            </a:r>
          </a:p>
          <a:p>
            <a:r>
              <a:rPr lang="en-US" sz="1400" dirty="0" err="1"/>
              <a:t>Bajo</a:t>
            </a:r>
            <a:r>
              <a:rPr lang="en-US" sz="1400" dirty="0"/>
              <a:t> </a:t>
            </a:r>
            <a:r>
              <a:rPr lang="en-US" sz="1400" dirty="0" err="1"/>
              <a:t>en</a:t>
            </a:r>
            <a:r>
              <a:rPr lang="en-US" sz="1400" dirty="0"/>
              <a:t> </a:t>
            </a:r>
            <a:r>
              <a:rPr lang="en-US" sz="1400" dirty="0" err="1"/>
              <a:t>Carbono</a:t>
            </a:r>
            <a:r>
              <a:rPr lang="en-US" sz="1400" dirty="0"/>
              <a:t>, Bangladesh Department of Energy, Brazil </a:t>
            </a:r>
            <a:r>
              <a:rPr lang="en-US" sz="1400" dirty="0" err="1"/>
              <a:t>Ministerio</a:t>
            </a:r>
            <a:r>
              <a:rPr lang="en-US" sz="1400" dirty="0"/>
              <a:t> do </a:t>
            </a:r>
            <a:r>
              <a:rPr lang="en-US" sz="1400" dirty="0" err="1"/>
              <a:t>Meio</a:t>
            </a:r>
            <a:r>
              <a:rPr lang="en-US" sz="1400" dirty="0"/>
              <a:t> </a:t>
            </a:r>
            <a:r>
              <a:rPr lang="en-US" sz="1400" dirty="0" err="1"/>
              <a:t>Ambiente</a:t>
            </a:r>
            <a:r>
              <a:rPr lang="en-US" sz="1400" dirty="0"/>
              <a:t>, Cambodia Climate Change Dept., CCAP, CDKN, CSTEP, CTI-PFAN, Danish Energy Agency, E3G, ECN, </a:t>
            </a:r>
            <a:r>
              <a:rPr lang="en-US" sz="1400" dirty="0" err="1"/>
              <a:t>Ecofys</a:t>
            </a:r>
            <a:r>
              <a:rPr lang="en-US" sz="1400" dirty="0"/>
              <a:t>, EMBARQ India, GIZ, IFC, Indonesia State Ministry of Development Planning, International Resources Group, Lycos, Ministry of Foreign Affairs of Denmark, NREL, Thailand National Economic and Social Development Board, UNDP, UNEP, UNEP-</a:t>
            </a:r>
            <a:r>
              <a:rPr lang="en-US" sz="1400" dirty="0" err="1"/>
              <a:t>Risoe</a:t>
            </a:r>
            <a:r>
              <a:rPr lang="en-US" sz="1400" dirty="0"/>
              <a:t>, USAID, Vietnam MPI, WEF, </a:t>
            </a:r>
            <a:r>
              <a:rPr lang="en-US" sz="1400" dirty="0" err="1"/>
              <a:t>Worldwatch</a:t>
            </a:r>
            <a:r>
              <a:rPr lang="en-US" sz="1400" dirty="0"/>
              <a:t> Institute, and </a:t>
            </a:r>
            <a:r>
              <a:rPr lang="en-US" sz="1400" dirty="0" smtClean="0"/>
              <a:t>WRI, World Bank</a:t>
            </a:r>
            <a:endParaRPr lang="en-US" sz="1400" dirty="0"/>
          </a:p>
          <a:p>
            <a:endParaRPr lang="en-US" sz="1800" b="1"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276600"/>
            <a:ext cx="3200400" cy="94129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55659" y="2963475"/>
            <a:ext cx="1828800" cy="1567543"/>
          </a:xfrm>
          <a:prstGeom prst="rect">
            <a:avLst/>
          </a:prstGeom>
        </p:spPr>
      </p:pic>
    </p:spTree>
    <p:extLst>
      <p:ext uri="{BB962C8B-B14F-4D97-AF65-F5344CB8AC3E}">
        <p14:creationId xmlns:p14="http://schemas.microsoft.com/office/powerpoint/2010/main" val="19765631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FWG planned regional activities 2015/2016</a:t>
            </a:r>
            <a:endParaRPr lang="en-US" dirty="0"/>
          </a:p>
        </p:txBody>
      </p:sp>
      <p:sp>
        <p:nvSpPr>
          <p:cNvPr id="3" name="Content Placeholder 2"/>
          <p:cNvSpPr>
            <a:spLocks noGrp="1"/>
          </p:cNvSpPr>
          <p:nvPr>
            <p:ph sz="quarter" idx="1"/>
          </p:nvPr>
        </p:nvSpPr>
        <p:spPr>
          <a:xfrm>
            <a:off x="381000" y="1600200"/>
            <a:ext cx="6248400" cy="5105400"/>
          </a:xfrm>
        </p:spPr>
        <p:txBody>
          <a:bodyPr>
            <a:normAutofit fontScale="47500" lnSpcReduction="20000"/>
          </a:bodyPr>
          <a:lstStyle/>
          <a:p>
            <a:r>
              <a:rPr lang="en-US" sz="3400" b="1" dirty="0" smtClean="0"/>
              <a:t>Asia LEDS Partnership</a:t>
            </a:r>
          </a:p>
          <a:p>
            <a:pPr lvl="1"/>
            <a:r>
              <a:rPr lang="en-US" sz="3400" dirty="0" smtClean="0"/>
              <a:t>Regional </a:t>
            </a:r>
            <a:r>
              <a:rPr lang="en-US" sz="3400" dirty="0"/>
              <a:t>workshop – </a:t>
            </a:r>
            <a:r>
              <a:rPr lang="en-US" sz="3400" i="1" dirty="0"/>
              <a:t>Mobilizing Private Investment for Green Growth and Low-Emission Development in the Agriculture Sector in Asia</a:t>
            </a:r>
            <a:r>
              <a:rPr lang="en-US" sz="3400" dirty="0"/>
              <a:t> – hosted by MPI, Vietnam in Ho Chi Minh City, October 2015.  </a:t>
            </a:r>
            <a:endParaRPr lang="en-US" sz="3400" dirty="0" smtClean="0"/>
          </a:p>
          <a:p>
            <a:pPr lvl="1"/>
            <a:r>
              <a:rPr lang="en-US" sz="3400" dirty="0" smtClean="0"/>
              <a:t>Focus is on </a:t>
            </a:r>
            <a:r>
              <a:rPr lang="en-US" sz="3400" dirty="0"/>
              <a:t>agriculture, rural areas and livelihoods; </a:t>
            </a:r>
            <a:r>
              <a:rPr lang="en-US" sz="3400" dirty="0" smtClean="0"/>
              <a:t>main </a:t>
            </a:r>
            <a:r>
              <a:rPr lang="en-US" sz="3400" dirty="0"/>
              <a:t>target audiences of government (state banks and ministries), commercial banks (local and international), NGOs active on-the-ground, and the private sector</a:t>
            </a:r>
            <a:r>
              <a:rPr lang="en-US" sz="3400" dirty="0" smtClean="0"/>
              <a:t>.</a:t>
            </a:r>
          </a:p>
          <a:p>
            <a:pPr marL="365760" lvl="1" indent="0">
              <a:buNone/>
            </a:pPr>
            <a:endParaRPr lang="en-US" dirty="0" smtClean="0"/>
          </a:p>
          <a:p>
            <a:r>
              <a:rPr lang="en-US" sz="3400" b="1" dirty="0" smtClean="0"/>
              <a:t>Latin </a:t>
            </a:r>
            <a:r>
              <a:rPr lang="en-US" sz="3400" b="1" dirty="0"/>
              <a:t>America &amp; Caribbean Regional Platform</a:t>
            </a:r>
          </a:p>
          <a:p>
            <a:pPr lvl="1"/>
            <a:r>
              <a:rPr lang="en-US" sz="3400" dirty="0" smtClean="0"/>
              <a:t>In-depth </a:t>
            </a:r>
            <a:r>
              <a:rPr lang="en-US" sz="3400" dirty="0"/>
              <a:t>training on accessing climate </a:t>
            </a:r>
            <a:r>
              <a:rPr lang="en-US" sz="3400" dirty="0" smtClean="0"/>
              <a:t>finance.</a:t>
            </a:r>
          </a:p>
          <a:p>
            <a:pPr lvl="1"/>
            <a:r>
              <a:rPr lang="en-US" sz="3400" dirty="0" err="1" smtClean="0"/>
              <a:t>Organise</a:t>
            </a:r>
            <a:r>
              <a:rPr lang="en-US" sz="3400" dirty="0" smtClean="0"/>
              <a:t> </a:t>
            </a:r>
            <a:r>
              <a:rPr lang="en-US" sz="3400" dirty="0"/>
              <a:t>a joint webinar targeted </a:t>
            </a:r>
            <a:r>
              <a:rPr lang="en-US" sz="3400" dirty="0" smtClean="0"/>
              <a:t>to the </a:t>
            </a:r>
            <a:r>
              <a:rPr lang="en-US" sz="3400" dirty="0"/>
              <a:t>LAC </a:t>
            </a:r>
            <a:r>
              <a:rPr lang="en-US" sz="3400" dirty="0" smtClean="0"/>
              <a:t>region.</a:t>
            </a:r>
          </a:p>
          <a:p>
            <a:pPr marL="365760" lvl="1" indent="0">
              <a:buNone/>
            </a:pPr>
            <a:endParaRPr lang="en-US" dirty="0" smtClean="0"/>
          </a:p>
          <a:p>
            <a:r>
              <a:rPr lang="en-US" sz="3400" b="1" dirty="0" smtClean="0"/>
              <a:t>Africa </a:t>
            </a:r>
            <a:r>
              <a:rPr lang="en-US" sz="3400" b="1" dirty="0"/>
              <a:t>LEDS Partnership</a:t>
            </a:r>
          </a:p>
          <a:p>
            <a:pPr lvl="1"/>
            <a:r>
              <a:rPr lang="en-GB" sz="3400" dirty="0" smtClean="0"/>
              <a:t>Develop, document </a:t>
            </a:r>
            <a:r>
              <a:rPr lang="en-GB" sz="3400" dirty="0"/>
              <a:t>and </a:t>
            </a:r>
            <a:r>
              <a:rPr lang="en-GB" sz="3400" dirty="0" smtClean="0"/>
              <a:t>disseminate to </a:t>
            </a:r>
            <a:r>
              <a:rPr lang="en-GB" sz="3400" dirty="0"/>
              <a:t>all AfLP members examples of </a:t>
            </a:r>
            <a:r>
              <a:rPr lang="en-GB" sz="3400" dirty="0" smtClean="0"/>
              <a:t>two </a:t>
            </a:r>
            <a:r>
              <a:rPr lang="en-GB" sz="3400" dirty="0"/>
              <a:t>good </a:t>
            </a:r>
            <a:r>
              <a:rPr lang="en-GB" sz="3400" dirty="0" smtClean="0"/>
              <a:t>cases </a:t>
            </a:r>
            <a:r>
              <a:rPr lang="en-GB" sz="3400" dirty="0"/>
              <a:t>of how governments are developing national LEDS or green growth finance </a:t>
            </a:r>
            <a:r>
              <a:rPr lang="en-GB" sz="3400" dirty="0" smtClean="0"/>
              <a:t>facilities.</a:t>
            </a:r>
            <a:endParaRPr lang="en-GB" sz="3400" dirty="0"/>
          </a:p>
          <a:p>
            <a:pPr lvl="1"/>
            <a:r>
              <a:rPr lang="en-GB" sz="3400" dirty="0"/>
              <a:t>Investor matchmaking portal for African </a:t>
            </a:r>
            <a:r>
              <a:rPr lang="en-GB" sz="3400" dirty="0" smtClean="0"/>
              <a:t>countries.</a:t>
            </a:r>
            <a:endParaRPr lang="en-GB" sz="3400" dirty="0"/>
          </a:p>
          <a:p>
            <a:endParaRPr lang="en-US" dirty="0"/>
          </a:p>
        </p:txBody>
      </p:sp>
      <p:pic>
        <p:nvPicPr>
          <p:cNvPr id="4" name="Picture 4" descr="http://www.worldwatch.org/system/files/LEDS%20LA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1199" y="3657600"/>
            <a:ext cx="2586601" cy="80978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http://prod-http-80-800498448.us-east-1.elb.amazonaws.com/w/images/thumb/8/81/AfricaLEDSlogo.jpg/250px-AfricaLEDS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1198" y="5305958"/>
            <a:ext cx="2586601" cy="79004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81199" y="1962150"/>
            <a:ext cx="2586600" cy="933450"/>
          </a:xfrm>
          <a:prstGeom prst="rect">
            <a:avLst/>
          </a:prstGeom>
        </p:spPr>
      </p:pic>
    </p:spTree>
    <p:extLst>
      <p:ext uri="{BB962C8B-B14F-4D97-AF65-F5344CB8AC3E}">
        <p14:creationId xmlns:p14="http://schemas.microsoft.com/office/powerpoint/2010/main" val="832481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work of FWG 2015/2016</a:t>
            </a:r>
            <a:endParaRPr lang="en-US" dirty="0"/>
          </a:p>
        </p:txBody>
      </p:sp>
      <p:sp>
        <p:nvSpPr>
          <p:cNvPr id="3" name="Content Placeholder 2"/>
          <p:cNvSpPr>
            <a:spLocks noGrp="1"/>
          </p:cNvSpPr>
          <p:nvPr>
            <p:ph sz="quarter" idx="1"/>
          </p:nvPr>
        </p:nvSpPr>
        <p:spPr>
          <a:xfrm>
            <a:off x="381000" y="1600200"/>
            <a:ext cx="8385048" cy="5029200"/>
          </a:xfrm>
        </p:spPr>
        <p:txBody>
          <a:bodyPr>
            <a:normAutofit fontScale="92500" lnSpcReduction="20000"/>
          </a:bodyPr>
          <a:lstStyle/>
          <a:p>
            <a:r>
              <a:rPr lang="en-US" sz="2600" b="1" dirty="0" smtClean="0"/>
              <a:t>Developing thought leadership pieces, including a high-level conceptual framework </a:t>
            </a:r>
            <a:r>
              <a:rPr lang="en-US" sz="2600" dirty="0" smtClean="0"/>
              <a:t>on finance for LEDS.</a:t>
            </a:r>
          </a:p>
          <a:p>
            <a:r>
              <a:rPr lang="en-US" sz="2600" b="1" dirty="0" smtClean="0"/>
              <a:t>Sponsoring peer-learning activities </a:t>
            </a:r>
            <a:r>
              <a:rPr lang="en-US" sz="2600" dirty="0" smtClean="0"/>
              <a:t>including</a:t>
            </a:r>
            <a:r>
              <a:rPr lang="en-US" sz="2600" b="1" dirty="0" smtClean="0"/>
              <a:t> </a:t>
            </a:r>
            <a:r>
              <a:rPr lang="en-US" sz="2600" dirty="0" smtClean="0"/>
              <a:t>case studies and webinars - on </a:t>
            </a:r>
            <a:r>
              <a:rPr lang="en-US" sz="2600" dirty="0"/>
              <a:t>domestic government fiscal instruments, attracting private investment </a:t>
            </a:r>
            <a:r>
              <a:rPr lang="en-US" sz="2600" dirty="0" smtClean="0"/>
              <a:t>for </a:t>
            </a:r>
            <a:r>
              <a:rPr lang="en-US" sz="2600" dirty="0"/>
              <a:t>green </a:t>
            </a:r>
            <a:r>
              <a:rPr lang="en-US" sz="2600" dirty="0" smtClean="0"/>
              <a:t>growth, accessing </a:t>
            </a:r>
            <a:r>
              <a:rPr lang="en-US" sz="2600" dirty="0"/>
              <a:t>international public finance such as through the NAMA Facility and Green Climate </a:t>
            </a:r>
            <a:r>
              <a:rPr lang="en-US" sz="2600" dirty="0" smtClean="0"/>
              <a:t>Fund (GCF).</a:t>
            </a:r>
            <a:endParaRPr lang="en-US" sz="2600" dirty="0"/>
          </a:p>
          <a:p>
            <a:r>
              <a:rPr lang="en-US" sz="2600" b="1" dirty="0" smtClean="0"/>
              <a:t>Ad-hoc </a:t>
            </a:r>
            <a:r>
              <a:rPr lang="en-US" sz="2600" b="1" dirty="0"/>
              <a:t>expert </a:t>
            </a:r>
            <a:r>
              <a:rPr lang="en-US" sz="2600" b="1" dirty="0" smtClean="0"/>
              <a:t>assistance </a:t>
            </a:r>
            <a:r>
              <a:rPr lang="en-US" sz="2600" dirty="0" smtClean="0"/>
              <a:t>(</a:t>
            </a:r>
            <a:r>
              <a:rPr lang="en-US" sz="2600" i="1" dirty="0" smtClean="0"/>
              <a:t>depending </a:t>
            </a:r>
            <a:r>
              <a:rPr lang="en-US" sz="2600" i="1" dirty="0"/>
              <a:t>on needs of </a:t>
            </a:r>
            <a:r>
              <a:rPr lang="en-US" sz="2600" i="1" dirty="0" smtClean="0"/>
              <a:t>practitioners)</a:t>
            </a:r>
            <a:endParaRPr lang="en-US" sz="2600" i="1" dirty="0"/>
          </a:p>
          <a:p>
            <a:r>
              <a:rPr lang="en-US" sz="2600" b="1" dirty="0"/>
              <a:t>In-country support </a:t>
            </a:r>
            <a:r>
              <a:rPr lang="en-US" sz="2600" dirty="0"/>
              <a:t>(pending successful fundraising)</a:t>
            </a:r>
          </a:p>
          <a:p>
            <a:pPr lvl="1"/>
            <a:r>
              <a:rPr lang="en-GB" dirty="0"/>
              <a:t>Support on the design and development of specific investment mobilization instruments</a:t>
            </a:r>
          </a:p>
          <a:p>
            <a:pPr lvl="1"/>
            <a:r>
              <a:rPr lang="en-GB" dirty="0"/>
              <a:t>Concrete support to countries on their GCF proposals</a:t>
            </a:r>
          </a:p>
          <a:p>
            <a:pPr lvl="1"/>
            <a:r>
              <a:rPr lang="en-US" dirty="0"/>
              <a:t>Support developing financing strategies for </a:t>
            </a:r>
            <a:r>
              <a:rPr lang="en-US" dirty="0" smtClean="0"/>
              <a:t>country </a:t>
            </a:r>
            <a:r>
              <a:rPr lang="en-US" dirty="0"/>
              <a:t>INDCs, when there is a clear request originating from the countries themselves</a:t>
            </a:r>
          </a:p>
          <a:p>
            <a:endParaRPr lang="en-US" dirty="0"/>
          </a:p>
        </p:txBody>
      </p:sp>
    </p:spTree>
    <p:extLst>
      <p:ext uri="{BB962C8B-B14F-4D97-AF65-F5344CB8AC3E}">
        <p14:creationId xmlns:p14="http://schemas.microsoft.com/office/powerpoint/2010/main" val="35935464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Priority topic areas of the FWG</a:t>
            </a:r>
            <a:endParaRPr lang="en-US" dirty="0"/>
          </a:p>
        </p:txBody>
      </p:sp>
      <p:sp>
        <p:nvSpPr>
          <p:cNvPr id="3" name="Content Placeholder 2"/>
          <p:cNvSpPr>
            <a:spLocks noGrp="1"/>
          </p:cNvSpPr>
          <p:nvPr>
            <p:ph sz="quarter" idx="1"/>
          </p:nvPr>
        </p:nvSpPr>
        <p:spPr>
          <a:xfrm>
            <a:off x="381000" y="1600200"/>
            <a:ext cx="8610600" cy="5105400"/>
          </a:xfrm>
        </p:spPr>
        <p:txBody>
          <a:bodyPr>
            <a:normAutofit/>
          </a:bodyPr>
          <a:lstStyle/>
          <a:p>
            <a:pPr marL="0" indent="0">
              <a:buNone/>
            </a:pPr>
            <a:r>
              <a:rPr lang="en-US" sz="2200" dirty="0" smtClean="0"/>
              <a:t>The FWG will </a:t>
            </a:r>
            <a:r>
              <a:rPr lang="en-US" sz="2200" dirty="0" err="1" smtClean="0"/>
              <a:t>centre</a:t>
            </a:r>
            <a:r>
              <a:rPr lang="en-US" sz="2200" dirty="0" smtClean="0"/>
              <a:t> activities around the following 3 thematic areas:</a:t>
            </a:r>
          </a:p>
          <a:p>
            <a:pPr marL="514350" indent="-514350">
              <a:buFont typeface="+mj-lt"/>
              <a:buAutoNum type="arabicPeriod"/>
            </a:pPr>
            <a:r>
              <a:rPr lang="en-US" sz="2200" b="1" dirty="0"/>
              <a:t>National fiscal policy instruments and impact on LEDS </a:t>
            </a:r>
            <a:r>
              <a:rPr lang="en-US" sz="2200" b="1" dirty="0" smtClean="0"/>
              <a:t>financing</a:t>
            </a:r>
          </a:p>
          <a:p>
            <a:pPr marL="1108710" lvl="2" indent="-514350">
              <a:buFont typeface="Wingdings" panose="05000000000000000000" pitchFamily="2" charset="2"/>
              <a:buChar char="q"/>
            </a:pPr>
            <a:r>
              <a:rPr lang="en-US" sz="2200" dirty="0" smtClean="0"/>
              <a:t>How to create an enabling environment for LEDS financing.</a:t>
            </a:r>
          </a:p>
          <a:p>
            <a:pPr marL="514350" indent="-514350">
              <a:buFont typeface="+mj-lt"/>
              <a:buAutoNum type="arabicPeriod"/>
            </a:pPr>
            <a:r>
              <a:rPr lang="en-US" sz="2200" b="1" dirty="0" smtClean="0"/>
              <a:t>Attracting private sector investment into LEDS</a:t>
            </a:r>
          </a:p>
          <a:p>
            <a:pPr marL="1108710" lvl="2" indent="-514350">
              <a:buFont typeface="Wingdings" panose="05000000000000000000" pitchFamily="2" charset="2"/>
              <a:buChar char="q"/>
            </a:pPr>
            <a:r>
              <a:rPr lang="en-US" sz="2200" dirty="0" err="1" smtClean="0"/>
              <a:t>Mobilising</a:t>
            </a:r>
            <a:r>
              <a:rPr lang="en-US" sz="2200" dirty="0" smtClean="0"/>
              <a:t> private investment through effective policies and financial instruments.</a:t>
            </a:r>
            <a:endParaRPr lang="en-US" sz="2200" b="1" dirty="0" smtClean="0"/>
          </a:p>
          <a:p>
            <a:pPr marL="514350" indent="-514350">
              <a:buFont typeface="+mj-lt"/>
              <a:buAutoNum type="arabicPeriod"/>
            </a:pPr>
            <a:r>
              <a:rPr lang="en-US" sz="2200" b="1" dirty="0" smtClean="0"/>
              <a:t>Accessing international finance for LEDS implementation</a:t>
            </a:r>
          </a:p>
          <a:p>
            <a:pPr marL="1108710" lvl="2" indent="-514350">
              <a:buFont typeface="Wingdings" panose="05000000000000000000" pitchFamily="2" charset="2"/>
              <a:buChar char="q"/>
            </a:pPr>
            <a:r>
              <a:rPr lang="en-US" sz="2200" dirty="0" smtClean="0"/>
              <a:t>Understand sources of funding and their requirements.</a:t>
            </a:r>
          </a:p>
          <a:p>
            <a:pPr marL="1108710" lvl="2" indent="-514350">
              <a:buFont typeface="Wingdings" panose="05000000000000000000" pitchFamily="2" charset="2"/>
              <a:buChar char="q"/>
            </a:pPr>
            <a:r>
              <a:rPr lang="en-US" sz="2200" dirty="0" smtClean="0"/>
              <a:t>Sources include the NAMA Facility, GCF, IRENA.</a:t>
            </a:r>
          </a:p>
          <a:p>
            <a:endParaRPr lang="en-US" sz="2200" dirty="0"/>
          </a:p>
        </p:txBody>
      </p:sp>
    </p:spTree>
    <p:extLst>
      <p:ext uri="{BB962C8B-B14F-4D97-AF65-F5344CB8AC3E}">
        <p14:creationId xmlns:p14="http://schemas.microsoft.com/office/powerpoint/2010/main" val="17803955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Aspirations for the next 12 months (before LEDS Annual Event 2016)</a:t>
            </a:r>
            <a:endParaRPr lang="en-US" dirty="0"/>
          </a:p>
        </p:txBody>
      </p:sp>
      <p:sp>
        <p:nvSpPr>
          <p:cNvPr id="3" name="Content Placeholder 2"/>
          <p:cNvSpPr>
            <a:spLocks noGrp="1"/>
          </p:cNvSpPr>
          <p:nvPr>
            <p:ph sz="quarter" idx="1"/>
          </p:nvPr>
        </p:nvSpPr>
        <p:spPr>
          <a:xfrm>
            <a:off x="381000" y="1600200"/>
            <a:ext cx="8610600" cy="5105400"/>
          </a:xfrm>
        </p:spPr>
        <p:txBody>
          <a:bodyPr>
            <a:normAutofit/>
          </a:bodyPr>
          <a:lstStyle/>
          <a:p>
            <a:r>
              <a:rPr lang="en-US" sz="2700" dirty="0" smtClean="0"/>
              <a:t>Sub-working groups established for each priority topic</a:t>
            </a:r>
            <a:r>
              <a:rPr lang="en-US" sz="2700" dirty="0"/>
              <a:t> </a:t>
            </a:r>
            <a:r>
              <a:rPr lang="en-US" sz="2700" dirty="0" smtClean="0"/>
              <a:t>(across regions / themes)</a:t>
            </a:r>
          </a:p>
          <a:p>
            <a:r>
              <a:rPr lang="en-US" sz="2700" dirty="0" smtClean="0"/>
              <a:t>Collaborative thought leadership pieces / products developed from the working groups.</a:t>
            </a:r>
          </a:p>
          <a:p>
            <a:r>
              <a:rPr lang="en-US" sz="2700" dirty="0" smtClean="0"/>
              <a:t>At least one webinar on each priority topic delivered.</a:t>
            </a:r>
          </a:p>
          <a:p>
            <a:r>
              <a:rPr lang="en-US" sz="2700" dirty="0" smtClean="0"/>
              <a:t>Ad-hoc expert advisory service delivered across three topics.</a:t>
            </a:r>
          </a:p>
          <a:p>
            <a:r>
              <a:rPr lang="en-US" sz="2700" dirty="0" smtClean="0"/>
              <a:t>Additional funds mobilized, leading to:</a:t>
            </a:r>
          </a:p>
          <a:p>
            <a:pPr lvl="1"/>
            <a:r>
              <a:rPr lang="en-US" sz="2400" dirty="0" smtClean="0"/>
              <a:t>Specific innovative financial instruments designed.</a:t>
            </a:r>
          </a:p>
          <a:p>
            <a:pPr lvl="1"/>
            <a:r>
              <a:rPr lang="en-US" sz="2400" dirty="0" smtClean="0"/>
              <a:t>GCF proposals submitted.</a:t>
            </a:r>
          </a:p>
          <a:p>
            <a:pPr lvl="1"/>
            <a:r>
              <a:rPr lang="en-US" sz="2400" dirty="0" smtClean="0"/>
              <a:t>Financing strategies for INDCs articulated.</a:t>
            </a:r>
          </a:p>
          <a:p>
            <a:pPr lvl="1"/>
            <a:endParaRPr lang="en-US" sz="2400" dirty="0" smtClean="0"/>
          </a:p>
          <a:p>
            <a:pPr lvl="1"/>
            <a:endParaRPr lang="en-US" sz="2400" dirty="0" smtClean="0"/>
          </a:p>
          <a:p>
            <a:pPr lvl="1"/>
            <a:endParaRPr lang="en-US" sz="2400" dirty="0"/>
          </a:p>
        </p:txBody>
      </p:sp>
    </p:spTree>
    <p:extLst>
      <p:ext uri="{BB962C8B-B14F-4D97-AF65-F5344CB8AC3E}">
        <p14:creationId xmlns:p14="http://schemas.microsoft.com/office/powerpoint/2010/main" val="15587885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nl-NL" b="1" dirty="0" smtClean="0"/>
              <a:t>Donald Pols</a:t>
            </a:r>
          </a:p>
          <a:p>
            <a:r>
              <a:rPr lang="nl-NL" dirty="0" smtClean="0"/>
              <a:t>ECN</a:t>
            </a:r>
            <a:endParaRPr lang="nl-NL" dirty="0"/>
          </a:p>
          <a:p>
            <a:endParaRPr lang="en-US" dirty="0"/>
          </a:p>
        </p:txBody>
      </p:sp>
      <p:sp>
        <p:nvSpPr>
          <p:cNvPr id="3" name="Title 2"/>
          <p:cNvSpPr>
            <a:spLocks noGrp="1"/>
          </p:cNvSpPr>
          <p:nvPr>
            <p:ph type="title"/>
          </p:nvPr>
        </p:nvSpPr>
        <p:spPr/>
        <p:txBody>
          <a:bodyPr>
            <a:noAutofit/>
          </a:bodyPr>
          <a:lstStyle/>
          <a:p>
            <a:r>
              <a:rPr lang="en-US" sz="3200" dirty="0" smtClean="0"/>
              <a:t>Finance Working Group</a:t>
            </a:r>
            <a:br>
              <a:rPr lang="en-US" sz="3200" dirty="0" smtClean="0"/>
            </a:br>
            <a:r>
              <a:rPr lang="en-US" sz="3200" dirty="0" smtClean="0"/>
              <a:t>Training Sessions</a:t>
            </a:r>
            <a:endParaRPr lang="en-US" sz="3200" dirty="0"/>
          </a:p>
        </p:txBody>
      </p:sp>
    </p:spTree>
    <p:extLst>
      <p:ext uri="{BB962C8B-B14F-4D97-AF65-F5344CB8AC3E}">
        <p14:creationId xmlns:p14="http://schemas.microsoft.com/office/powerpoint/2010/main" val="6547396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Finance training sessions</a:t>
            </a:r>
            <a:endParaRPr lang="en-US" dirty="0"/>
          </a:p>
        </p:txBody>
      </p:sp>
      <p:sp>
        <p:nvSpPr>
          <p:cNvPr id="3" name="Content Placeholder 2"/>
          <p:cNvSpPr>
            <a:spLocks noGrp="1"/>
          </p:cNvSpPr>
          <p:nvPr>
            <p:ph sz="quarter" idx="1"/>
          </p:nvPr>
        </p:nvSpPr>
        <p:spPr>
          <a:xfrm>
            <a:off x="381000" y="1600200"/>
            <a:ext cx="8385048" cy="5029200"/>
          </a:xfrm>
        </p:spPr>
        <p:txBody>
          <a:bodyPr>
            <a:normAutofit fontScale="92500" lnSpcReduction="20000"/>
          </a:bodyPr>
          <a:lstStyle/>
          <a:p>
            <a:r>
              <a:rPr lang="en-US" sz="2400" dirty="0" smtClean="0"/>
              <a:t>Dual objectives</a:t>
            </a:r>
          </a:p>
          <a:p>
            <a:pPr lvl="1"/>
            <a:r>
              <a:rPr lang="en-US" sz="2200" b="1" dirty="0" smtClean="0"/>
              <a:t>CAPACITY DEVELOPMENT</a:t>
            </a:r>
            <a:r>
              <a:rPr lang="en-US" sz="2200" dirty="0" smtClean="0"/>
              <a:t>: Deliver interactive training sessions including hands on exercises with tangible examples and practical experiences.</a:t>
            </a:r>
          </a:p>
          <a:p>
            <a:pPr lvl="1"/>
            <a:r>
              <a:rPr lang="en-US" sz="2000" b="1" dirty="0" smtClean="0"/>
              <a:t>FWG STRATEGIC DIRECTION</a:t>
            </a:r>
            <a:r>
              <a:rPr lang="en-US" sz="2000" dirty="0" smtClean="0"/>
              <a:t>: Training sessions are an opportunity to engage directly with LEDS-GP members to define concrete activities moving forward.</a:t>
            </a:r>
            <a:endParaRPr lang="en-US" sz="2200" dirty="0" smtClean="0"/>
          </a:p>
          <a:p>
            <a:r>
              <a:rPr lang="en-US" sz="2400" dirty="0" smtClean="0"/>
              <a:t>Desired outcomes for participants</a:t>
            </a:r>
          </a:p>
          <a:p>
            <a:pPr lvl="1"/>
            <a:r>
              <a:rPr lang="en-US" sz="2200" dirty="0" smtClean="0"/>
              <a:t>Improved knowledge and practical skills for countries in applying ‘innovative’ financing solutions for LEDS development and implementation.</a:t>
            </a:r>
          </a:p>
          <a:p>
            <a:r>
              <a:rPr lang="en-US" sz="2400" dirty="0" smtClean="0"/>
              <a:t>Desired outcomes for the FWG</a:t>
            </a:r>
          </a:p>
          <a:p>
            <a:pPr lvl="1"/>
            <a:r>
              <a:rPr lang="en-US" sz="2200" dirty="0" smtClean="0"/>
              <a:t>Validation </a:t>
            </a:r>
            <a:r>
              <a:rPr lang="en-US" sz="2200" dirty="0"/>
              <a:t>of the priority topics of the FWG.</a:t>
            </a:r>
          </a:p>
          <a:p>
            <a:pPr lvl="1"/>
            <a:r>
              <a:rPr lang="en-US" sz="2200" i="1" dirty="0"/>
              <a:t>Which LEDS finance topics are of particular interest and relevance to your country</a:t>
            </a:r>
            <a:r>
              <a:rPr lang="en-US" sz="2200" i="1" dirty="0" smtClean="0"/>
              <a:t>? </a:t>
            </a:r>
            <a:r>
              <a:rPr lang="en-US" sz="2200" dirty="0" smtClean="0">
                <a:sym typeface="Wingdings" panose="05000000000000000000" pitchFamily="2" charset="2"/>
              </a:rPr>
              <a:t> </a:t>
            </a:r>
            <a:r>
              <a:rPr lang="en-US" sz="2200" dirty="0" smtClean="0"/>
              <a:t>An </a:t>
            </a:r>
            <a:r>
              <a:rPr lang="en-US" sz="2200" dirty="0"/>
              <a:t>inventory of </a:t>
            </a:r>
            <a:r>
              <a:rPr lang="en-US" sz="2200" dirty="0" smtClean="0"/>
              <a:t>related LEDS </a:t>
            </a:r>
            <a:r>
              <a:rPr lang="en-US" sz="2200" dirty="0"/>
              <a:t>financing topics and </a:t>
            </a:r>
            <a:r>
              <a:rPr lang="en-US" sz="2200" dirty="0" smtClean="0"/>
              <a:t>activities </a:t>
            </a:r>
            <a:r>
              <a:rPr lang="en-US" sz="2200" dirty="0"/>
              <a:t>the FWG could </a:t>
            </a:r>
            <a:r>
              <a:rPr lang="en-US" sz="2200" dirty="0" smtClean="0"/>
              <a:t>explore further. </a:t>
            </a:r>
            <a:endParaRPr lang="en-US" sz="2200" dirty="0"/>
          </a:p>
          <a:p>
            <a:pPr lvl="1"/>
            <a:r>
              <a:rPr lang="en-US" sz="2000" i="1" dirty="0"/>
              <a:t>In what ways can the LEDS GP FWG provide support to your country</a:t>
            </a:r>
            <a:r>
              <a:rPr lang="en-US" sz="2000" i="1" dirty="0" smtClean="0"/>
              <a:t>? </a:t>
            </a:r>
            <a:r>
              <a:rPr lang="en-US" sz="2000" dirty="0" smtClean="0">
                <a:sym typeface="Wingdings" panose="05000000000000000000" pitchFamily="2" charset="2"/>
              </a:rPr>
              <a:t> </a:t>
            </a:r>
            <a:r>
              <a:rPr lang="en-US" sz="2200" dirty="0" smtClean="0"/>
              <a:t>An inventory of specific financing mechanisms / instruments / strategies for which the FWG could provide in-country support. </a:t>
            </a:r>
          </a:p>
          <a:p>
            <a:pPr lvl="1"/>
            <a:endParaRPr lang="en-US" dirty="0"/>
          </a:p>
        </p:txBody>
      </p:sp>
    </p:spTree>
    <p:extLst>
      <p:ext uri="{BB962C8B-B14F-4D97-AF65-F5344CB8AC3E}">
        <p14:creationId xmlns:p14="http://schemas.microsoft.com/office/powerpoint/2010/main" val="391190337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Green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2893</TotalTime>
  <Words>1335</Words>
  <Application>Microsoft Macintosh PowerPoint</Application>
  <PresentationFormat>On-screen Show (4:3)</PresentationFormat>
  <Paragraphs>124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Green Theme</vt:lpstr>
      <vt:lpstr> LEDS Global Partnership Finance Working Group</vt:lpstr>
      <vt:lpstr>Introduction to the LEDS-GP  Finance Working Group</vt:lpstr>
      <vt:lpstr>The LEDS-GP Finance Working Group</vt:lpstr>
      <vt:lpstr>FWG planned regional activities 2015/2016</vt:lpstr>
      <vt:lpstr>Global work of FWG 2015/2016</vt:lpstr>
      <vt:lpstr>Priority topic areas of the FWG</vt:lpstr>
      <vt:lpstr>Aspirations for the next 12 months (before LEDS Annual Event 2016)</vt:lpstr>
      <vt:lpstr>Finance Working Group Training Sessions</vt:lpstr>
      <vt:lpstr>Finance training sessions</vt:lpstr>
      <vt:lpstr>Finance training sessions - LEDS GP Annual Event</vt:lpstr>
      <vt:lpstr>Finance training session 1</vt:lpstr>
      <vt:lpstr>Finance training session 2</vt:lpstr>
      <vt:lpstr>Finance training session 3</vt:lpstr>
      <vt:lpstr>Finance training session 4</vt:lpstr>
      <vt:lpstr>Thank you for your attention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skhananusit</dc:creator>
  <cp:lastModifiedBy>Caroline  Uriarte</cp:lastModifiedBy>
  <cp:revision>381</cp:revision>
  <dcterms:created xsi:type="dcterms:W3CDTF">2013-09-23T06:41:00Z</dcterms:created>
  <dcterms:modified xsi:type="dcterms:W3CDTF">2015-10-14T16:14:21Z</dcterms:modified>
</cp:coreProperties>
</file>