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 id="2147483682" r:id="rId3"/>
    <p:sldMasterId id="2147483695" r:id="rId4"/>
  </p:sldMasterIdLst>
  <p:notesMasterIdLst>
    <p:notesMasterId r:id="rId60"/>
  </p:notesMasterIdLst>
  <p:sldIdLst>
    <p:sldId id="259"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6" r:id="rId23"/>
    <p:sldId id="327" r:id="rId24"/>
    <p:sldId id="328" r:id="rId25"/>
    <p:sldId id="329" r:id="rId26"/>
    <p:sldId id="330" r:id="rId27"/>
    <p:sldId id="331" r:id="rId28"/>
    <p:sldId id="332" r:id="rId29"/>
    <p:sldId id="333" r:id="rId30"/>
    <p:sldId id="334" r:id="rId31"/>
    <p:sldId id="335" r:id="rId32"/>
    <p:sldId id="336" r:id="rId33"/>
    <p:sldId id="338"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07" r:id="rId52"/>
    <p:sldId id="265" r:id="rId53"/>
    <p:sldId id="264" r:id="rId54"/>
    <p:sldId id="339" r:id="rId55"/>
    <p:sldId id="337" r:id="rId56"/>
    <p:sldId id="359" r:id="rId57"/>
    <p:sldId id="341" r:id="rId58"/>
    <p:sldId id="34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AID"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98" autoAdjust="0"/>
  </p:normalViewPr>
  <p:slideViewPr>
    <p:cSldViewPr snapToGrid="0" snapToObjects="1">
      <p:cViewPr>
        <p:scale>
          <a:sx n="73" d="100"/>
          <a:sy n="73" d="100"/>
        </p:scale>
        <p:origin x="-1064" y="112"/>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commentAuthors" Target="commen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04T10:28:31.074" idx="1">
    <p:pos x="10" y="10"/>
    <p:text>Title is too wordy.
Too much text on 1 slide.  Inconsistent capitalization in figure. 
Font size of 15 is too small.  Throughout, use no font below 18.</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C5391-10C8-423A-BF7E-9A284E8DDC6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IN"/>
        </a:p>
      </dgm:t>
    </dgm:pt>
    <dgm:pt modelId="{7C6984FD-B1F6-4E0D-AC86-2AE80843F717}">
      <dgm:prSet phldrT="[Text]"/>
      <dgm:spPr/>
      <dgm:t>
        <a:bodyPr/>
        <a:lstStyle/>
        <a:p>
          <a:r>
            <a:rPr lang="en-US" dirty="0" smtClean="0"/>
            <a:t>Climate Bonds</a:t>
          </a:r>
          <a:endParaRPr lang="en-IN" dirty="0"/>
        </a:p>
      </dgm:t>
    </dgm:pt>
    <dgm:pt modelId="{38924322-1149-450A-A86B-65A05A7B4258}" type="parTrans" cxnId="{563EFBEB-0885-4EF1-91D4-E07479F83970}">
      <dgm:prSet/>
      <dgm:spPr/>
      <dgm:t>
        <a:bodyPr/>
        <a:lstStyle/>
        <a:p>
          <a:endParaRPr lang="en-IN"/>
        </a:p>
      </dgm:t>
    </dgm:pt>
    <dgm:pt modelId="{11D43B24-0248-4BE2-BD7A-8165E00844D9}" type="sibTrans" cxnId="{563EFBEB-0885-4EF1-91D4-E07479F83970}">
      <dgm:prSet/>
      <dgm:spPr/>
      <dgm:t>
        <a:bodyPr/>
        <a:lstStyle/>
        <a:p>
          <a:endParaRPr lang="en-IN"/>
        </a:p>
      </dgm:t>
    </dgm:pt>
    <dgm:pt modelId="{591B0955-0252-46F3-919C-E08C2303BB1F}">
      <dgm:prSet phldrT="[Text]"/>
      <dgm:spPr/>
      <dgm:t>
        <a:bodyPr/>
        <a:lstStyle/>
        <a:p>
          <a:r>
            <a:rPr lang="en-US" dirty="0" smtClean="0"/>
            <a:t>Fund RE Projects</a:t>
          </a:r>
          <a:endParaRPr lang="en-IN" dirty="0"/>
        </a:p>
      </dgm:t>
    </dgm:pt>
    <dgm:pt modelId="{6FF89913-9B76-477B-8954-1A0982DB4ADA}" type="parTrans" cxnId="{E2F60D7F-7FFB-4351-B767-68FBEA33B086}">
      <dgm:prSet/>
      <dgm:spPr/>
      <dgm:t>
        <a:bodyPr/>
        <a:lstStyle/>
        <a:p>
          <a:endParaRPr lang="en-IN"/>
        </a:p>
      </dgm:t>
    </dgm:pt>
    <dgm:pt modelId="{F8654AC2-9B68-4562-9EE7-4B10CD4E8328}" type="sibTrans" cxnId="{E2F60D7F-7FFB-4351-B767-68FBEA33B086}">
      <dgm:prSet/>
      <dgm:spPr/>
      <dgm:t>
        <a:bodyPr/>
        <a:lstStyle/>
        <a:p>
          <a:endParaRPr lang="en-IN"/>
        </a:p>
      </dgm:t>
    </dgm:pt>
    <dgm:pt modelId="{32ED9C1F-38D0-4120-90DC-5AB9FD09EAD8}">
      <dgm:prSet phldrT="[Text]" custT="1"/>
      <dgm:spPr/>
      <dgm:t>
        <a:bodyPr/>
        <a:lstStyle/>
        <a:p>
          <a:r>
            <a:rPr lang="en-US" sz="1600" dirty="0" smtClean="0"/>
            <a:t>Fixed interest, long tenor </a:t>
          </a:r>
          <a:endParaRPr lang="en-IN" sz="1600" dirty="0"/>
        </a:p>
      </dgm:t>
    </dgm:pt>
    <dgm:pt modelId="{2C3BF201-9BF6-4AF5-BE77-A34E0EF2B1B7}" type="parTrans" cxnId="{5B4D6D39-9DAA-4CC5-9B1A-EC75E790609D}">
      <dgm:prSet/>
      <dgm:spPr/>
      <dgm:t>
        <a:bodyPr/>
        <a:lstStyle/>
        <a:p>
          <a:endParaRPr lang="en-IN"/>
        </a:p>
      </dgm:t>
    </dgm:pt>
    <dgm:pt modelId="{82B2DFFA-3E71-4A66-A4E0-523DE80F226E}" type="sibTrans" cxnId="{5B4D6D39-9DAA-4CC5-9B1A-EC75E790609D}">
      <dgm:prSet/>
      <dgm:spPr/>
      <dgm:t>
        <a:bodyPr/>
        <a:lstStyle/>
        <a:p>
          <a:endParaRPr lang="en-IN"/>
        </a:p>
      </dgm:t>
    </dgm:pt>
    <dgm:pt modelId="{D206DBFB-3DFC-4A11-9C80-0B07C8B61F15}">
      <dgm:prSet phldrT="[Text]"/>
      <dgm:spPr/>
      <dgm:t>
        <a:bodyPr/>
        <a:lstStyle/>
        <a:p>
          <a:r>
            <a:rPr lang="en-US" dirty="0" smtClean="0"/>
            <a:t>Improve liquidity</a:t>
          </a:r>
          <a:endParaRPr lang="en-IN" dirty="0"/>
        </a:p>
      </dgm:t>
    </dgm:pt>
    <dgm:pt modelId="{22A0D682-8C77-41CB-AC7C-E3EB4FAF55FB}" type="parTrans" cxnId="{9A2D78A7-D9ED-4F1D-B300-6F66AA1CC1D9}">
      <dgm:prSet/>
      <dgm:spPr/>
      <dgm:t>
        <a:bodyPr/>
        <a:lstStyle/>
        <a:p>
          <a:endParaRPr lang="en-IN"/>
        </a:p>
      </dgm:t>
    </dgm:pt>
    <dgm:pt modelId="{CB1A36D6-5966-4866-A574-9CAD7981AFAB}" type="sibTrans" cxnId="{9A2D78A7-D9ED-4F1D-B300-6F66AA1CC1D9}">
      <dgm:prSet/>
      <dgm:spPr/>
      <dgm:t>
        <a:bodyPr/>
        <a:lstStyle/>
        <a:p>
          <a:endParaRPr lang="en-IN"/>
        </a:p>
      </dgm:t>
    </dgm:pt>
    <dgm:pt modelId="{FDFF4ECD-5502-4298-AAED-119751E678E2}">
      <dgm:prSet phldrT="[Text]"/>
      <dgm:spPr/>
      <dgm:t>
        <a:bodyPr/>
        <a:lstStyle/>
        <a:p>
          <a:r>
            <a:rPr lang="en-US" dirty="0" smtClean="0"/>
            <a:t>Funding across project cycle</a:t>
          </a:r>
          <a:endParaRPr lang="en-IN" dirty="0"/>
        </a:p>
      </dgm:t>
    </dgm:pt>
    <dgm:pt modelId="{C8E8A770-1B15-4F4A-8176-90B449C21C16}" type="parTrans" cxnId="{0CB7B729-E5D0-47FA-8104-30897F5AC40E}">
      <dgm:prSet/>
      <dgm:spPr/>
      <dgm:t>
        <a:bodyPr/>
        <a:lstStyle/>
        <a:p>
          <a:endParaRPr lang="en-IN"/>
        </a:p>
      </dgm:t>
    </dgm:pt>
    <dgm:pt modelId="{F2AD8236-24B4-43E9-929F-6ADB09294E8C}" type="sibTrans" cxnId="{0CB7B729-E5D0-47FA-8104-30897F5AC40E}">
      <dgm:prSet/>
      <dgm:spPr/>
      <dgm:t>
        <a:bodyPr/>
        <a:lstStyle/>
        <a:p>
          <a:endParaRPr lang="en-IN"/>
        </a:p>
      </dgm:t>
    </dgm:pt>
    <dgm:pt modelId="{D941E95E-446E-41E4-8C88-0FD2E937DF5A}" type="pres">
      <dgm:prSet presAssocID="{3F6C5391-10C8-423A-BF7E-9A284E8DDC6C}" presName="Name0" presStyleCnt="0">
        <dgm:presLayoutVars>
          <dgm:chMax val="1"/>
          <dgm:dir/>
          <dgm:animLvl val="ctr"/>
          <dgm:resizeHandles val="exact"/>
        </dgm:presLayoutVars>
      </dgm:prSet>
      <dgm:spPr/>
      <dgm:t>
        <a:bodyPr/>
        <a:lstStyle/>
        <a:p>
          <a:endParaRPr lang="en-US"/>
        </a:p>
      </dgm:t>
    </dgm:pt>
    <dgm:pt modelId="{022AF31F-BD66-4666-99E2-28F11F4AC591}" type="pres">
      <dgm:prSet presAssocID="{7C6984FD-B1F6-4E0D-AC86-2AE80843F717}" presName="centerShape" presStyleLbl="node0" presStyleIdx="0" presStyleCnt="1"/>
      <dgm:spPr/>
      <dgm:t>
        <a:bodyPr/>
        <a:lstStyle/>
        <a:p>
          <a:endParaRPr lang="en-US"/>
        </a:p>
      </dgm:t>
    </dgm:pt>
    <dgm:pt modelId="{07F4FEFE-2B58-4E74-9956-5FB21ABBF2D2}" type="pres">
      <dgm:prSet presAssocID="{6FF89913-9B76-477B-8954-1A0982DB4ADA}" presName="parTrans" presStyleLbl="sibTrans2D1" presStyleIdx="0" presStyleCnt="4"/>
      <dgm:spPr/>
      <dgm:t>
        <a:bodyPr/>
        <a:lstStyle/>
        <a:p>
          <a:endParaRPr lang="en-US"/>
        </a:p>
      </dgm:t>
    </dgm:pt>
    <dgm:pt modelId="{B9E10BBA-4685-4FD6-99BE-B1AD875D2E07}" type="pres">
      <dgm:prSet presAssocID="{6FF89913-9B76-477B-8954-1A0982DB4ADA}" presName="connectorText" presStyleLbl="sibTrans2D1" presStyleIdx="0" presStyleCnt="4"/>
      <dgm:spPr/>
      <dgm:t>
        <a:bodyPr/>
        <a:lstStyle/>
        <a:p>
          <a:endParaRPr lang="en-US"/>
        </a:p>
      </dgm:t>
    </dgm:pt>
    <dgm:pt modelId="{AFC8F007-14F1-435C-92D1-FBBC5638265D}" type="pres">
      <dgm:prSet presAssocID="{591B0955-0252-46F3-919C-E08C2303BB1F}" presName="node" presStyleLbl="node1" presStyleIdx="0" presStyleCnt="4">
        <dgm:presLayoutVars>
          <dgm:bulletEnabled val="1"/>
        </dgm:presLayoutVars>
      </dgm:prSet>
      <dgm:spPr/>
      <dgm:t>
        <a:bodyPr/>
        <a:lstStyle/>
        <a:p>
          <a:endParaRPr lang="en-US"/>
        </a:p>
      </dgm:t>
    </dgm:pt>
    <dgm:pt modelId="{0190DF98-3709-4C46-B092-8C48BE76034D}" type="pres">
      <dgm:prSet presAssocID="{2C3BF201-9BF6-4AF5-BE77-A34E0EF2B1B7}" presName="parTrans" presStyleLbl="sibTrans2D1" presStyleIdx="1" presStyleCnt="4"/>
      <dgm:spPr/>
      <dgm:t>
        <a:bodyPr/>
        <a:lstStyle/>
        <a:p>
          <a:endParaRPr lang="en-US"/>
        </a:p>
      </dgm:t>
    </dgm:pt>
    <dgm:pt modelId="{54BA441B-EC92-4939-A6C2-8694F24913CA}" type="pres">
      <dgm:prSet presAssocID="{2C3BF201-9BF6-4AF5-BE77-A34E0EF2B1B7}" presName="connectorText" presStyleLbl="sibTrans2D1" presStyleIdx="1" presStyleCnt="4"/>
      <dgm:spPr/>
      <dgm:t>
        <a:bodyPr/>
        <a:lstStyle/>
        <a:p>
          <a:endParaRPr lang="en-US"/>
        </a:p>
      </dgm:t>
    </dgm:pt>
    <dgm:pt modelId="{D713D8FF-059E-41E3-A6B1-8859FFA1986B}" type="pres">
      <dgm:prSet presAssocID="{32ED9C1F-38D0-4120-90DC-5AB9FD09EAD8}" presName="node" presStyleLbl="node1" presStyleIdx="1" presStyleCnt="4" custScaleX="111478" custScaleY="103810">
        <dgm:presLayoutVars>
          <dgm:bulletEnabled val="1"/>
        </dgm:presLayoutVars>
      </dgm:prSet>
      <dgm:spPr/>
      <dgm:t>
        <a:bodyPr/>
        <a:lstStyle/>
        <a:p>
          <a:endParaRPr lang="en-IN"/>
        </a:p>
      </dgm:t>
    </dgm:pt>
    <dgm:pt modelId="{AED1CCF9-BBB4-464F-9FCB-BC599BCB345C}" type="pres">
      <dgm:prSet presAssocID="{22A0D682-8C77-41CB-AC7C-E3EB4FAF55FB}" presName="parTrans" presStyleLbl="sibTrans2D1" presStyleIdx="2" presStyleCnt="4"/>
      <dgm:spPr/>
      <dgm:t>
        <a:bodyPr/>
        <a:lstStyle/>
        <a:p>
          <a:endParaRPr lang="en-US"/>
        </a:p>
      </dgm:t>
    </dgm:pt>
    <dgm:pt modelId="{8774246A-35D2-479A-81BF-9BBC5F2723B0}" type="pres">
      <dgm:prSet presAssocID="{22A0D682-8C77-41CB-AC7C-E3EB4FAF55FB}" presName="connectorText" presStyleLbl="sibTrans2D1" presStyleIdx="2" presStyleCnt="4"/>
      <dgm:spPr/>
      <dgm:t>
        <a:bodyPr/>
        <a:lstStyle/>
        <a:p>
          <a:endParaRPr lang="en-US"/>
        </a:p>
      </dgm:t>
    </dgm:pt>
    <dgm:pt modelId="{955744E7-B81D-413F-813F-467F9DF91A2F}" type="pres">
      <dgm:prSet presAssocID="{D206DBFB-3DFC-4A11-9C80-0B07C8B61F15}" presName="node" presStyleLbl="node1" presStyleIdx="2" presStyleCnt="4">
        <dgm:presLayoutVars>
          <dgm:bulletEnabled val="1"/>
        </dgm:presLayoutVars>
      </dgm:prSet>
      <dgm:spPr/>
      <dgm:t>
        <a:bodyPr/>
        <a:lstStyle/>
        <a:p>
          <a:endParaRPr lang="en-IN"/>
        </a:p>
      </dgm:t>
    </dgm:pt>
    <dgm:pt modelId="{B9048163-5C6B-43F4-A4B9-BB930F764C88}" type="pres">
      <dgm:prSet presAssocID="{C8E8A770-1B15-4F4A-8176-90B449C21C16}" presName="parTrans" presStyleLbl="sibTrans2D1" presStyleIdx="3" presStyleCnt="4"/>
      <dgm:spPr/>
      <dgm:t>
        <a:bodyPr/>
        <a:lstStyle/>
        <a:p>
          <a:endParaRPr lang="en-US"/>
        </a:p>
      </dgm:t>
    </dgm:pt>
    <dgm:pt modelId="{C4FF5E2F-9EAD-438E-8CD8-1D25E8978E31}" type="pres">
      <dgm:prSet presAssocID="{C8E8A770-1B15-4F4A-8176-90B449C21C16}" presName="connectorText" presStyleLbl="sibTrans2D1" presStyleIdx="3" presStyleCnt="4"/>
      <dgm:spPr/>
      <dgm:t>
        <a:bodyPr/>
        <a:lstStyle/>
        <a:p>
          <a:endParaRPr lang="en-US"/>
        </a:p>
      </dgm:t>
    </dgm:pt>
    <dgm:pt modelId="{DD0A82ED-4640-45A9-9C88-313C4DD16CDC}" type="pres">
      <dgm:prSet presAssocID="{FDFF4ECD-5502-4298-AAED-119751E678E2}" presName="node" presStyleLbl="node1" presStyleIdx="3" presStyleCnt="4">
        <dgm:presLayoutVars>
          <dgm:bulletEnabled val="1"/>
        </dgm:presLayoutVars>
      </dgm:prSet>
      <dgm:spPr/>
      <dgm:t>
        <a:bodyPr/>
        <a:lstStyle/>
        <a:p>
          <a:endParaRPr lang="en-IN"/>
        </a:p>
      </dgm:t>
    </dgm:pt>
  </dgm:ptLst>
  <dgm:cxnLst>
    <dgm:cxn modelId="{FCBABA1B-ADAC-4717-86EE-C3134DFE02FF}" type="presOf" srcId="{22A0D682-8C77-41CB-AC7C-E3EB4FAF55FB}" destId="{AED1CCF9-BBB4-464F-9FCB-BC599BCB345C}" srcOrd="0" destOrd="0" presId="urn:microsoft.com/office/officeart/2005/8/layout/radial5"/>
    <dgm:cxn modelId="{B93FF81F-C4CD-4F88-827A-2D9463BC69C7}" type="presOf" srcId="{D206DBFB-3DFC-4A11-9C80-0B07C8B61F15}" destId="{955744E7-B81D-413F-813F-467F9DF91A2F}" srcOrd="0" destOrd="0" presId="urn:microsoft.com/office/officeart/2005/8/layout/radial5"/>
    <dgm:cxn modelId="{F3F50A2B-6286-4D70-82DA-E7A922B1F929}" type="presOf" srcId="{3F6C5391-10C8-423A-BF7E-9A284E8DDC6C}" destId="{D941E95E-446E-41E4-8C88-0FD2E937DF5A}" srcOrd="0" destOrd="0" presId="urn:microsoft.com/office/officeart/2005/8/layout/radial5"/>
    <dgm:cxn modelId="{2F49664A-BE99-4E01-94E6-F4FF617E3346}" type="presOf" srcId="{6FF89913-9B76-477B-8954-1A0982DB4ADA}" destId="{07F4FEFE-2B58-4E74-9956-5FB21ABBF2D2}" srcOrd="0" destOrd="0" presId="urn:microsoft.com/office/officeart/2005/8/layout/radial5"/>
    <dgm:cxn modelId="{68F1C27C-C079-4934-BDA8-FD0DDA2A7CFD}" type="presOf" srcId="{7C6984FD-B1F6-4E0D-AC86-2AE80843F717}" destId="{022AF31F-BD66-4666-99E2-28F11F4AC591}" srcOrd="0" destOrd="0" presId="urn:microsoft.com/office/officeart/2005/8/layout/radial5"/>
    <dgm:cxn modelId="{18F61F58-6911-472F-B0A1-E62FAACA5F96}" type="presOf" srcId="{6FF89913-9B76-477B-8954-1A0982DB4ADA}" destId="{B9E10BBA-4685-4FD6-99BE-B1AD875D2E07}" srcOrd="1" destOrd="0" presId="urn:microsoft.com/office/officeart/2005/8/layout/radial5"/>
    <dgm:cxn modelId="{BF4EC4B9-D9F7-459B-8BC7-E8DB252294D8}" type="presOf" srcId="{2C3BF201-9BF6-4AF5-BE77-A34E0EF2B1B7}" destId="{0190DF98-3709-4C46-B092-8C48BE76034D}" srcOrd="0" destOrd="0" presId="urn:microsoft.com/office/officeart/2005/8/layout/radial5"/>
    <dgm:cxn modelId="{F7EE211F-016B-4EA5-B66D-DEB1FE0B73F6}" type="presOf" srcId="{FDFF4ECD-5502-4298-AAED-119751E678E2}" destId="{DD0A82ED-4640-45A9-9C88-313C4DD16CDC}" srcOrd="0" destOrd="0" presId="urn:microsoft.com/office/officeart/2005/8/layout/radial5"/>
    <dgm:cxn modelId="{9A2D78A7-D9ED-4F1D-B300-6F66AA1CC1D9}" srcId="{7C6984FD-B1F6-4E0D-AC86-2AE80843F717}" destId="{D206DBFB-3DFC-4A11-9C80-0B07C8B61F15}" srcOrd="2" destOrd="0" parTransId="{22A0D682-8C77-41CB-AC7C-E3EB4FAF55FB}" sibTransId="{CB1A36D6-5966-4866-A574-9CAD7981AFAB}"/>
    <dgm:cxn modelId="{0CB7B729-E5D0-47FA-8104-30897F5AC40E}" srcId="{7C6984FD-B1F6-4E0D-AC86-2AE80843F717}" destId="{FDFF4ECD-5502-4298-AAED-119751E678E2}" srcOrd="3" destOrd="0" parTransId="{C8E8A770-1B15-4F4A-8176-90B449C21C16}" sibTransId="{F2AD8236-24B4-43E9-929F-6ADB09294E8C}"/>
    <dgm:cxn modelId="{B57CD206-7F40-4EAB-B85C-E574A5605439}" type="presOf" srcId="{C8E8A770-1B15-4F4A-8176-90B449C21C16}" destId="{C4FF5E2F-9EAD-438E-8CD8-1D25E8978E31}" srcOrd="1" destOrd="0" presId="urn:microsoft.com/office/officeart/2005/8/layout/radial5"/>
    <dgm:cxn modelId="{1E4730FE-EF92-4B1A-881F-83F70500A64E}" type="presOf" srcId="{32ED9C1F-38D0-4120-90DC-5AB9FD09EAD8}" destId="{D713D8FF-059E-41E3-A6B1-8859FFA1986B}" srcOrd="0" destOrd="0" presId="urn:microsoft.com/office/officeart/2005/8/layout/radial5"/>
    <dgm:cxn modelId="{5B4D6D39-9DAA-4CC5-9B1A-EC75E790609D}" srcId="{7C6984FD-B1F6-4E0D-AC86-2AE80843F717}" destId="{32ED9C1F-38D0-4120-90DC-5AB9FD09EAD8}" srcOrd="1" destOrd="0" parTransId="{2C3BF201-9BF6-4AF5-BE77-A34E0EF2B1B7}" sibTransId="{82B2DFFA-3E71-4A66-A4E0-523DE80F226E}"/>
    <dgm:cxn modelId="{E2F60D7F-7FFB-4351-B767-68FBEA33B086}" srcId="{7C6984FD-B1F6-4E0D-AC86-2AE80843F717}" destId="{591B0955-0252-46F3-919C-E08C2303BB1F}" srcOrd="0" destOrd="0" parTransId="{6FF89913-9B76-477B-8954-1A0982DB4ADA}" sibTransId="{F8654AC2-9B68-4562-9EE7-4B10CD4E8328}"/>
    <dgm:cxn modelId="{DB4A161C-D909-492C-9E30-23FBB9C0B02A}" type="presOf" srcId="{22A0D682-8C77-41CB-AC7C-E3EB4FAF55FB}" destId="{8774246A-35D2-479A-81BF-9BBC5F2723B0}" srcOrd="1" destOrd="0" presId="urn:microsoft.com/office/officeart/2005/8/layout/radial5"/>
    <dgm:cxn modelId="{EE1E9F7E-03DB-447A-9486-C124A034DED7}" type="presOf" srcId="{2C3BF201-9BF6-4AF5-BE77-A34E0EF2B1B7}" destId="{54BA441B-EC92-4939-A6C2-8694F24913CA}" srcOrd="1" destOrd="0" presId="urn:microsoft.com/office/officeart/2005/8/layout/radial5"/>
    <dgm:cxn modelId="{563EFBEB-0885-4EF1-91D4-E07479F83970}" srcId="{3F6C5391-10C8-423A-BF7E-9A284E8DDC6C}" destId="{7C6984FD-B1F6-4E0D-AC86-2AE80843F717}" srcOrd="0" destOrd="0" parTransId="{38924322-1149-450A-A86B-65A05A7B4258}" sibTransId="{11D43B24-0248-4BE2-BD7A-8165E00844D9}"/>
    <dgm:cxn modelId="{5246542E-9466-4C43-9499-65C48E3EA9AD}" type="presOf" srcId="{C8E8A770-1B15-4F4A-8176-90B449C21C16}" destId="{B9048163-5C6B-43F4-A4B9-BB930F764C88}" srcOrd="0" destOrd="0" presId="urn:microsoft.com/office/officeart/2005/8/layout/radial5"/>
    <dgm:cxn modelId="{5E39DF80-3B1A-4DBB-AB3D-B73789FDE2C9}" type="presOf" srcId="{591B0955-0252-46F3-919C-E08C2303BB1F}" destId="{AFC8F007-14F1-435C-92D1-FBBC5638265D}" srcOrd="0" destOrd="0" presId="urn:microsoft.com/office/officeart/2005/8/layout/radial5"/>
    <dgm:cxn modelId="{973649AF-C4C9-435A-B712-38B70FC0B2B0}" type="presParOf" srcId="{D941E95E-446E-41E4-8C88-0FD2E937DF5A}" destId="{022AF31F-BD66-4666-99E2-28F11F4AC591}" srcOrd="0" destOrd="0" presId="urn:microsoft.com/office/officeart/2005/8/layout/radial5"/>
    <dgm:cxn modelId="{D52F32F8-CF44-48FA-9894-DB8A692DA05E}" type="presParOf" srcId="{D941E95E-446E-41E4-8C88-0FD2E937DF5A}" destId="{07F4FEFE-2B58-4E74-9956-5FB21ABBF2D2}" srcOrd="1" destOrd="0" presId="urn:microsoft.com/office/officeart/2005/8/layout/radial5"/>
    <dgm:cxn modelId="{265AE54E-862A-4D5E-8979-4D6A016D8554}" type="presParOf" srcId="{07F4FEFE-2B58-4E74-9956-5FB21ABBF2D2}" destId="{B9E10BBA-4685-4FD6-99BE-B1AD875D2E07}" srcOrd="0" destOrd="0" presId="urn:microsoft.com/office/officeart/2005/8/layout/radial5"/>
    <dgm:cxn modelId="{3B844094-8B11-4AE1-8569-83ACF2BCF7CC}" type="presParOf" srcId="{D941E95E-446E-41E4-8C88-0FD2E937DF5A}" destId="{AFC8F007-14F1-435C-92D1-FBBC5638265D}" srcOrd="2" destOrd="0" presId="urn:microsoft.com/office/officeart/2005/8/layout/radial5"/>
    <dgm:cxn modelId="{676B4197-5B0E-4A2A-83B9-5057D0DA30B9}" type="presParOf" srcId="{D941E95E-446E-41E4-8C88-0FD2E937DF5A}" destId="{0190DF98-3709-4C46-B092-8C48BE76034D}" srcOrd="3" destOrd="0" presId="urn:microsoft.com/office/officeart/2005/8/layout/radial5"/>
    <dgm:cxn modelId="{962BC7C3-1333-4B0A-8CDB-8E7B255D1F5A}" type="presParOf" srcId="{0190DF98-3709-4C46-B092-8C48BE76034D}" destId="{54BA441B-EC92-4939-A6C2-8694F24913CA}" srcOrd="0" destOrd="0" presId="urn:microsoft.com/office/officeart/2005/8/layout/radial5"/>
    <dgm:cxn modelId="{1086B77E-6F7B-4395-9305-45DAF85008E0}" type="presParOf" srcId="{D941E95E-446E-41E4-8C88-0FD2E937DF5A}" destId="{D713D8FF-059E-41E3-A6B1-8859FFA1986B}" srcOrd="4" destOrd="0" presId="urn:microsoft.com/office/officeart/2005/8/layout/radial5"/>
    <dgm:cxn modelId="{A6A4E668-323C-47B1-A8F4-9248887FA75A}" type="presParOf" srcId="{D941E95E-446E-41E4-8C88-0FD2E937DF5A}" destId="{AED1CCF9-BBB4-464F-9FCB-BC599BCB345C}" srcOrd="5" destOrd="0" presId="urn:microsoft.com/office/officeart/2005/8/layout/radial5"/>
    <dgm:cxn modelId="{B6005E76-D735-440A-ABA1-1959B57DD3AD}" type="presParOf" srcId="{AED1CCF9-BBB4-464F-9FCB-BC599BCB345C}" destId="{8774246A-35D2-479A-81BF-9BBC5F2723B0}" srcOrd="0" destOrd="0" presId="urn:microsoft.com/office/officeart/2005/8/layout/radial5"/>
    <dgm:cxn modelId="{9D6C14FA-8F2C-4547-A3C2-D34EA29BE5F8}" type="presParOf" srcId="{D941E95E-446E-41E4-8C88-0FD2E937DF5A}" destId="{955744E7-B81D-413F-813F-467F9DF91A2F}" srcOrd="6" destOrd="0" presId="urn:microsoft.com/office/officeart/2005/8/layout/radial5"/>
    <dgm:cxn modelId="{1B8655F4-AADC-4A1F-92B7-4BE8CA6FB3C6}" type="presParOf" srcId="{D941E95E-446E-41E4-8C88-0FD2E937DF5A}" destId="{B9048163-5C6B-43F4-A4B9-BB930F764C88}" srcOrd="7" destOrd="0" presId="urn:microsoft.com/office/officeart/2005/8/layout/radial5"/>
    <dgm:cxn modelId="{6793864C-9E3C-43E7-B2F2-2CEB971A82B1}" type="presParOf" srcId="{B9048163-5C6B-43F4-A4B9-BB930F764C88}" destId="{C4FF5E2F-9EAD-438E-8CD8-1D25E8978E31}" srcOrd="0" destOrd="0" presId="urn:microsoft.com/office/officeart/2005/8/layout/radial5"/>
    <dgm:cxn modelId="{B71FE671-8232-42A5-AB32-246F9556B1A9}" type="presParOf" srcId="{D941E95E-446E-41E4-8C88-0FD2E937DF5A}" destId="{DD0A82ED-4640-45A9-9C88-313C4DD16CD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C4059-9F4E-9642-BDEC-E5FBAB570C3B}" type="datetimeFigureOut">
              <a:rPr lang="en-US" smtClean="0"/>
              <a:t>10/14/15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16A93-7815-1345-8B66-F7D4B8046119}" type="slidenum">
              <a:rPr lang="en-GB" smtClean="0"/>
              <a:t>‹#›</a:t>
            </a:fld>
            <a:endParaRPr lang="en-GB"/>
          </a:p>
        </p:txBody>
      </p:sp>
    </p:spTree>
    <p:extLst>
      <p:ext uri="{BB962C8B-B14F-4D97-AF65-F5344CB8AC3E}">
        <p14:creationId xmlns:p14="http://schemas.microsoft.com/office/powerpoint/2010/main" val="2216259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p>
        </p:txBody>
      </p:sp>
      <p:sp>
        <p:nvSpPr>
          <p:cNvPr id="57348" name="Slide Number Placeholder 3"/>
          <p:cNvSpPr>
            <a:spLocks noGrp="1"/>
          </p:cNvSpPr>
          <p:nvPr>
            <p:ph type="sldNum" sz="quarter" idx="5"/>
          </p:nvPr>
        </p:nvSpPr>
        <p:spPr>
          <a:noFill/>
        </p:spPr>
        <p:txBody>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fld id="{83B2F5F6-77D2-4C00-9500-C0F40E4E69F9}" type="slidenum">
              <a:rPr lang="en-US" altLang="en-US" sz="1200" smtClean="0">
                <a:solidFill>
                  <a:prstClr val="black"/>
                </a:solidFill>
              </a:rPr>
              <a:pPr/>
              <a:t>2</a:t>
            </a:fld>
            <a:endParaRPr lang="en-US" altLang="en-US" sz="120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endParaRPr lang="en-US" altLang="en-US" smtClean="0">
              <a:latin typeface="Times" pitchFamily="18" charset="0"/>
            </a:endParaRPr>
          </a:p>
        </p:txBody>
      </p:sp>
      <p:sp>
        <p:nvSpPr>
          <p:cNvPr id="90116" name="Slide Number Placeholder 3"/>
          <p:cNvSpPr>
            <a:spLocks noGrp="1"/>
          </p:cNvSpPr>
          <p:nvPr>
            <p:ph type="sldNum" sz="quarter" idx="5"/>
          </p:nvPr>
        </p:nvSpPr>
        <p:spPr/>
        <p:txBody>
          <a:bodyPr/>
          <a:lstStyle>
            <a:lvl1pPr eaLnBrk="0" hangingPunct="0">
              <a:defRPr sz="2800">
                <a:solidFill>
                  <a:schemeClr val="tx1"/>
                </a:solidFill>
                <a:latin typeface="Times" pitchFamily="18" charset="0"/>
              </a:defRPr>
            </a:lvl1pPr>
            <a:lvl2pPr marL="742950" indent="-285750" eaLnBrk="0" hangingPunct="0">
              <a:defRPr sz="2800">
                <a:solidFill>
                  <a:schemeClr val="tx1"/>
                </a:solidFill>
                <a:latin typeface="Times" pitchFamily="18" charset="0"/>
              </a:defRPr>
            </a:lvl2pPr>
            <a:lvl3pPr marL="1143000" indent="-228600" eaLnBrk="0" hangingPunct="0">
              <a:defRPr sz="2800">
                <a:solidFill>
                  <a:schemeClr val="tx1"/>
                </a:solidFill>
                <a:latin typeface="Times" pitchFamily="18" charset="0"/>
              </a:defRPr>
            </a:lvl3pPr>
            <a:lvl4pPr marL="1600200" indent="-228600" eaLnBrk="0" hangingPunct="0">
              <a:defRPr sz="2800">
                <a:solidFill>
                  <a:schemeClr val="tx1"/>
                </a:solidFill>
                <a:latin typeface="Times" pitchFamily="18" charset="0"/>
              </a:defRPr>
            </a:lvl4pPr>
            <a:lvl5pPr marL="2057400" indent="-228600" eaLnBrk="0" hangingPunct="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defRPr/>
            </a:pPr>
            <a:fld id="{C5F85C7A-2DE7-4A73-9F85-5CFCE48E4812}" type="slidenum">
              <a:rPr lang="en-US" altLang="en-US" sz="1200" smtClean="0">
                <a:solidFill>
                  <a:prstClr val="black"/>
                </a:solidFill>
              </a:rPr>
              <a:pPr>
                <a:defRPr/>
              </a:pPr>
              <a:t>3</a:t>
            </a:fld>
            <a:endParaRPr lang="en-US" altLang="en-US" sz="1200" smtClean="0">
              <a:solidFill>
                <a:prstClr val="black"/>
              </a:solidFill>
            </a:endParaRPr>
          </a:p>
        </p:txBody>
      </p:sp>
    </p:spTree>
    <p:extLst>
      <p:ext uri="{BB962C8B-B14F-4D97-AF65-F5344CB8AC3E}">
        <p14:creationId xmlns:p14="http://schemas.microsoft.com/office/powerpoint/2010/main" val="1410737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latin typeface="Arial" charset="0"/>
                <a:cs typeface="Arial" charset="0"/>
              </a:rPr>
              <a:t>Enabling environment is crucial both generally and for individual programs/projects.</a:t>
            </a:r>
          </a:p>
          <a:p>
            <a:pPr eaLnBrk="1" hangingPunct="1">
              <a:spcBef>
                <a:spcPct val="0"/>
              </a:spcBef>
            </a:pPr>
            <a:endParaRPr lang="en-US" altLang="en-US" sz="1100" dirty="0" smtClean="0">
              <a:latin typeface="Arial" charset="0"/>
              <a:cs typeface="Arial" charset="0"/>
            </a:endParaRPr>
          </a:p>
          <a:p>
            <a:pPr eaLnBrk="1" hangingPunct="1">
              <a:spcBef>
                <a:spcPct val="0"/>
              </a:spcBef>
            </a:pPr>
            <a:r>
              <a:rPr lang="en-US" altLang="en-US" sz="1100" dirty="0" smtClean="0">
                <a:latin typeface="Arial" charset="0"/>
                <a:cs typeface="Arial" charset="0"/>
              </a:rPr>
              <a:t>It is analytically elegant to portray one instrument or financial vehicle for one project, but it is important to recognize that reality is more complex.  More and more, we focus on building synergies between different instruments to reach financial closure and make project and program ideas a reality - and this is true for different technologies: from efficient lighting programs to wind farms. </a:t>
            </a:r>
          </a:p>
          <a:p>
            <a:pPr eaLnBrk="1" hangingPunct="1">
              <a:spcBef>
                <a:spcPct val="0"/>
              </a:spcBef>
            </a:pPr>
            <a:r>
              <a:rPr lang="en-US" altLang="en-US" sz="1100" dirty="0" smtClean="0">
                <a:latin typeface="Arial" charset="0"/>
                <a:cs typeface="Arial" charset="0"/>
              </a:rPr>
              <a:t>    </a:t>
            </a:r>
          </a:p>
          <a:p>
            <a:pPr eaLnBrk="1" hangingPunct="1">
              <a:spcBef>
                <a:spcPct val="0"/>
              </a:spcBef>
            </a:pPr>
            <a:r>
              <a:rPr lang="en-US" altLang="en-US" sz="1100" dirty="0" smtClean="0">
                <a:latin typeface="Arial" charset="0"/>
                <a:cs typeface="Arial" charset="0"/>
              </a:rPr>
              <a:t>Current initiatives targeting REDD illustrates how a mix of instruments is required to steer a transformation of behaviors and investment decisions: a combination of upfront finance (concessional and innovative finance -- notably through FIP) and performance-based incentives (FCPF) are needed to promote policy reforms, build capacity, and undertake investment programs. The example also highlights the crucial role of public finance as a catalyst for climate action.</a:t>
            </a:r>
          </a:p>
          <a:p>
            <a:pPr eaLnBrk="1" hangingPunct="1">
              <a:spcBef>
                <a:spcPct val="0"/>
              </a:spcBef>
            </a:pPr>
            <a:endParaRPr lang="en-US" altLang="en-US" sz="1100" dirty="0" smtClean="0">
              <a:latin typeface="Arial" charset="0"/>
              <a:cs typeface="Arial" charset="0"/>
            </a:endParaRPr>
          </a:p>
          <a:p>
            <a:r>
              <a:rPr lang="en-US" altLang="en-US" sz="1100" dirty="0" smtClean="0">
                <a:latin typeface="Arial" charset="0"/>
                <a:cs typeface="Arial" charset="0"/>
              </a:rPr>
              <a:t>The Senegal Rural Energy Efficient Lighting program combines an IBRD loan for rural electrification with carbon finance for demand-side energy efficiency.  Both go hand in hand. </a:t>
            </a:r>
          </a:p>
          <a:p>
            <a:pPr eaLnBrk="1" hangingPunct="1">
              <a:spcBef>
                <a:spcPct val="0"/>
              </a:spcBef>
            </a:pPr>
            <a:endParaRPr lang="en-US" altLang="en-US" sz="1100" dirty="0" smtClean="0">
              <a:latin typeface="Arial" charset="0"/>
              <a:cs typeface="Arial" charset="0"/>
            </a:endParaRPr>
          </a:p>
          <a:p>
            <a:r>
              <a:rPr lang="en-US" altLang="en-US" sz="1100" dirty="0" smtClean="0">
                <a:latin typeface="Arial" charset="0"/>
                <a:cs typeface="Arial" charset="0"/>
              </a:rPr>
              <a:t>It is important to recognize the opportunities for building synergies between different financial instruments.   “Blending” is critical to leveraging maximum mitigation potential. </a:t>
            </a:r>
          </a:p>
          <a:p>
            <a:pPr eaLnBrk="1" hangingPunct="1">
              <a:spcBef>
                <a:spcPct val="0"/>
              </a:spcBef>
            </a:pPr>
            <a:endParaRPr lang="en-US" altLang="en-US" b="1" dirty="0" smtClean="0"/>
          </a:p>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2BFB1C-3279-4A72-A3F0-8F34A5B42CD9}" type="slidenum">
              <a:rPr lang="en-US" smtClean="0">
                <a:solidFill>
                  <a:prstClr val="black"/>
                </a:solidFill>
              </a:rPr>
              <a:pPr>
                <a:defRPr/>
              </a:pPr>
              <a:t>25</a:t>
            </a:fld>
            <a:endParaRPr lang="en-U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6FEDAA8A-6C4A-4F61-B670-033E99536AD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2184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6FEDAA8A-6C4A-4F61-B670-033E99536AD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2184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latin typeface="Times" pitchFamily="18" charset="0"/>
            </a:endParaRPr>
          </a:p>
        </p:txBody>
      </p:sp>
      <p:sp>
        <p:nvSpPr>
          <p:cNvPr id="105476" name="Slide Number Placeholder 3"/>
          <p:cNvSpPr>
            <a:spLocks noGrp="1"/>
          </p:cNvSpPr>
          <p:nvPr>
            <p:ph type="sldNum" sz="quarter" idx="5"/>
          </p:nvPr>
        </p:nvSpPr>
        <p:spPr>
          <a:noFill/>
        </p:spPr>
        <p:txBody>
          <a:bodyPr/>
          <a:lstStyle>
            <a:lvl1pPr eaLnBrk="0" hangingPunct="0">
              <a:defRPr sz="2800">
                <a:solidFill>
                  <a:schemeClr val="tx1"/>
                </a:solidFill>
                <a:latin typeface="Times" pitchFamily="18" charset="0"/>
              </a:defRPr>
            </a:lvl1pPr>
            <a:lvl2pPr marL="734852" indent="-282635" eaLnBrk="0" hangingPunct="0">
              <a:defRPr sz="2800">
                <a:solidFill>
                  <a:schemeClr val="tx1"/>
                </a:solidFill>
                <a:latin typeface="Times" pitchFamily="18" charset="0"/>
              </a:defRPr>
            </a:lvl2pPr>
            <a:lvl3pPr marL="1130541" indent="-226108" eaLnBrk="0" hangingPunct="0">
              <a:defRPr sz="2800">
                <a:solidFill>
                  <a:schemeClr val="tx1"/>
                </a:solidFill>
                <a:latin typeface="Times" pitchFamily="18" charset="0"/>
              </a:defRPr>
            </a:lvl3pPr>
            <a:lvl4pPr marL="1582758" indent="-226108" eaLnBrk="0" hangingPunct="0">
              <a:defRPr sz="2800">
                <a:solidFill>
                  <a:schemeClr val="tx1"/>
                </a:solidFill>
                <a:latin typeface="Times" pitchFamily="18" charset="0"/>
              </a:defRPr>
            </a:lvl4pPr>
            <a:lvl5pPr marL="2034974" indent="-226108" eaLnBrk="0" hangingPunct="0">
              <a:defRPr sz="2800">
                <a:solidFill>
                  <a:schemeClr val="tx1"/>
                </a:solidFill>
                <a:latin typeface="Times" pitchFamily="18" charset="0"/>
              </a:defRPr>
            </a:lvl5pPr>
            <a:lvl6pPr marL="2487191" indent="-226108" eaLnBrk="0" fontAlgn="base" hangingPunct="0">
              <a:spcBef>
                <a:spcPct val="0"/>
              </a:spcBef>
              <a:spcAft>
                <a:spcPct val="0"/>
              </a:spcAft>
              <a:defRPr sz="2800">
                <a:solidFill>
                  <a:schemeClr val="tx1"/>
                </a:solidFill>
                <a:latin typeface="Times" pitchFamily="18" charset="0"/>
              </a:defRPr>
            </a:lvl6pPr>
            <a:lvl7pPr marL="2939407" indent="-226108" eaLnBrk="0" fontAlgn="base" hangingPunct="0">
              <a:spcBef>
                <a:spcPct val="0"/>
              </a:spcBef>
              <a:spcAft>
                <a:spcPct val="0"/>
              </a:spcAft>
              <a:defRPr sz="2800">
                <a:solidFill>
                  <a:schemeClr val="tx1"/>
                </a:solidFill>
                <a:latin typeface="Times" pitchFamily="18" charset="0"/>
              </a:defRPr>
            </a:lvl7pPr>
            <a:lvl8pPr marL="3391624" indent="-226108" eaLnBrk="0" fontAlgn="base" hangingPunct="0">
              <a:spcBef>
                <a:spcPct val="0"/>
              </a:spcBef>
              <a:spcAft>
                <a:spcPct val="0"/>
              </a:spcAft>
              <a:defRPr sz="2800">
                <a:solidFill>
                  <a:schemeClr val="tx1"/>
                </a:solidFill>
                <a:latin typeface="Times" pitchFamily="18" charset="0"/>
              </a:defRPr>
            </a:lvl8pPr>
            <a:lvl9pPr marL="3843840" indent="-226108" eaLnBrk="0" fontAlgn="base" hangingPunct="0">
              <a:spcBef>
                <a:spcPct val="0"/>
              </a:spcBef>
              <a:spcAft>
                <a:spcPct val="0"/>
              </a:spcAft>
              <a:defRPr sz="2800">
                <a:solidFill>
                  <a:schemeClr val="tx1"/>
                </a:solidFill>
                <a:latin typeface="Times" pitchFamily="18" charset="0"/>
              </a:defRPr>
            </a:lvl9pPr>
          </a:lstStyle>
          <a:p>
            <a:fld id="{3277AEC5-F9C6-438D-A351-DACFC952F0CE}" type="slidenum">
              <a:rPr lang="en-US" altLang="en-US" sz="1200">
                <a:solidFill>
                  <a:srgbClr val="000000"/>
                </a:solidFill>
              </a:rPr>
              <a:pPr/>
              <a:t>29</a:t>
            </a:fld>
            <a:endParaRPr lang="en-US"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p:txBody>
          <a:bodyPr/>
          <a:lstStyle/>
          <a:p>
            <a:pPr eaLnBrk="1" hangingPunct="1">
              <a:spcBef>
                <a:spcPts val="600"/>
              </a:spcBef>
            </a:pPr>
            <a:r>
              <a:rPr lang="en-GB" altLang="en-US" sz="2400" dirty="0" smtClean="0">
                <a:solidFill>
                  <a:srgbClr val="6B6262"/>
                </a:solidFill>
                <a:latin typeface="Arial" pitchFamily="34" charset="0"/>
                <a:cs typeface="Arial" pitchFamily="34" charset="0"/>
              </a:rPr>
              <a:t>1.Rationale  - we introduce the:</a:t>
            </a:r>
          </a:p>
          <a:p>
            <a:pPr eaLnBrk="1" hangingPunct="1">
              <a:spcBef>
                <a:spcPts val="600"/>
              </a:spcBef>
            </a:pPr>
            <a:r>
              <a:rPr lang="en-GB" altLang="en-US" sz="2400" dirty="0" smtClean="0">
                <a:solidFill>
                  <a:srgbClr val="6B6262"/>
                </a:solidFill>
                <a:latin typeface="Arial" pitchFamily="34" charset="0"/>
                <a:cs typeface="Arial" pitchFamily="34" charset="0"/>
              </a:rPr>
              <a:t>	Potential EE Market </a:t>
            </a:r>
          </a:p>
          <a:p>
            <a:pPr eaLnBrk="1" hangingPunct="1">
              <a:spcBef>
                <a:spcPts val="600"/>
              </a:spcBef>
            </a:pPr>
            <a:r>
              <a:rPr lang="en-GB" altLang="en-US" sz="2400" dirty="0" smtClean="0">
                <a:solidFill>
                  <a:srgbClr val="6B6262"/>
                </a:solidFill>
                <a:latin typeface="Arial" pitchFamily="34" charset="0"/>
                <a:cs typeface="Arial" pitchFamily="34" charset="0"/>
              </a:rPr>
              <a:t>	Benefits of EE  	</a:t>
            </a:r>
          </a:p>
          <a:p>
            <a:pPr eaLnBrk="1" hangingPunct="1">
              <a:spcBef>
                <a:spcPts val="600"/>
              </a:spcBef>
            </a:pPr>
            <a:r>
              <a:rPr lang="en-GB" altLang="en-US" sz="2400" dirty="0" smtClean="0">
                <a:solidFill>
                  <a:srgbClr val="6B6262"/>
                </a:solidFill>
                <a:latin typeface="Arial" pitchFamily="34" charset="0"/>
                <a:cs typeface="Arial" pitchFamily="34" charset="0"/>
              </a:rPr>
              <a:t>	Barriers and risks</a:t>
            </a:r>
          </a:p>
          <a:p>
            <a:pPr eaLnBrk="1" hangingPunct="1">
              <a:spcBef>
                <a:spcPts val="600"/>
              </a:spcBef>
            </a:pPr>
            <a:endParaRPr lang="en-GB" altLang="en-US" sz="2400" dirty="0" smtClean="0">
              <a:solidFill>
                <a:srgbClr val="6B6262"/>
              </a:solidFill>
              <a:latin typeface="Arial" pitchFamily="34" charset="0"/>
              <a:cs typeface="Arial" pitchFamily="34" charset="0"/>
            </a:endParaRPr>
          </a:p>
          <a:p>
            <a:pPr eaLnBrk="1" hangingPunct="1">
              <a:spcBef>
                <a:spcPts val="600"/>
              </a:spcBef>
            </a:pPr>
            <a:r>
              <a:rPr lang="en-GB" altLang="en-US" sz="2400" dirty="0" smtClean="0">
                <a:solidFill>
                  <a:srgbClr val="6B6262"/>
                </a:solidFill>
                <a:latin typeface="Arial" pitchFamily="34" charset="0"/>
                <a:cs typeface="Arial" pitchFamily="34" charset="0"/>
              </a:rPr>
              <a:t>2. The Energy Savings Insurance toolkit – we will present a step by step approach to address the barriers and implement the required mechanism</a:t>
            </a:r>
          </a:p>
          <a:p>
            <a:pPr eaLnBrk="1" hangingPunct="1">
              <a:spcBef>
                <a:spcPts val="600"/>
              </a:spcBef>
            </a:pPr>
            <a:endParaRPr lang="en-GB" altLang="en-US" sz="2400" dirty="0" smtClean="0">
              <a:solidFill>
                <a:srgbClr val="6B6262"/>
              </a:solidFill>
              <a:latin typeface="Arial" pitchFamily="34" charset="0"/>
              <a:cs typeface="Arial" pitchFamily="34" charset="0"/>
            </a:endParaRPr>
          </a:p>
          <a:p>
            <a:pPr eaLnBrk="1" hangingPunct="1">
              <a:spcBef>
                <a:spcPts val="600"/>
              </a:spcBef>
            </a:pPr>
            <a:r>
              <a:rPr lang="en-GB" altLang="en-US" sz="2400" dirty="0" smtClean="0">
                <a:solidFill>
                  <a:srgbClr val="6B6262"/>
                </a:solidFill>
                <a:latin typeface="Arial" pitchFamily="34" charset="0"/>
                <a:cs typeface="Arial" pitchFamily="34" charset="0"/>
              </a:rPr>
              <a:t>3. We give examples about ESI in action </a:t>
            </a:r>
          </a:p>
          <a:p>
            <a:pPr eaLnBrk="1" hangingPunct="1">
              <a:spcBef>
                <a:spcPts val="600"/>
              </a:spcBef>
            </a:pPr>
            <a:r>
              <a:rPr lang="en-GB" altLang="en-US" sz="2400" dirty="0" smtClean="0">
                <a:solidFill>
                  <a:srgbClr val="6B6262"/>
                </a:solidFill>
                <a:latin typeface="Arial" pitchFamily="34" charset="0"/>
                <a:cs typeface="Arial" pitchFamily="34" charset="0"/>
              </a:rPr>
              <a:t>	Case studies - Piloting efforts in LAC Countries (Mex, Col)</a:t>
            </a:r>
          </a:p>
          <a:p>
            <a:pPr eaLnBrk="1" hangingPunct="1">
              <a:spcBef>
                <a:spcPts val="600"/>
              </a:spcBef>
            </a:pPr>
            <a:r>
              <a:rPr lang="en-GB" altLang="en-US" sz="2400" dirty="0" smtClean="0">
                <a:solidFill>
                  <a:srgbClr val="6B6262"/>
                </a:solidFill>
                <a:latin typeface="Arial" pitchFamily="34" charset="0"/>
                <a:cs typeface="Arial" pitchFamily="34" charset="0"/>
              </a:rPr>
              <a:t>	Innovation Lab and Danish gov. contribution</a:t>
            </a:r>
          </a:p>
          <a:p>
            <a:pPr eaLnBrk="1" hangingPunct="1">
              <a:spcBef>
                <a:spcPts val="600"/>
              </a:spcBef>
            </a:pPr>
            <a:endParaRPr lang="en-GB" altLang="en-US" sz="2400" i="1" dirty="0" smtClean="0">
              <a:solidFill>
                <a:srgbClr val="6B6262"/>
              </a:solidFill>
              <a:latin typeface="Arial" pitchFamily="34" charset="0"/>
              <a:cs typeface="Arial" pitchFamily="34" charset="0"/>
            </a:endParaRPr>
          </a:p>
          <a:p>
            <a:pPr eaLnBrk="1" hangingPunct="1">
              <a:spcBef>
                <a:spcPts val="600"/>
              </a:spcBef>
            </a:pPr>
            <a:r>
              <a:rPr lang="en-GB" altLang="en-US" sz="2400" i="1" dirty="0" smtClean="0">
                <a:solidFill>
                  <a:srgbClr val="6B6262"/>
                </a:solidFill>
                <a:latin typeface="Arial" pitchFamily="34" charset="0"/>
                <a:cs typeface="Arial" pitchFamily="34" charset="0"/>
              </a:rPr>
              <a:t>We Breakout in groups to discuss on how to implement the mechanism in your country</a:t>
            </a:r>
            <a:endParaRPr lang="en-US" altLang="en-US"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p:txBody>
          <a:bodyPr/>
          <a:lstStyle/>
          <a:p>
            <a:pPr eaLnBrk="1" hangingPunct="1">
              <a:spcBef>
                <a:spcPct val="0"/>
              </a:spcBef>
            </a:pPr>
            <a:endParaRPr lang="en-US" alt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eaLnBrk="1" fontAlgn="auto" hangingPunct="1">
              <a:lnSpc>
                <a:spcPct val="117999"/>
              </a:lnSpc>
              <a:spcBef>
                <a:spcPts val="0"/>
              </a:spcBef>
              <a:spcAft>
                <a:spcPts val="0"/>
              </a:spcAft>
              <a:defRPr/>
            </a:pPr>
            <a:r>
              <a:rPr lang="en-US" b="1" dirty="0" smtClean="0">
                <a:solidFill>
                  <a:sysClr val="windowText" lastClr="000000"/>
                </a:solidFill>
              </a:rPr>
              <a:t>Enterprises</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Not a priority (compete with other investments)</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Lack of understanding</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Lack of trust</a:t>
            </a:r>
          </a:p>
          <a:p>
            <a:pPr eaLnBrk="1" fontAlgn="auto" hangingPunct="1">
              <a:lnSpc>
                <a:spcPct val="117999"/>
              </a:lnSpc>
              <a:spcBef>
                <a:spcPts val="0"/>
              </a:spcBef>
              <a:spcAft>
                <a:spcPts val="0"/>
              </a:spcAft>
              <a:defRPr/>
            </a:pPr>
            <a:endParaRPr lang="en-US" b="1" dirty="0" smtClean="0">
              <a:solidFill>
                <a:sysClr val="windowText" lastClr="000000"/>
              </a:solidFill>
            </a:endParaRPr>
          </a:p>
          <a:p>
            <a:pPr eaLnBrk="1" fontAlgn="auto" hangingPunct="1">
              <a:lnSpc>
                <a:spcPct val="117999"/>
              </a:lnSpc>
              <a:spcBef>
                <a:spcPts val="0"/>
              </a:spcBef>
              <a:spcAft>
                <a:spcPts val="0"/>
              </a:spcAft>
              <a:defRPr/>
            </a:pPr>
            <a:r>
              <a:rPr lang="en-US" b="1" dirty="0" smtClean="0">
                <a:solidFill>
                  <a:sysClr val="windowText" lastClr="000000"/>
                </a:solidFill>
              </a:rPr>
              <a:t>Solution Providers</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Not used to sell/guarantee  “Energy savings”</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Do not have financing capacity</a:t>
            </a:r>
          </a:p>
          <a:p>
            <a:pPr eaLnBrk="1" fontAlgn="auto" hangingPunct="1">
              <a:lnSpc>
                <a:spcPct val="117999"/>
              </a:lnSpc>
              <a:spcBef>
                <a:spcPts val="0"/>
              </a:spcBef>
              <a:spcAft>
                <a:spcPts val="0"/>
              </a:spcAft>
              <a:buFont typeface="Arial"/>
              <a:buNone/>
              <a:defRPr/>
            </a:pPr>
            <a:endParaRPr lang="en-US" sz="2400" b="1" dirty="0" smtClean="0">
              <a:solidFill>
                <a:sysClr val="windowText" lastClr="000000"/>
              </a:solidFill>
            </a:endParaRPr>
          </a:p>
          <a:p>
            <a:pPr eaLnBrk="1" fontAlgn="auto" hangingPunct="1">
              <a:lnSpc>
                <a:spcPct val="117999"/>
              </a:lnSpc>
              <a:spcBef>
                <a:spcPts val="0"/>
              </a:spcBef>
              <a:spcAft>
                <a:spcPts val="0"/>
              </a:spcAft>
              <a:buFont typeface="Arial"/>
              <a:buNone/>
              <a:defRPr/>
            </a:pPr>
            <a:r>
              <a:rPr lang="en-US" sz="2400" b="1" dirty="0" smtClean="0">
                <a:solidFill>
                  <a:sysClr val="windowText" lastClr="000000"/>
                </a:solidFill>
              </a:rPr>
              <a:t>Financial Institutions</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Lend to companies NOT projects</a:t>
            </a:r>
          </a:p>
          <a:p>
            <a:pPr marL="342900" indent="-342900" eaLnBrk="1" fontAlgn="auto" hangingPunct="1">
              <a:lnSpc>
                <a:spcPct val="117999"/>
              </a:lnSpc>
              <a:spcBef>
                <a:spcPts val="0"/>
              </a:spcBef>
              <a:spcAft>
                <a:spcPts val="0"/>
              </a:spcAft>
              <a:buFont typeface="Arial"/>
              <a:buChar char="•"/>
              <a:defRPr/>
            </a:pPr>
            <a:r>
              <a:rPr lang="en-US" sz="2400" dirty="0" smtClean="0">
                <a:solidFill>
                  <a:sysClr val="windowText" lastClr="000000"/>
                </a:solidFill>
              </a:rPr>
              <a:t>Lack of understanding on EE</a:t>
            </a:r>
          </a:p>
          <a:p>
            <a:pPr eaLnBrk="1" fontAlgn="auto" hangingPunct="1">
              <a:lnSpc>
                <a:spcPct val="117999"/>
              </a:lnSpc>
              <a:spcBef>
                <a:spcPts val="0"/>
              </a:spcBef>
              <a:spcAft>
                <a:spcPts val="0"/>
              </a:spcAft>
              <a:defRPr/>
            </a:pPr>
            <a:endParaRPr lang="en-US" dirty="0">
              <a:solidFill>
                <a:sysClr val="windowText" lastClr="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616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3254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p:txBody>
      </p:sp>
      <p:sp>
        <p:nvSpPr>
          <p:cNvPr id="4" name="Slide Number Placeholder 3"/>
          <p:cNvSpPr>
            <a:spLocks noGrp="1"/>
          </p:cNvSpPr>
          <p:nvPr>
            <p:ph type="sldNum" sz="quarter" idx="10"/>
          </p:nvPr>
        </p:nvSpPr>
        <p:spPr/>
        <p:txBody>
          <a:bodyPr/>
          <a:lstStyle/>
          <a:p>
            <a:fld id="{82012C6F-2041-2B4F-B23C-41D7C0503B9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676205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012C6F-2041-2B4F-B23C-41D7C0503B98}" type="slidenum">
              <a:rPr lang="en-US" smtClean="0"/>
              <a:pPr/>
              <a:t>49</a:t>
            </a:fld>
            <a:endParaRPr lang="en-US"/>
          </a:p>
        </p:txBody>
      </p:sp>
    </p:spTree>
    <p:extLst>
      <p:ext uri="{BB962C8B-B14F-4D97-AF65-F5344CB8AC3E}">
        <p14:creationId xmlns:p14="http://schemas.microsoft.com/office/powerpoint/2010/main" val="696162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endParaRPr lang="en-US" altLang="en-US" dirty="0" smtClean="0">
              <a:latin typeface="Times" pitchFamily="18" charset="0"/>
            </a:endParaRPr>
          </a:p>
        </p:txBody>
      </p:sp>
      <p:sp>
        <p:nvSpPr>
          <p:cNvPr id="117764" name="Slide Number Placeholder 3"/>
          <p:cNvSpPr>
            <a:spLocks noGrp="1"/>
          </p:cNvSpPr>
          <p:nvPr>
            <p:ph type="sldNum" sz="quarter" idx="5"/>
          </p:nvPr>
        </p:nvSpPr>
        <p:spPr/>
        <p:txBody>
          <a:bodyPr/>
          <a:lstStyle>
            <a:lvl1pPr eaLnBrk="0" hangingPunct="0">
              <a:defRPr sz="2800">
                <a:solidFill>
                  <a:schemeClr val="tx1"/>
                </a:solidFill>
                <a:latin typeface="Times" pitchFamily="18" charset="0"/>
              </a:defRPr>
            </a:lvl1pPr>
            <a:lvl2pPr marL="742950" indent="-285750" eaLnBrk="0" hangingPunct="0">
              <a:defRPr sz="2800">
                <a:solidFill>
                  <a:schemeClr val="tx1"/>
                </a:solidFill>
                <a:latin typeface="Times" pitchFamily="18" charset="0"/>
              </a:defRPr>
            </a:lvl2pPr>
            <a:lvl3pPr marL="1143000" indent="-228600" eaLnBrk="0" hangingPunct="0">
              <a:defRPr sz="2800">
                <a:solidFill>
                  <a:schemeClr val="tx1"/>
                </a:solidFill>
                <a:latin typeface="Times" pitchFamily="18" charset="0"/>
              </a:defRPr>
            </a:lvl3pPr>
            <a:lvl4pPr marL="1600200" indent="-228600" eaLnBrk="0" hangingPunct="0">
              <a:defRPr sz="2800">
                <a:solidFill>
                  <a:schemeClr val="tx1"/>
                </a:solidFill>
                <a:latin typeface="Times" pitchFamily="18" charset="0"/>
              </a:defRPr>
            </a:lvl4pPr>
            <a:lvl5pPr marL="2057400" indent="-228600" eaLnBrk="0" hangingPunct="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a:defRPr/>
            </a:pPr>
            <a:fld id="{BD2CB6AA-439B-449B-B6EB-C84035BA4D35}" type="slidenum">
              <a:rPr lang="en-US" altLang="en-US" sz="1200" smtClean="0">
                <a:solidFill>
                  <a:prstClr val="black"/>
                </a:solidFill>
              </a:rPr>
              <a:pPr>
                <a:defRPr/>
              </a:pPr>
              <a:t>55</a:t>
            </a:fld>
            <a:endParaRPr lang="en-US" altLang="en-US" sz="1200" smtClean="0">
              <a:solidFill>
                <a:prstClr val="black"/>
              </a:solidFill>
            </a:endParaRPr>
          </a:p>
        </p:txBody>
      </p:sp>
    </p:spTree>
    <p:extLst>
      <p:ext uri="{BB962C8B-B14F-4D97-AF65-F5344CB8AC3E}">
        <p14:creationId xmlns:p14="http://schemas.microsoft.com/office/powerpoint/2010/main" val="413899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0D983A-489D-4207-A39C-1D6AFA7D6D40}"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39561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6016"/>
            <a:ext cx="4798291" cy="1479803"/>
          </a:xfrm>
        </p:spPr>
        <p:txBody>
          <a:bodyPr anchor="t"/>
          <a:lstStyle/>
          <a:p>
            <a:r>
              <a:rPr lang="en-GB" smtClean="0"/>
              <a:t>Click to edit Master title style</a:t>
            </a:r>
            <a:endParaRPr lang="en-US"/>
          </a:p>
        </p:txBody>
      </p:sp>
      <p:sp>
        <p:nvSpPr>
          <p:cNvPr id="3" name="Subtitle 2"/>
          <p:cNvSpPr>
            <a:spLocks noGrp="1"/>
          </p:cNvSpPr>
          <p:nvPr>
            <p:ph type="subTitle" idx="1"/>
          </p:nvPr>
        </p:nvSpPr>
        <p:spPr>
          <a:xfrm>
            <a:off x="685800" y="3432177"/>
            <a:ext cx="4798291"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3541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pic>
        <p:nvPicPr>
          <p:cNvPr id="7" name="Picture 11" descr="\\betfilesrv02\redirected$\SteigerJ\Desktop\CEADIR Discussion Series banner.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2888" y="5922963"/>
            <a:ext cx="73437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3400" y="681038"/>
            <a:ext cx="27130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004050" y="685800"/>
            <a:ext cx="1682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solidFill>
                <a:prstClr val="black"/>
              </a:solidFill>
            </a:endParaRPr>
          </a:p>
        </p:txBody>
      </p:sp>
      <p:sp>
        <p:nvSpPr>
          <p:cNvPr id="11" name="Rectangle 5"/>
          <p:cNvSpPr>
            <a:spLocks noGrp="1" noChangeArrowheads="1"/>
          </p:cNvSpPr>
          <p:nvPr>
            <p:ph type="ftr" sz="quarter" idx="11"/>
          </p:nvPr>
        </p:nvSpPr>
        <p:spPr/>
        <p:txBody>
          <a:bodyPr/>
          <a:lstStyle>
            <a:lvl1pPr>
              <a:defRPr/>
            </a:lvl1pPr>
          </a:lstStyle>
          <a:p>
            <a:pPr>
              <a:defRPr/>
            </a:pPr>
            <a:endParaRPr lang="en-US">
              <a:solidFill>
                <a:prstClr val="black"/>
              </a:solidFill>
            </a:endParaRPr>
          </a:p>
        </p:txBody>
      </p:sp>
      <p:sp>
        <p:nvSpPr>
          <p:cNvPr id="12" name="Rectangle 6"/>
          <p:cNvSpPr>
            <a:spLocks noGrp="1" noChangeArrowheads="1"/>
          </p:cNvSpPr>
          <p:nvPr>
            <p:ph type="sldNum" sz="quarter" idx="12"/>
          </p:nvPr>
        </p:nvSpPr>
        <p:spPr/>
        <p:txBody>
          <a:bodyPr/>
          <a:lstStyle>
            <a:lvl1pPr>
              <a:defRPr/>
            </a:lvl1pPr>
          </a:lstStyle>
          <a:p>
            <a:pPr>
              <a:defRPr/>
            </a:pPr>
            <a:fld id="{35564B8B-ECD0-48B1-BE85-E76D582C398E}" type="slidenum">
              <a:rPr lang="en-US">
                <a:solidFill>
                  <a:prstClr val="black"/>
                </a:solidFill>
              </a:rPr>
              <a:pPr>
                <a:defRPr/>
              </a:pPr>
              <a:t>‹#›</a:t>
            </a:fld>
            <a:r>
              <a:rPr lang="en-US" dirty="0">
                <a:solidFill>
                  <a:prstClr val="black"/>
                </a:solidFill>
              </a:rPr>
              <a:t>a</a:t>
            </a:r>
          </a:p>
        </p:txBody>
      </p:sp>
    </p:spTree>
    <p:extLst>
      <p:ext uri="{BB962C8B-B14F-4D97-AF65-F5344CB8AC3E}">
        <p14:creationId xmlns:p14="http://schemas.microsoft.com/office/powerpoint/2010/main" val="155140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E37592-C0F9-4DC0-84A1-BAB86077CC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81318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735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22"/>
            <a:ext cx="7772400" cy="1500187"/>
          </a:xfrm>
        </p:spPr>
        <p:txBody>
          <a:bodyPr anchor="b"/>
          <a:lstStyle>
            <a:lvl1pPr marL="0" indent="0">
              <a:buNone/>
              <a:defRPr sz="2000"/>
            </a:lvl1pPr>
            <a:lvl2pPr marL="436881" indent="0">
              <a:buNone/>
              <a:defRPr sz="1800"/>
            </a:lvl2pPr>
            <a:lvl3pPr marL="873824" indent="0">
              <a:buNone/>
              <a:defRPr sz="1600"/>
            </a:lvl3pPr>
            <a:lvl4pPr marL="1310746" indent="0">
              <a:buNone/>
              <a:defRPr sz="1400"/>
            </a:lvl4pPr>
            <a:lvl5pPr marL="1747657" indent="0">
              <a:buNone/>
              <a:defRPr sz="1400"/>
            </a:lvl5pPr>
            <a:lvl6pPr marL="2184579" indent="0">
              <a:buNone/>
              <a:defRPr sz="1400"/>
            </a:lvl6pPr>
            <a:lvl7pPr marL="2621493" indent="0">
              <a:buNone/>
              <a:defRPr sz="1400"/>
            </a:lvl7pPr>
            <a:lvl8pPr marL="3058414" indent="0">
              <a:buNone/>
              <a:defRPr sz="1400"/>
            </a:lvl8pPr>
            <a:lvl9pPr marL="349532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F8DDE-5736-40F3-BAC8-ECEA6075E3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57124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51C2A6-AEBB-44A7-A60B-300E61EA3F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4457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36881" indent="0">
              <a:buNone/>
              <a:defRPr sz="2000" b="1"/>
            </a:lvl2pPr>
            <a:lvl3pPr marL="873824" indent="0">
              <a:buNone/>
              <a:defRPr sz="1800" b="1"/>
            </a:lvl3pPr>
            <a:lvl4pPr marL="1310746" indent="0">
              <a:buNone/>
              <a:defRPr sz="1600" b="1"/>
            </a:lvl4pPr>
            <a:lvl5pPr marL="1747657" indent="0">
              <a:buNone/>
              <a:defRPr sz="1600" b="1"/>
            </a:lvl5pPr>
            <a:lvl6pPr marL="2184579" indent="0">
              <a:buNone/>
              <a:defRPr sz="1600" b="1"/>
            </a:lvl6pPr>
            <a:lvl7pPr marL="2621493" indent="0">
              <a:buNone/>
              <a:defRPr sz="1600" b="1"/>
            </a:lvl7pPr>
            <a:lvl8pPr marL="3058414" indent="0">
              <a:buNone/>
              <a:defRPr sz="1600" b="1"/>
            </a:lvl8pPr>
            <a:lvl9pPr marL="34953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36881" indent="0">
              <a:buNone/>
              <a:defRPr sz="2000" b="1"/>
            </a:lvl2pPr>
            <a:lvl3pPr marL="873824" indent="0">
              <a:buNone/>
              <a:defRPr sz="1800" b="1"/>
            </a:lvl3pPr>
            <a:lvl4pPr marL="1310746" indent="0">
              <a:buNone/>
              <a:defRPr sz="1600" b="1"/>
            </a:lvl4pPr>
            <a:lvl5pPr marL="1747657" indent="0">
              <a:buNone/>
              <a:defRPr sz="1600" b="1"/>
            </a:lvl5pPr>
            <a:lvl6pPr marL="2184579" indent="0">
              <a:buNone/>
              <a:defRPr sz="1600" b="1"/>
            </a:lvl6pPr>
            <a:lvl7pPr marL="2621493" indent="0">
              <a:buNone/>
              <a:defRPr sz="1600" b="1"/>
            </a:lvl7pPr>
            <a:lvl8pPr marL="3058414" indent="0">
              <a:buNone/>
              <a:defRPr sz="1600" b="1"/>
            </a:lvl8pPr>
            <a:lvl9pPr marL="34953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805523-FB65-46F7-AB8D-E3244D2EE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95104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0C19BE-F756-4E3F-8FA1-6A7D27A6D9A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29779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ADE184-833C-4F8F-BE18-56BE78C4838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4021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6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44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68" y="1435104"/>
            <a:ext cx="3008313" cy="4691063"/>
          </a:xfrm>
        </p:spPr>
        <p:txBody>
          <a:bodyPr/>
          <a:lstStyle>
            <a:lvl1pPr marL="0" indent="0">
              <a:buNone/>
              <a:defRPr sz="1400"/>
            </a:lvl1pPr>
            <a:lvl2pPr marL="436881" indent="0">
              <a:buNone/>
              <a:defRPr sz="1200"/>
            </a:lvl2pPr>
            <a:lvl3pPr marL="873824" indent="0">
              <a:buNone/>
              <a:defRPr sz="1000"/>
            </a:lvl3pPr>
            <a:lvl4pPr marL="1310746" indent="0">
              <a:buNone/>
              <a:defRPr sz="900"/>
            </a:lvl4pPr>
            <a:lvl5pPr marL="1747657" indent="0">
              <a:buNone/>
              <a:defRPr sz="900"/>
            </a:lvl5pPr>
            <a:lvl6pPr marL="2184579" indent="0">
              <a:buNone/>
              <a:defRPr sz="900"/>
            </a:lvl6pPr>
            <a:lvl7pPr marL="2621493" indent="0">
              <a:buNone/>
              <a:defRPr sz="900"/>
            </a:lvl7pPr>
            <a:lvl8pPr marL="3058414" indent="0">
              <a:buNone/>
              <a:defRPr sz="900"/>
            </a:lvl8pPr>
            <a:lvl9pPr marL="34953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6AC6F6-753A-4F3C-8B2A-E94D45CFA1E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3374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36881" indent="0">
              <a:buNone/>
              <a:defRPr sz="2800"/>
            </a:lvl2pPr>
            <a:lvl3pPr marL="873824" indent="0">
              <a:buNone/>
              <a:defRPr sz="2400"/>
            </a:lvl3pPr>
            <a:lvl4pPr marL="1310746" indent="0">
              <a:buNone/>
              <a:defRPr sz="2000"/>
            </a:lvl4pPr>
            <a:lvl5pPr marL="1747657" indent="0">
              <a:buNone/>
              <a:defRPr sz="2000"/>
            </a:lvl5pPr>
            <a:lvl6pPr marL="2184579" indent="0">
              <a:buNone/>
              <a:defRPr sz="2000"/>
            </a:lvl6pPr>
            <a:lvl7pPr marL="2621493" indent="0">
              <a:buNone/>
              <a:defRPr sz="2000"/>
            </a:lvl7pPr>
            <a:lvl8pPr marL="3058414" indent="0">
              <a:buNone/>
              <a:defRPr sz="2000"/>
            </a:lvl8pPr>
            <a:lvl9pPr marL="349532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36881" indent="0">
              <a:buNone/>
              <a:defRPr sz="1200"/>
            </a:lvl2pPr>
            <a:lvl3pPr marL="873824" indent="0">
              <a:buNone/>
              <a:defRPr sz="1000"/>
            </a:lvl3pPr>
            <a:lvl4pPr marL="1310746" indent="0">
              <a:buNone/>
              <a:defRPr sz="900"/>
            </a:lvl4pPr>
            <a:lvl5pPr marL="1747657" indent="0">
              <a:buNone/>
              <a:defRPr sz="900"/>
            </a:lvl5pPr>
            <a:lvl6pPr marL="2184579" indent="0">
              <a:buNone/>
              <a:defRPr sz="900"/>
            </a:lvl6pPr>
            <a:lvl7pPr marL="2621493" indent="0">
              <a:buNone/>
              <a:defRPr sz="900"/>
            </a:lvl7pPr>
            <a:lvl8pPr marL="3058414" indent="0">
              <a:buNone/>
              <a:defRPr sz="900"/>
            </a:lvl8pPr>
            <a:lvl9pPr marL="34953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49285C-E0CD-44AD-934E-1B501DAC47B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072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396360-DC68-4738-96C3-D034CEBF36E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554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650020"/>
            <a:ext cx="6222506" cy="854656"/>
          </a:xfrm>
        </p:spPr>
        <p:txBody>
          <a:bodyPr>
            <a:normAutofit/>
          </a:bodyPr>
          <a:lstStyle>
            <a:lvl1pPr>
              <a:defRPr sz="2400"/>
            </a:lvl1pPr>
          </a:lstStyle>
          <a:p>
            <a:r>
              <a:rPr lang="en-GB" smtClean="0"/>
              <a:t>Click to edit Master title style</a:t>
            </a:r>
            <a:endParaRPr lang="en-US"/>
          </a:p>
        </p:txBody>
      </p:sp>
      <p:sp>
        <p:nvSpPr>
          <p:cNvPr id="7" name="Subtitle 2"/>
          <p:cNvSpPr>
            <a:spLocks noGrp="1"/>
          </p:cNvSpPr>
          <p:nvPr>
            <p:ph type="subTitle" idx="1"/>
          </p:nvPr>
        </p:nvSpPr>
        <p:spPr>
          <a:xfrm>
            <a:off x="685800" y="1666466"/>
            <a:ext cx="6222506" cy="4187079"/>
          </a:xfrm>
        </p:spPr>
        <p:txBody>
          <a:bodyPr>
            <a:normAutofit/>
          </a:bodyPr>
          <a:lstStyle>
            <a:lvl1pPr marL="0" marR="0" indent="0" algn="l" defTabSz="457200" rtl="0" eaLnBrk="1" fontAlgn="auto" latinLnBrk="0" hangingPunct="1">
              <a:lnSpc>
                <a:spcPct val="100000"/>
              </a:lnSpc>
              <a:spcBef>
                <a:spcPct val="20000"/>
              </a:spcBef>
              <a:spcAft>
                <a:spcPts val="0"/>
              </a:spcAft>
              <a:buClrTx/>
              <a:buSzPct val="75000"/>
              <a:buFont typeface="Wingdings" charset="2"/>
              <a:buNone/>
              <a:tabLst/>
              <a:defRPr sz="2400" baseline="0">
                <a:solidFill>
                  <a:schemeClr val="tx1">
                    <a:tint val="75000"/>
                  </a:schemeClr>
                </a:solidFill>
              </a:defRPr>
            </a:lvl1pPr>
            <a:lvl2pPr marL="685800" marR="0" indent="-228600" algn="l" defTabSz="457200" rtl="0" eaLnBrk="1" fontAlgn="auto" latinLnBrk="0" hangingPunct="1">
              <a:lnSpc>
                <a:spcPct val="100000"/>
              </a:lnSpc>
              <a:spcBef>
                <a:spcPct val="20000"/>
              </a:spcBef>
              <a:spcAft>
                <a:spcPts val="0"/>
              </a:spcAft>
              <a:buClrTx/>
              <a:buSzPct val="75000"/>
              <a:buFont typeface="Wingdings" charset="2"/>
              <a:buChar char="§"/>
              <a:tabLst/>
              <a:defRPr sz="2400">
                <a:solidFill>
                  <a:schemeClr val="tx1">
                    <a:tint val="75000"/>
                  </a:schemeClr>
                </a:solidFill>
              </a:defRPr>
            </a:lvl2pPr>
            <a:lvl3pPr marL="914400" marR="0" indent="0" algn="l" defTabSz="457200" rtl="0" eaLnBrk="1" fontAlgn="auto" latinLnBrk="0" hangingPunct="1">
              <a:lnSpc>
                <a:spcPct val="100000"/>
              </a:lnSpc>
              <a:spcBef>
                <a:spcPct val="20000"/>
              </a:spcBef>
              <a:spcAft>
                <a:spcPts val="0"/>
              </a:spcAft>
              <a:buClrTx/>
              <a:buSzPct val="75000"/>
              <a:buFont typeface="Wingdings" charset="2"/>
              <a:buNone/>
              <a:tabLst/>
              <a:defRPr sz="2400">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282972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58D5E-E0E0-4A06-9886-7328F60412C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3939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52400" y="1752600"/>
            <a:ext cx="8991600"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pic>
        <p:nvPicPr>
          <p:cNvPr id="7" name="Picture 11" descr="\\betfilesrv02\redirected$\SteigerJ\Desktop\CEADIR Discussion Series banner.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42888" y="5922963"/>
            <a:ext cx="73437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33400" y="681038"/>
            <a:ext cx="27130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004050" y="685800"/>
            <a:ext cx="16827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solidFill>
                <a:prstClr val="black"/>
              </a:solidFill>
            </a:endParaRPr>
          </a:p>
        </p:txBody>
      </p:sp>
      <p:sp>
        <p:nvSpPr>
          <p:cNvPr id="11" name="Rectangle 5"/>
          <p:cNvSpPr>
            <a:spLocks noGrp="1" noChangeArrowheads="1"/>
          </p:cNvSpPr>
          <p:nvPr>
            <p:ph type="ftr" sz="quarter" idx="11"/>
          </p:nvPr>
        </p:nvSpPr>
        <p:spPr/>
        <p:txBody>
          <a:bodyPr/>
          <a:lstStyle>
            <a:lvl1pPr>
              <a:defRPr/>
            </a:lvl1pPr>
          </a:lstStyle>
          <a:p>
            <a:pPr>
              <a:defRPr/>
            </a:pPr>
            <a:endParaRPr lang="en-US">
              <a:solidFill>
                <a:prstClr val="black"/>
              </a:solidFill>
            </a:endParaRPr>
          </a:p>
        </p:txBody>
      </p:sp>
      <p:sp>
        <p:nvSpPr>
          <p:cNvPr id="12" name="Rectangle 6"/>
          <p:cNvSpPr>
            <a:spLocks noGrp="1" noChangeArrowheads="1"/>
          </p:cNvSpPr>
          <p:nvPr>
            <p:ph type="sldNum" sz="quarter" idx="12"/>
          </p:nvPr>
        </p:nvSpPr>
        <p:spPr/>
        <p:txBody>
          <a:bodyPr/>
          <a:lstStyle>
            <a:lvl1pPr>
              <a:defRPr/>
            </a:lvl1pPr>
          </a:lstStyle>
          <a:p>
            <a:pPr>
              <a:defRPr/>
            </a:pPr>
            <a:fld id="{35564B8B-ECD0-48B1-BE85-E76D582C398E}" type="slidenum">
              <a:rPr lang="en-US">
                <a:solidFill>
                  <a:prstClr val="black"/>
                </a:solidFill>
              </a:rPr>
              <a:pPr>
                <a:defRPr/>
              </a:pPr>
              <a:t>‹#›</a:t>
            </a:fld>
            <a:r>
              <a:rPr lang="en-US" dirty="0">
                <a:solidFill>
                  <a:prstClr val="black"/>
                </a:solidFill>
              </a:rPr>
              <a:t>a</a:t>
            </a:r>
          </a:p>
        </p:txBody>
      </p:sp>
    </p:spTree>
    <p:extLst>
      <p:ext uri="{BB962C8B-B14F-4D97-AF65-F5344CB8AC3E}">
        <p14:creationId xmlns:p14="http://schemas.microsoft.com/office/powerpoint/2010/main" val="1219625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E37592-C0F9-4DC0-84A1-BAB86077CC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740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735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22"/>
            <a:ext cx="7772400" cy="1500187"/>
          </a:xfrm>
        </p:spPr>
        <p:txBody>
          <a:bodyPr anchor="b"/>
          <a:lstStyle>
            <a:lvl1pPr marL="0" indent="0">
              <a:buNone/>
              <a:defRPr sz="2000"/>
            </a:lvl1pPr>
            <a:lvl2pPr marL="436881" indent="0">
              <a:buNone/>
              <a:defRPr sz="1800"/>
            </a:lvl2pPr>
            <a:lvl3pPr marL="873824" indent="0">
              <a:buNone/>
              <a:defRPr sz="1600"/>
            </a:lvl3pPr>
            <a:lvl4pPr marL="1310746" indent="0">
              <a:buNone/>
              <a:defRPr sz="1400"/>
            </a:lvl4pPr>
            <a:lvl5pPr marL="1747657" indent="0">
              <a:buNone/>
              <a:defRPr sz="1400"/>
            </a:lvl5pPr>
            <a:lvl6pPr marL="2184579" indent="0">
              <a:buNone/>
              <a:defRPr sz="1400"/>
            </a:lvl6pPr>
            <a:lvl7pPr marL="2621493" indent="0">
              <a:buNone/>
              <a:defRPr sz="1400"/>
            </a:lvl7pPr>
            <a:lvl8pPr marL="3058414" indent="0">
              <a:buNone/>
              <a:defRPr sz="1400"/>
            </a:lvl8pPr>
            <a:lvl9pPr marL="349532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F8DDE-5736-40F3-BAC8-ECEA6075E3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91814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51C2A6-AEBB-44A7-A60B-300E61EA3F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33651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36881" indent="0">
              <a:buNone/>
              <a:defRPr sz="2000" b="1"/>
            </a:lvl2pPr>
            <a:lvl3pPr marL="873824" indent="0">
              <a:buNone/>
              <a:defRPr sz="1800" b="1"/>
            </a:lvl3pPr>
            <a:lvl4pPr marL="1310746" indent="0">
              <a:buNone/>
              <a:defRPr sz="1600" b="1"/>
            </a:lvl4pPr>
            <a:lvl5pPr marL="1747657" indent="0">
              <a:buNone/>
              <a:defRPr sz="1600" b="1"/>
            </a:lvl5pPr>
            <a:lvl6pPr marL="2184579" indent="0">
              <a:buNone/>
              <a:defRPr sz="1600" b="1"/>
            </a:lvl6pPr>
            <a:lvl7pPr marL="2621493" indent="0">
              <a:buNone/>
              <a:defRPr sz="1600" b="1"/>
            </a:lvl7pPr>
            <a:lvl8pPr marL="3058414" indent="0">
              <a:buNone/>
              <a:defRPr sz="1600" b="1"/>
            </a:lvl8pPr>
            <a:lvl9pPr marL="34953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36881" indent="0">
              <a:buNone/>
              <a:defRPr sz="2000" b="1"/>
            </a:lvl2pPr>
            <a:lvl3pPr marL="873824" indent="0">
              <a:buNone/>
              <a:defRPr sz="1800" b="1"/>
            </a:lvl3pPr>
            <a:lvl4pPr marL="1310746" indent="0">
              <a:buNone/>
              <a:defRPr sz="1600" b="1"/>
            </a:lvl4pPr>
            <a:lvl5pPr marL="1747657" indent="0">
              <a:buNone/>
              <a:defRPr sz="1600" b="1"/>
            </a:lvl5pPr>
            <a:lvl6pPr marL="2184579" indent="0">
              <a:buNone/>
              <a:defRPr sz="1600" b="1"/>
            </a:lvl6pPr>
            <a:lvl7pPr marL="2621493" indent="0">
              <a:buNone/>
              <a:defRPr sz="1600" b="1"/>
            </a:lvl7pPr>
            <a:lvl8pPr marL="3058414" indent="0">
              <a:buNone/>
              <a:defRPr sz="1600" b="1"/>
            </a:lvl8pPr>
            <a:lvl9pPr marL="34953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805523-FB65-46F7-AB8D-E3244D2EE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16872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0C19BE-F756-4E3F-8FA1-6A7D27A6D9A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62042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ADE184-833C-4F8F-BE18-56BE78C4838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5741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6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44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68" y="1435104"/>
            <a:ext cx="3008313" cy="4691063"/>
          </a:xfrm>
        </p:spPr>
        <p:txBody>
          <a:bodyPr/>
          <a:lstStyle>
            <a:lvl1pPr marL="0" indent="0">
              <a:buNone/>
              <a:defRPr sz="1400"/>
            </a:lvl1pPr>
            <a:lvl2pPr marL="436881" indent="0">
              <a:buNone/>
              <a:defRPr sz="1200"/>
            </a:lvl2pPr>
            <a:lvl3pPr marL="873824" indent="0">
              <a:buNone/>
              <a:defRPr sz="1000"/>
            </a:lvl3pPr>
            <a:lvl4pPr marL="1310746" indent="0">
              <a:buNone/>
              <a:defRPr sz="900"/>
            </a:lvl4pPr>
            <a:lvl5pPr marL="1747657" indent="0">
              <a:buNone/>
              <a:defRPr sz="900"/>
            </a:lvl5pPr>
            <a:lvl6pPr marL="2184579" indent="0">
              <a:buNone/>
              <a:defRPr sz="900"/>
            </a:lvl6pPr>
            <a:lvl7pPr marL="2621493" indent="0">
              <a:buNone/>
              <a:defRPr sz="900"/>
            </a:lvl7pPr>
            <a:lvl8pPr marL="3058414" indent="0">
              <a:buNone/>
              <a:defRPr sz="900"/>
            </a:lvl8pPr>
            <a:lvl9pPr marL="34953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6AC6F6-753A-4F3C-8B2A-E94D45CFA1E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67706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36881" indent="0">
              <a:buNone/>
              <a:defRPr sz="2800"/>
            </a:lvl2pPr>
            <a:lvl3pPr marL="873824" indent="0">
              <a:buNone/>
              <a:defRPr sz="2400"/>
            </a:lvl3pPr>
            <a:lvl4pPr marL="1310746" indent="0">
              <a:buNone/>
              <a:defRPr sz="2000"/>
            </a:lvl4pPr>
            <a:lvl5pPr marL="1747657" indent="0">
              <a:buNone/>
              <a:defRPr sz="2000"/>
            </a:lvl5pPr>
            <a:lvl6pPr marL="2184579" indent="0">
              <a:buNone/>
              <a:defRPr sz="2000"/>
            </a:lvl6pPr>
            <a:lvl7pPr marL="2621493" indent="0">
              <a:buNone/>
              <a:defRPr sz="2000"/>
            </a:lvl7pPr>
            <a:lvl8pPr marL="3058414" indent="0">
              <a:buNone/>
              <a:defRPr sz="2000"/>
            </a:lvl8pPr>
            <a:lvl9pPr marL="3495323"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36881" indent="0">
              <a:buNone/>
              <a:defRPr sz="1200"/>
            </a:lvl2pPr>
            <a:lvl3pPr marL="873824" indent="0">
              <a:buNone/>
              <a:defRPr sz="1000"/>
            </a:lvl3pPr>
            <a:lvl4pPr marL="1310746" indent="0">
              <a:buNone/>
              <a:defRPr sz="900"/>
            </a:lvl4pPr>
            <a:lvl5pPr marL="1747657" indent="0">
              <a:buNone/>
              <a:defRPr sz="900"/>
            </a:lvl5pPr>
            <a:lvl6pPr marL="2184579" indent="0">
              <a:buNone/>
              <a:defRPr sz="900"/>
            </a:lvl6pPr>
            <a:lvl7pPr marL="2621493" indent="0">
              <a:buNone/>
              <a:defRPr sz="900"/>
            </a:lvl7pPr>
            <a:lvl8pPr marL="3058414" indent="0">
              <a:buNone/>
              <a:defRPr sz="900"/>
            </a:lvl8pPr>
            <a:lvl9pPr marL="34953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49285C-E0CD-44AD-934E-1B501DAC47B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0000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650020"/>
            <a:ext cx="6222506" cy="854656"/>
          </a:xfrm>
        </p:spPr>
        <p:txBody>
          <a:bodyPr>
            <a:normAutofit/>
          </a:bodyPr>
          <a:lstStyle>
            <a:lvl1pPr>
              <a:defRPr sz="2400"/>
            </a:lvl1pPr>
          </a:lstStyle>
          <a:p>
            <a:r>
              <a:rPr lang="en-GB" smtClean="0"/>
              <a:t>Click to edit Master title style</a:t>
            </a:r>
            <a:endParaRPr lang="en-US"/>
          </a:p>
        </p:txBody>
      </p:sp>
      <p:sp>
        <p:nvSpPr>
          <p:cNvPr id="7" name="Subtitle 2"/>
          <p:cNvSpPr>
            <a:spLocks noGrp="1"/>
          </p:cNvSpPr>
          <p:nvPr>
            <p:ph type="subTitle" idx="1"/>
          </p:nvPr>
        </p:nvSpPr>
        <p:spPr>
          <a:xfrm>
            <a:off x="685800" y="1666466"/>
            <a:ext cx="6222506" cy="800877"/>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a:t>
            </a:r>
          </a:p>
        </p:txBody>
      </p:sp>
    </p:spTree>
    <p:extLst>
      <p:ext uri="{BB962C8B-B14F-4D97-AF65-F5344CB8AC3E}">
        <p14:creationId xmlns:p14="http://schemas.microsoft.com/office/powerpoint/2010/main" val="508797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396360-DC68-4738-96C3-D034CEBF36E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7580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58D5E-E0E0-4A06-9886-7328F60412C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50591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2492375" y="3244850"/>
            <a:ext cx="4159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18" charset="0"/>
              </a:defRPr>
            </a:lvl1pPr>
            <a:lvl2pPr marL="742950" indent="-285750">
              <a:defRPr sz="2800">
                <a:solidFill>
                  <a:schemeClr val="tx1"/>
                </a:solidFill>
                <a:latin typeface="Times" pitchFamily="18" charset="0"/>
              </a:defRPr>
            </a:lvl2pPr>
            <a:lvl3pPr marL="1143000" indent="-228600">
              <a:defRPr sz="2800">
                <a:solidFill>
                  <a:schemeClr val="tx1"/>
                </a:solidFill>
                <a:latin typeface="Times" pitchFamily="18" charset="0"/>
              </a:defRPr>
            </a:lvl3pPr>
            <a:lvl4pPr marL="1600200" indent="-228600">
              <a:defRPr sz="2800">
                <a:solidFill>
                  <a:schemeClr val="tx1"/>
                </a:solidFill>
                <a:latin typeface="Times" pitchFamily="18" charset="0"/>
              </a:defRPr>
            </a:lvl4pPr>
            <a:lvl5pPr marL="2057400" indent="-228600">
              <a:defRPr sz="2800">
                <a:solidFill>
                  <a:schemeClr val="tx1"/>
                </a:solidFill>
                <a:latin typeface="Times" pitchFamily="18" charset="0"/>
              </a:defRPr>
            </a:lvl5pPr>
            <a:lvl6pPr marL="2514600" indent="-228600" eaLnBrk="0" fontAlgn="base" hangingPunct="0">
              <a:spcBef>
                <a:spcPct val="0"/>
              </a:spcBef>
              <a:spcAft>
                <a:spcPct val="0"/>
              </a:spcAft>
              <a:defRPr sz="2800">
                <a:solidFill>
                  <a:schemeClr val="tx1"/>
                </a:solidFill>
                <a:latin typeface="Times" pitchFamily="18" charset="0"/>
              </a:defRPr>
            </a:lvl6pPr>
            <a:lvl7pPr marL="2971800" indent="-228600" eaLnBrk="0" fontAlgn="base" hangingPunct="0">
              <a:spcBef>
                <a:spcPct val="0"/>
              </a:spcBef>
              <a:spcAft>
                <a:spcPct val="0"/>
              </a:spcAft>
              <a:defRPr sz="2800">
                <a:solidFill>
                  <a:schemeClr val="tx1"/>
                </a:solidFill>
                <a:latin typeface="Times" pitchFamily="18" charset="0"/>
              </a:defRPr>
            </a:lvl7pPr>
            <a:lvl8pPr marL="3429000" indent="-228600" eaLnBrk="0" fontAlgn="base" hangingPunct="0">
              <a:spcBef>
                <a:spcPct val="0"/>
              </a:spcBef>
              <a:spcAft>
                <a:spcPct val="0"/>
              </a:spcAft>
              <a:defRPr sz="2800">
                <a:solidFill>
                  <a:schemeClr val="tx1"/>
                </a:solidFill>
                <a:latin typeface="Times" pitchFamily="18" charset="0"/>
              </a:defRPr>
            </a:lvl8pPr>
            <a:lvl9pPr marL="3886200" indent="-228600" eaLnBrk="0" fontAlgn="base" hangingPunct="0">
              <a:spcBef>
                <a:spcPct val="0"/>
              </a:spcBef>
              <a:spcAft>
                <a:spcPct val="0"/>
              </a:spcAft>
              <a:defRPr sz="2800">
                <a:solidFill>
                  <a:schemeClr val="tx1"/>
                </a:solidFill>
                <a:latin typeface="Times" pitchFamily="18" charset="0"/>
              </a:defRPr>
            </a:lvl9pPr>
          </a:lstStyle>
          <a:p>
            <a:pPr defTabSz="914400">
              <a:defRPr/>
            </a:pPr>
            <a:r>
              <a:rPr lang="en-US" altLang="en-US" sz="1800" smtClean="0">
                <a:solidFill>
                  <a:srgbClr val="FFFFFF"/>
                </a:solidFill>
                <a:latin typeface="Arial" pitchFamily="34" charset="0"/>
              </a:rPr>
              <a:t>Mainstreaming EE in Corporate Loans </a:t>
            </a:r>
          </a:p>
        </p:txBody>
      </p:sp>
      <p:sp>
        <p:nvSpPr>
          <p:cNvPr id="3" name="Content Placeholder 2"/>
          <p:cNvSpPr>
            <a:spLocks noGrp="1"/>
          </p:cNvSpPr>
          <p:nvPr>
            <p:ph idx="1"/>
          </p:nvPr>
        </p:nvSpPr>
        <p:spPr>
          <a:xfrm>
            <a:off x="304836" y="1752600"/>
            <a:ext cx="8489951"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304836" y="1219200"/>
            <a:ext cx="8489951" cy="457200"/>
          </a:xfrm>
          <a:solidFill>
            <a:srgbClr val="C00000"/>
          </a:solidFill>
        </p:spPr>
        <p:txBody>
          <a:bodyPr/>
          <a:lstStyle>
            <a:lvl1pPr>
              <a:buNone/>
              <a:defRPr b="1" i="0">
                <a:solidFill>
                  <a:schemeClr val="tx1"/>
                </a:solidFill>
              </a:defRPr>
            </a:lvl1pPr>
          </a:lstStyle>
          <a:p>
            <a:pPr lvl="0"/>
            <a:r>
              <a:rPr lang="en-US" dirty="0" smtClean="0"/>
              <a:t>Click to edit Master text styles</a:t>
            </a:r>
            <a:endParaRPr lang="en-US" dirty="0"/>
          </a:p>
        </p:txBody>
      </p:sp>
      <p:sp>
        <p:nvSpPr>
          <p:cNvPr id="5" name="Rectangle 4"/>
          <p:cNvSpPr>
            <a:spLocks noGrp="1" noChangeArrowheads="1"/>
          </p:cNvSpPr>
          <p:nvPr>
            <p:ph type="dt" sz="half" idx="14"/>
          </p:nvPr>
        </p:nvSpPr>
        <p:spPr>
          <a:xfrm>
            <a:off x="6477000" y="6248400"/>
            <a:ext cx="2133600" cy="476250"/>
          </a:xfrm>
        </p:spPr>
        <p:txBody>
          <a:bodyPr/>
          <a:lstStyle>
            <a:lvl1pPr eaLnBrk="0" fontAlgn="auto" hangingPunct="0">
              <a:spcBef>
                <a:spcPts val="0"/>
              </a:spcBef>
              <a:spcAft>
                <a:spcPts val="0"/>
              </a:spcAft>
              <a:defRPr/>
            </a:lvl1pPr>
          </a:lstStyle>
          <a:p>
            <a:pPr>
              <a:defRPr/>
            </a:pPr>
            <a:endParaRPr lang="en-US">
              <a:solidFill>
                <a:prstClr val="black"/>
              </a:solidFill>
            </a:endParaRPr>
          </a:p>
          <a:p>
            <a:pPr>
              <a:defRPr/>
            </a:pPr>
            <a:endParaRPr lang="en-US">
              <a:solidFill>
                <a:prstClr val="black"/>
              </a:solidFill>
            </a:endParaRPr>
          </a:p>
        </p:txBody>
      </p:sp>
      <p:sp>
        <p:nvSpPr>
          <p:cNvPr id="6" name="Rectangle 5"/>
          <p:cNvSpPr>
            <a:spLocks noGrp="1" noChangeArrowheads="1"/>
          </p:cNvSpPr>
          <p:nvPr>
            <p:ph type="ftr" sz="quarter" idx="15"/>
          </p:nvPr>
        </p:nvSpPr>
        <p:spPr/>
        <p:txBody>
          <a:bodyPr/>
          <a:lstStyle>
            <a:lvl1pPr eaLnBrk="0" fontAlgn="auto" hangingPunct="0">
              <a:spcBef>
                <a:spcPts val="0"/>
              </a:spcBef>
              <a:spcAft>
                <a:spcPts val="0"/>
              </a:spcAft>
              <a:defRPr/>
            </a:lvl1pPr>
          </a:lstStyle>
          <a:p>
            <a:pPr>
              <a:defRPr/>
            </a:pPr>
            <a:endParaRPr lang="en-US">
              <a:solidFill>
                <a:prstClr val="black"/>
              </a:solidFill>
            </a:endParaRPr>
          </a:p>
        </p:txBody>
      </p:sp>
    </p:spTree>
    <p:extLst>
      <p:ext uri="{BB962C8B-B14F-4D97-AF65-F5344CB8AC3E}">
        <p14:creationId xmlns:p14="http://schemas.microsoft.com/office/powerpoint/2010/main" val="105655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533400" y="2209800"/>
            <a:ext cx="81534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4"/>
          <p:cNvSpPr>
            <a:spLocks noGrp="1"/>
          </p:cNvSpPr>
          <p:nvPr>
            <p:ph type="sldNum" sz="quarter" idx="11"/>
          </p:nvPr>
        </p:nvSpPr>
        <p:spPr/>
        <p:txBody>
          <a:bodyPr/>
          <a:lstStyle>
            <a:lvl1pPr>
              <a:defRPr/>
            </a:lvl1pPr>
          </a:lstStyle>
          <a:p>
            <a:fld id="{AECE6A01-0AFF-4EE1-AB8E-C5FF8AD49108}" type="slidenum">
              <a:rPr lang="en-US" altLang="en-US"/>
              <a:pPr/>
              <a:t>‹#›</a:t>
            </a:fld>
            <a:endParaRPr lang="en-US" altLang="en-US"/>
          </a:p>
        </p:txBody>
      </p:sp>
    </p:spTree>
    <p:extLst>
      <p:ext uri="{BB962C8B-B14F-4D97-AF65-F5344CB8AC3E}">
        <p14:creationId xmlns:p14="http://schemas.microsoft.com/office/powerpoint/2010/main" val="1373855606"/>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fld id="{90A6F882-5CD1-430A-8781-A8F178375B86}" type="datetimeFigureOut">
              <a:rPr lang="en-US" altLang="en-US"/>
              <a:pPr/>
              <a:t>10/14/15</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58004772-9ECE-416E-A043-6F9DFCAB18DC}" type="slidenum">
              <a:rPr lang="en-US" altLang="en-US"/>
              <a:pPr/>
              <a:t>‹#›</a:t>
            </a:fld>
            <a:endParaRPr lang="en-US" altLang="en-US"/>
          </a:p>
        </p:txBody>
      </p:sp>
    </p:spTree>
    <p:extLst>
      <p:ext uri="{BB962C8B-B14F-4D97-AF65-F5344CB8AC3E}">
        <p14:creationId xmlns:p14="http://schemas.microsoft.com/office/powerpoint/2010/main" val="1841393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2DF82B1B-1FE7-49EB-9BFD-9BD5ED6E71FF}" type="datetimeFigureOut">
              <a:rPr lang="en-US" altLang="en-US"/>
              <a:pPr/>
              <a:t>10/14/15</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959B20D3-0062-4ABC-99A3-257E4DB30671}" type="slidenum">
              <a:rPr lang="en-US" altLang="en-US"/>
              <a:pPr/>
              <a:t>‹#›</a:t>
            </a:fld>
            <a:endParaRPr lang="en-US" altLang="en-US"/>
          </a:p>
        </p:txBody>
      </p:sp>
    </p:spTree>
    <p:extLst>
      <p:ext uri="{BB962C8B-B14F-4D97-AF65-F5344CB8AC3E}">
        <p14:creationId xmlns:p14="http://schemas.microsoft.com/office/powerpoint/2010/main" val="76578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fld id="{D4D724EF-B17F-4384-A9B8-AF6A28C14439}" type="datetimeFigureOut">
              <a:rPr lang="en-US" altLang="en-US"/>
              <a:pPr/>
              <a:t>10/14/15</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CD7B1045-D872-4344-8D29-F289385CBF9B}" type="slidenum">
              <a:rPr lang="en-US" altLang="en-US"/>
              <a:pPr/>
              <a:t>‹#›</a:t>
            </a:fld>
            <a:endParaRPr lang="en-US" altLang="en-US"/>
          </a:p>
        </p:txBody>
      </p:sp>
    </p:spTree>
    <p:extLst>
      <p:ext uri="{BB962C8B-B14F-4D97-AF65-F5344CB8AC3E}">
        <p14:creationId xmlns:p14="http://schemas.microsoft.com/office/powerpoint/2010/main" val="129039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fld id="{CF60158A-2632-49C5-AB6F-306F48C9D23E}" type="datetimeFigureOut">
              <a:rPr lang="en-US" altLang="en-US"/>
              <a:pPr/>
              <a:t>10/14/15</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14D25844-6A15-4326-937A-E56FB8FFB321}" type="slidenum">
              <a:rPr lang="en-US" altLang="en-US"/>
              <a:pPr/>
              <a:t>‹#›</a:t>
            </a:fld>
            <a:endParaRPr lang="en-US" altLang="en-US"/>
          </a:p>
        </p:txBody>
      </p:sp>
    </p:spTree>
    <p:extLst>
      <p:ext uri="{BB962C8B-B14F-4D97-AF65-F5344CB8AC3E}">
        <p14:creationId xmlns:p14="http://schemas.microsoft.com/office/powerpoint/2010/main" val="3313580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fld id="{90B9A72E-B8D8-480C-92E2-725BC9444331}" type="datetimeFigureOut">
              <a:rPr lang="en-US" altLang="en-US"/>
              <a:pPr/>
              <a:t>10/14/15</a:t>
            </a:fld>
            <a:endParaRPr lang="en-US" altLang="en-US"/>
          </a:p>
        </p:txBody>
      </p:sp>
      <p:sp>
        <p:nvSpPr>
          <p:cNvPr id="8" name="Footer Placeholder 4"/>
          <p:cNvSpPr>
            <a:spLocks noGrp="1"/>
          </p:cNvSpPr>
          <p:nvPr>
            <p:ph type="ftr" sz="quarter" idx="11"/>
          </p:nvPr>
        </p:nvSpPr>
        <p:spPr>
          <a:ln/>
        </p:spPr>
        <p:txBody>
          <a:bodyPr/>
          <a:lstStyle>
            <a:lvl1pPr>
              <a:defRPr/>
            </a:lvl1pPr>
          </a:lstStyle>
          <a:p>
            <a:endParaRPr lang="en-US" altLang="en-US"/>
          </a:p>
        </p:txBody>
      </p:sp>
      <p:sp>
        <p:nvSpPr>
          <p:cNvPr id="9" name="Slide Number Placeholder 5"/>
          <p:cNvSpPr>
            <a:spLocks noGrp="1"/>
          </p:cNvSpPr>
          <p:nvPr>
            <p:ph type="sldNum" sz="quarter" idx="12"/>
          </p:nvPr>
        </p:nvSpPr>
        <p:spPr>
          <a:ln/>
        </p:spPr>
        <p:txBody>
          <a:bodyPr/>
          <a:lstStyle>
            <a:lvl1pPr>
              <a:defRPr/>
            </a:lvl1pPr>
          </a:lstStyle>
          <a:p>
            <a:fld id="{DA7687C5-DDBB-4753-9A63-2871A0EAE2E9}" type="slidenum">
              <a:rPr lang="en-US" altLang="en-US"/>
              <a:pPr/>
              <a:t>‹#›</a:t>
            </a:fld>
            <a:endParaRPr lang="en-US" altLang="en-US"/>
          </a:p>
        </p:txBody>
      </p:sp>
    </p:spTree>
    <p:extLst>
      <p:ext uri="{BB962C8B-B14F-4D97-AF65-F5344CB8AC3E}">
        <p14:creationId xmlns:p14="http://schemas.microsoft.com/office/powerpoint/2010/main" val="2425839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fld id="{685E51F3-483F-4824-94D0-B1EA9D0E46A8}" type="datetimeFigureOut">
              <a:rPr lang="en-US" altLang="en-US"/>
              <a:pPr/>
              <a:t>10/14/15</a:t>
            </a:fld>
            <a:endParaRPr lang="en-US" altLang="en-US"/>
          </a:p>
        </p:txBody>
      </p:sp>
      <p:sp>
        <p:nvSpPr>
          <p:cNvPr id="4" name="Footer Placeholder 4"/>
          <p:cNvSpPr>
            <a:spLocks noGrp="1"/>
          </p:cNvSpPr>
          <p:nvPr>
            <p:ph type="ftr" sz="quarter" idx="11"/>
          </p:nvPr>
        </p:nvSpPr>
        <p:spPr>
          <a:ln/>
        </p:spPr>
        <p:txBody>
          <a:bodyPr/>
          <a:lstStyle>
            <a:lvl1pPr>
              <a:defRPr/>
            </a:lvl1pPr>
          </a:lstStyle>
          <a:p>
            <a:endParaRPr lang="en-US" altLang="en-US"/>
          </a:p>
        </p:txBody>
      </p:sp>
      <p:sp>
        <p:nvSpPr>
          <p:cNvPr id="5" name="Slide Number Placeholder 5"/>
          <p:cNvSpPr>
            <a:spLocks noGrp="1"/>
          </p:cNvSpPr>
          <p:nvPr>
            <p:ph type="sldNum" sz="quarter" idx="12"/>
          </p:nvPr>
        </p:nvSpPr>
        <p:spPr>
          <a:ln/>
        </p:spPr>
        <p:txBody>
          <a:bodyPr/>
          <a:lstStyle>
            <a:lvl1pPr>
              <a:defRPr/>
            </a:lvl1pPr>
          </a:lstStyle>
          <a:p>
            <a:fld id="{7B222186-5A0E-499B-ADA6-6ABDE5659BFF}" type="slidenum">
              <a:rPr lang="en-US" altLang="en-US"/>
              <a:pPr/>
              <a:t>‹#›</a:t>
            </a:fld>
            <a:endParaRPr lang="en-US" altLang="en-US"/>
          </a:p>
        </p:txBody>
      </p:sp>
    </p:spTree>
    <p:extLst>
      <p:ext uri="{BB962C8B-B14F-4D97-AF65-F5344CB8AC3E}">
        <p14:creationId xmlns:p14="http://schemas.microsoft.com/office/powerpoint/2010/main" val="322690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prstClr val="black"/>
                </a:solidFill>
                <a:latin typeface="+mn-lt"/>
                <a:ea typeface="+mn-ea"/>
                <a:cs typeface="+mn-cs"/>
              </a:defRPr>
            </a:lvl1pPr>
          </a:lstStyle>
          <a:p>
            <a:pPr>
              <a:defRPr/>
            </a:pPr>
            <a:fld id="{F424F4A7-D747-BE4A-97E4-7E7D64AA06B0}" type="datetimeFigureOut">
              <a:rPr lang="en-US">
                <a:latin typeface="Calibri"/>
              </a:rPr>
              <a:pPr>
                <a:defRPr/>
              </a:pPr>
              <a:t>10/14/15</a:t>
            </a:fld>
            <a:endParaRPr lang="en-US">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prstClr val="black"/>
                </a:solidFill>
                <a:latin typeface="+mn-lt"/>
                <a:ea typeface="+mn-ea"/>
                <a:cs typeface="+mn-cs"/>
              </a:defRPr>
            </a:lvl1pPr>
          </a:lstStyle>
          <a:p>
            <a:pPr>
              <a:defRPr/>
            </a:pPr>
            <a:endParaRPr lang="en-US">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457200" fontAlgn="auto">
              <a:spcBef>
                <a:spcPts val="0"/>
              </a:spcBef>
              <a:spcAft>
                <a:spcPts val="0"/>
              </a:spcAft>
              <a:defRPr>
                <a:solidFill>
                  <a:prstClr val="black"/>
                </a:solidFill>
                <a:latin typeface="+mn-lt"/>
                <a:ea typeface="+mn-ea"/>
                <a:cs typeface="+mn-cs"/>
              </a:defRPr>
            </a:lvl1pPr>
          </a:lstStyle>
          <a:p>
            <a:pPr>
              <a:defRPr/>
            </a:pPr>
            <a:fld id="{8981FEBB-876A-114D-B632-0311B1E3F4A9}" type="slidenum">
              <a:rPr>
                <a:latin typeface="Calibri"/>
              </a:rPr>
              <a:pPr>
                <a:defRPr/>
              </a:pPr>
              <a:t>‹#›</a:t>
            </a:fld>
            <a:endParaRPr lang="en-US">
              <a:latin typeface="Calibri"/>
            </a:endParaRPr>
          </a:p>
        </p:txBody>
      </p:sp>
    </p:spTree>
    <p:extLst>
      <p:ext uri="{BB962C8B-B14F-4D97-AF65-F5344CB8AC3E}">
        <p14:creationId xmlns:p14="http://schemas.microsoft.com/office/powerpoint/2010/main" val="1240801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fld id="{468D1019-69E0-4D9A-AA61-7DC73BCA9ABF}" type="datetimeFigureOut">
              <a:rPr lang="en-US" altLang="en-US"/>
              <a:pPr/>
              <a:t>10/14/15</a:t>
            </a:fld>
            <a:endParaRPr lang="en-US" altLang="en-US"/>
          </a:p>
        </p:txBody>
      </p:sp>
      <p:sp>
        <p:nvSpPr>
          <p:cNvPr id="3" name="Footer Placeholder 4"/>
          <p:cNvSpPr>
            <a:spLocks noGrp="1"/>
          </p:cNvSpPr>
          <p:nvPr>
            <p:ph type="ftr" sz="quarter" idx="11"/>
          </p:nvPr>
        </p:nvSpPr>
        <p:spPr>
          <a:ln/>
        </p:spPr>
        <p:txBody>
          <a:bodyPr/>
          <a:lstStyle>
            <a:lvl1pPr>
              <a:defRPr/>
            </a:lvl1pPr>
          </a:lstStyle>
          <a:p>
            <a:endParaRPr lang="en-US" altLang="en-US"/>
          </a:p>
        </p:txBody>
      </p:sp>
      <p:sp>
        <p:nvSpPr>
          <p:cNvPr id="4" name="Slide Number Placeholder 5"/>
          <p:cNvSpPr>
            <a:spLocks noGrp="1"/>
          </p:cNvSpPr>
          <p:nvPr>
            <p:ph type="sldNum" sz="quarter" idx="12"/>
          </p:nvPr>
        </p:nvSpPr>
        <p:spPr>
          <a:ln/>
        </p:spPr>
        <p:txBody>
          <a:bodyPr/>
          <a:lstStyle>
            <a:lvl1pPr>
              <a:defRPr/>
            </a:lvl1pPr>
          </a:lstStyle>
          <a:p>
            <a:fld id="{02BE074C-92A1-4D67-B0CA-76115B23CEF2}" type="slidenum">
              <a:rPr lang="en-US" altLang="en-US"/>
              <a:pPr/>
              <a:t>‹#›</a:t>
            </a:fld>
            <a:endParaRPr lang="en-US" altLang="en-US"/>
          </a:p>
        </p:txBody>
      </p:sp>
    </p:spTree>
    <p:extLst>
      <p:ext uri="{BB962C8B-B14F-4D97-AF65-F5344CB8AC3E}">
        <p14:creationId xmlns:p14="http://schemas.microsoft.com/office/powerpoint/2010/main" val="1579349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fld id="{6B5888C5-BDAD-4255-8D21-D9B45799994F}" type="datetimeFigureOut">
              <a:rPr lang="en-US" altLang="en-US"/>
              <a:pPr/>
              <a:t>10/14/15</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8FBCF161-30E7-447E-8DB8-1842F208287B}" type="slidenum">
              <a:rPr lang="en-US" altLang="en-US"/>
              <a:pPr/>
              <a:t>‹#›</a:t>
            </a:fld>
            <a:endParaRPr lang="en-US" altLang="en-US"/>
          </a:p>
        </p:txBody>
      </p:sp>
    </p:spTree>
    <p:extLst>
      <p:ext uri="{BB962C8B-B14F-4D97-AF65-F5344CB8AC3E}">
        <p14:creationId xmlns:p14="http://schemas.microsoft.com/office/powerpoint/2010/main" val="62199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fld id="{D6B5F5F5-4EA5-42E2-92A2-DEAB01A55616}" type="datetimeFigureOut">
              <a:rPr lang="en-US" altLang="en-US"/>
              <a:pPr/>
              <a:t>10/14/15</a:t>
            </a:fld>
            <a:endParaRPr lang="en-US" altLang="en-US"/>
          </a:p>
        </p:txBody>
      </p:sp>
      <p:sp>
        <p:nvSpPr>
          <p:cNvPr id="6" name="Footer Placeholder 4"/>
          <p:cNvSpPr>
            <a:spLocks noGrp="1"/>
          </p:cNvSpPr>
          <p:nvPr>
            <p:ph type="ftr" sz="quarter" idx="11"/>
          </p:nvPr>
        </p:nvSpPr>
        <p:spPr>
          <a:ln/>
        </p:spPr>
        <p:txBody>
          <a:bodyPr/>
          <a:lstStyle>
            <a:lvl1pPr>
              <a:defRPr/>
            </a:lvl1pPr>
          </a:lstStyle>
          <a:p>
            <a:endParaRPr lang="en-US" altLang="en-US"/>
          </a:p>
        </p:txBody>
      </p:sp>
      <p:sp>
        <p:nvSpPr>
          <p:cNvPr id="7" name="Slide Number Placeholder 5"/>
          <p:cNvSpPr>
            <a:spLocks noGrp="1"/>
          </p:cNvSpPr>
          <p:nvPr>
            <p:ph type="sldNum" sz="quarter" idx="12"/>
          </p:nvPr>
        </p:nvSpPr>
        <p:spPr>
          <a:ln/>
        </p:spPr>
        <p:txBody>
          <a:bodyPr/>
          <a:lstStyle>
            <a:lvl1pPr>
              <a:defRPr/>
            </a:lvl1pPr>
          </a:lstStyle>
          <a:p>
            <a:fld id="{A2EC6131-2FC3-4EB4-9026-C72A3DA49CAE}" type="slidenum">
              <a:rPr lang="en-US" altLang="en-US"/>
              <a:pPr/>
              <a:t>‹#›</a:t>
            </a:fld>
            <a:endParaRPr lang="en-US" altLang="en-US"/>
          </a:p>
        </p:txBody>
      </p:sp>
    </p:spTree>
    <p:extLst>
      <p:ext uri="{BB962C8B-B14F-4D97-AF65-F5344CB8AC3E}">
        <p14:creationId xmlns:p14="http://schemas.microsoft.com/office/powerpoint/2010/main" val="1881357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BC6E7D1B-9D83-4355-9A9B-7F4E71B8EF97}" type="datetimeFigureOut">
              <a:rPr lang="en-US" altLang="en-US"/>
              <a:pPr/>
              <a:t>10/14/15</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A92B92B5-E33B-4943-ADEE-CCB3DFC4B695}" type="slidenum">
              <a:rPr lang="en-US" altLang="en-US"/>
              <a:pPr/>
              <a:t>‹#›</a:t>
            </a:fld>
            <a:endParaRPr lang="en-US" altLang="en-US"/>
          </a:p>
        </p:txBody>
      </p:sp>
    </p:spTree>
    <p:extLst>
      <p:ext uri="{BB962C8B-B14F-4D97-AF65-F5344CB8AC3E}">
        <p14:creationId xmlns:p14="http://schemas.microsoft.com/office/powerpoint/2010/main" val="34742162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fld id="{503D7322-7AFE-4F78-9C80-E8D434B566EA}" type="datetimeFigureOut">
              <a:rPr lang="en-US" altLang="en-US"/>
              <a:pPr/>
              <a:t>10/14/15</a:t>
            </a:fld>
            <a:endParaRPr lang="en-US" altLang="en-US"/>
          </a:p>
        </p:txBody>
      </p:sp>
      <p:sp>
        <p:nvSpPr>
          <p:cNvPr id="5" name="Footer Placeholder 4"/>
          <p:cNvSpPr>
            <a:spLocks noGrp="1"/>
          </p:cNvSpPr>
          <p:nvPr>
            <p:ph type="ftr" sz="quarter" idx="11"/>
          </p:nvPr>
        </p:nvSpPr>
        <p:spPr>
          <a:ln/>
        </p:spPr>
        <p:txBody>
          <a:bodyPr/>
          <a:lstStyle>
            <a:lvl1pPr>
              <a:defRPr/>
            </a:lvl1pPr>
          </a:lstStyle>
          <a:p>
            <a:endParaRPr lang="en-US" altLang="en-US"/>
          </a:p>
        </p:txBody>
      </p:sp>
      <p:sp>
        <p:nvSpPr>
          <p:cNvPr id="6" name="Slide Number Placeholder 5"/>
          <p:cNvSpPr>
            <a:spLocks noGrp="1"/>
          </p:cNvSpPr>
          <p:nvPr>
            <p:ph type="sldNum" sz="quarter" idx="12"/>
          </p:nvPr>
        </p:nvSpPr>
        <p:spPr>
          <a:ln/>
        </p:spPr>
        <p:txBody>
          <a:bodyPr/>
          <a:lstStyle>
            <a:lvl1pPr>
              <a:defRPr/>
            </a:lvl1pPr>
          </a:lstStyle>
          <a:p>
            <a:fld id="{6966981A-7FC3-4996-BC19-AA2FAB11F112}" type="slidenum">
              <a:rPr lang="en-US" altLang="en-US"/>
              <a:pPr/>
              <a:t>‹#›</a:t>
            </a:fld>
            <a:endParaRPr lang="en-US" altLang="en-US"/>
          </a:p>
        </p:txBody>
      </p:sp>
    </p:spTree>
    <p:extLst>
      <p:ext uri="{BB962C8B-B14F-4D97-AF65-F5344CB8AC3E}">
        <p14:creationId xmlns:p14="http://schemas.microsoft.com/office/powerpoint/2010/main" val="365411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prstClr val="black"/>
                </a:solidFill>
                <a:latin typeface="+mn-lt"/>
                <a:ea typeface="+mn-ea"/>
                <a:cs typeface="+mn-cs"/>
              </a:defRPr>
            </a:lvl1pPr>
          </a:lstStyle>
          <a:p>
            <a:pPr>
              <a:defRPr/>
            </a:pPr>
            <a:fld id="{538DE836-0902-5847-8B56-59BAB08A80E0}" type="datetimeFigureOut">
              <a:rPr lang="en-US">
                <a:latin typeface="Calibri"/>
              </a:rPr>
              <a:pPr>
                <a:defRPr/>
              </a:pPr>
              <a:t>10/14/15</a:t>
            </a:fld>
            <a:endParaRPr lang="en-US">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prstClr val="black"/>
                </a:solidFill>
                <a:latin typeface="+mn-lt"/>
                <a:ea typeface="+mn-ea"/>
                <a:cs typeface="+mn-cs"/>
              </a:defRPr>
            </a:lvl1pPr>
          </a:lstStyle>
          <a:p>
            <a:pPr>
              <a:defRPr/>
            </a:pPr>
            <a:endParaRPr lang="en-US">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457200" fontAlgn="auto">
              <a:spcBef>
                <a:spcPts val="0"/>
              </a:spcBef>
              <a:spcAft>
                <a:spcPts val="0"/>
              </a:spcAft>
              <a:defRPr>
                <a:solidFill>
                  <a:prstClr val="black"/>
                </a:solidFill>
                <a:latin typeface="+mn-lt"/>
                <a:ea typeface="+mn-ea"/>
                <a:cs typeface="+mn-cs"/>
              </a:defRPr>
            </a:lvl1pPr>
          </a:lstStyle>
          <a:p>
            <a:pPr>
              <a:defRPr/>
            </a:pPr>
            <a:fld id="{4E829664-6EC5-9149-82C0-20FC2483919C}" type="slidenum">
              <a:rPr>
                <a:latin typeface="Calibri"/>
              </a:rPr>
              <a:pPr>
                <a:defRPr/>
              </a:pPr>
              <a:t>‹#›</a:t>
            </a:fld>
            <a:endParaRPr lang="en-US">
              <a:latin typeface="Calibri"/>
            </a:endParaRPr>
          </a:p>
        </p:txBody>
      </p:sp>
    </p:spTree>
    <p:extLst>
      <p:ext uri="{BB962C8B-B14F-4D97-AF65-F5344CB8AC3E}">
        <p14:creationId xmlns:p14="http://schemas.microsoft.com/office/powerpoint/2010/main" val="280695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86078A16-140D-BC48-B88B-D1BCEA1FF463}" type="datetimeFigureOut">
              <a:rPr lang="en-US">
                <a:solidFill>
                  <a:prstClr val="black"/>
                </a:solidFill>
                <a:latin typeface="Calibri" charset="0"/>
                <a:ea typeface="ＭＳ Ｐゴシック" charset="0"/>
                <a:cs typeface="ＭＳ Ｐゴシック" charset="0"/>
              </a:rPr>
              <a:pPr defTabSz="914400" fontAlgn="base">
                <a:spcBef>
                  <a:spcPct val="0"/>
                </a:spcBef>
                <a:spcAft>
                  <a:spcPct val="0"/>
                </a:spcAft>
                <a:defRPr/>
              </a:pPr>
              <a:t>10/14/15</a:t>
            </a:fld>
            <a:endParaRPr lang="en-US">
              <a:solidFill>
                <a:prstClr val="black"/>
              </a:solidFill>
              <a:latin typeface="Calibri" charset="0"/>
              <a:ea typeface="ＭＳ Ｐゴシック" charset="0"/>
              <a:cs typeface="ＭＳ Ｐゴシック" charset="0"/>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fontAlgn="base">
              <a:spcBef>
                <a:spcPct val="0"/>
              </a:spcBef>
              <a:spcAft>
                <a:spcPct val="0"/>
              </a:spcAft>
              <a:defRPr/>
            </a:pPr>
            <a:fld id="{47257914-0424-C044-A0A6-95F4557B2CBD}" type="slidenum">
              <a:rPr lang="en-US">
                <a:solidFill>
                  <a:prstClr val="black"/>
                </a:solidFill>
                <a:latin typeface="Calibri" charset="0"/>
                <a:ea typeface="ＭＳ Ｐゴシック" charset="0"/>
                <a:cs typeface="ＭＳ Ｐゴシック" charset="0"/>
              </a:rPr>
              <a:pPr defTabSz="914400"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5591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914400" fontAlgn="base">
              <a:spcBef>
                <a:spcPct val="0"/>
              </a:spcBef>
              <a:spcAft>
                <a:spcPct val="0"/>
              </a:spcAft>
              <a:defRPr/>
            </a:pPr>
            <a:fld id="{F1073996-8298-B244-9C22-45DA18BEA61F}" type="datetimeFigureOut">
              <a:rPr lang="en-US">
                <a:solidFill>
                  <a:prstClr val="black"/>
                </a:solidFill>
                <a:latin typeface="Calibri" charset="0"/>
                <a:ea typeface="ＭＳ Ｐゴシック" charset="0"/>
                <a:cs typeface="ＭＳ Ｐゴシック" charset="0"/>
              </a:rPr>
              <a:pPr defTabSz="914400" fontAlgn="base">
                <a:spcBef>
                  <a:spcPct val="0"/>
                </a:spcBef>
                <a:spcAft>
                  <a:spcPct val="0"/>
                </a:spcAft>
                <a:defRPr/>
              </a:pPr>
              <a:t>10/14/15</a:t>
            </a:fld>
            <a:endParaRPr lang="en-US">
              <a:solidFill>
                <a:prstClr val="black"/>
              </a:solidFill>
              <a:latin typeface="Calibri"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914400" fontAlgn="base">
              <a:spcBef>
                <a:spcPct val="0"/>
              </a:spcBef>
              <a:spcAft>
                <a:spcPct val="0"/>
              </a:spcAft>
              <a:defRPr/>
            </a:pPr>
            <a:endParaRPr lang="en-US">
              <a:solidFill>
                <a:prstClr val="black"/>
              </a:solidFill>
              <a:latin typeface="Calibri"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fontAlgn="base">
              <a:spcBef>
                <a:spcPct val="0"/>
              </a:spcBef>
              <a:spcAft>
                <a:spcPct val="0"/>
              </a:spcAft>
              <a:defRPr/>
            </a:pPr>
            <a:fld id="{037A087C-5520-CF4E-983C-93ECCA118CA6}" type="slidenum">
              <a:rPr lang="en-US">
                <a:solidFill>
                  <a:prstClr val="black"/>
                </a:solidFill>
                <a:latin typeface="Calibri" charset="0"/>
                <a:ea typeface="ＭＳ Ｐゴシック" charset="0"/>
                <a:cs typeface="ＭＳ Ｐゴシック" charset="0"/>
              </a:rPr>
              <a:pPr defTabSz="914400"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5791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650020"/>
            <a:ext cx="6222506" cy="854656"/>
          </a:xfrm>
        </p:spPr>
        <p:txBody>
          <a:bodyPr>
            <a:normAutofit/>
          </a:bodyPr>
          <a:lstStyle>
            <a:lvl1pPr>
              <a:defRPr sz="2400"/>
            </a:lvl1pPr>
          </a:lstStyle>
          <a:p>
            <a:r>
              <a:rPr lang="en-GB" smtClean="0"/>
              <a:t>Click to edit Master title style</a:t>
            </a:r>
            <a:endParaRPr lang="en-US"/>
          </a:p>
        </p:txBody>
      </p:sp>
      <p:sp>
        <p:nvSpPr>
          <p:cNvPr id="7" name="Subtitle 2"/>
          <p:cNvSpPr>
            <a:spLocks noGrp="1"/>
          </p:cNvSpPr>
          <p:nvPr>
            <p:ph type="subTitle" idx="1"/>
          </p:nvPr>
        </p:nvSpPr>
        <p:spPr>
          <a:xfrm>
            <a:off x="685800" y="1666466"/>
            <a:ext cx="6222506" cy="4187079"/>
          </a:xfrm>
        </p:spPr>
        <p:txBody>
          <a:bodyPr>
            <a:normAutofit/>
          </a:bodyPr>
          <a:lstStyle>
            <a:lvl1pPr marL="0" marR="0" indent="0" algn="l" defTabSz="457200" rtl="0" eaLnBrk="1" fontAlgn="auto" latinLnBrk="0" hangingPunct="1">
              <a:lnSpc>
                <a:spcPct val="100000"/>
              </a:lnSpc>
              <a:spcBef>
                <a:spcPct val="20000"/>
              </a:spcBef>
              <a:spcAft>
                <a:spcPts val="0"/>
              </a:spcAft>
              <a:buClrTx/>
              <a:buSzPct val="75000"/>
              <a:buFont typeface="Wingdings" charset="2"/>
              <a:buNone/>
              <a:tabLst/>
              <a:defRPr sz="2400" baseline="0">
                <a:solidFill>
                  <a:schemeClr val="tx1">
                    <a:tint val="75000"/>
                  </a:schemeClr>
                </a:solidFill>
              </a:defRPr>
            </a:lvl1pPr>
            <a:lvl2pPr marL="685800" marR="0" indent="-228600" algn="l" defTabSz="457200" rtl="0" eaLnBrk="1" fontAlgn="auto" latinLnBrk="0" hangingPunct="1">
              <a:lnSpc>
                <a:spcPct val="100000"/>
              </a:lnSpc>
              <a:spcBef>
                <a:spcPct val="20000"/>
              </a:spcBef>
              <a:spcAft>
                <a:spcPts val="0"/>
              </a:spcAft>
              <a:buClrTx/>
              <a:buSzPct val="75000"/>
              <a:buFont typeface="Wingdings" charset="2"/>
              <a:buChar char="§"/>
              <a:tabLst/>
              <a:defRPr sz="2400">
                <a:solidFill>
                  <a:schemeClr val="tx1">
                    <a:tint val="75000"/>
                  </a:schemeClr>
                </a:solidFill>
              </a:defRPr>
            </a:lvl2pPr>
            <a:lvl3pPr marL="914400" marR="0" indent="0" algn="l" defTabSz="457200" rtl="0" eaLnBrk="1" fontAlgn="auto" latinLnBrk="0" hangingPunct="1">
              <a:lnSpc>
                <a:spcPct val="100000"/>
              </a:lnSpc>
              <a:spcBef>
                <a:spcPct val="20000"/>
              </a:spcBef>
              <a:spcAft>
                <a:spcPts val="0"/>
              </a:spcAft>
              <a:buClrTx/>
              <a:buSzPct val="75000"/>
              <a:buFont typeface="Wingdings" charset="2"/>
              <a:buNone/>
              <a:tabLst/>
              <a:defRPr sz="2400">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328032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85800" y="650020"/>
            <a:ext cx="6222506" cy="854656"/>
          </a:xfrm>
        </p:spPr>
        <p:txBody>
          <a:bodyPr>
            <a:normAutofit/>
          </a:bodyPr>
          <a:lstStyle>
            <a:lvl1pPr>
              <a:defRPr sz="2400"/>
            </a:lvl1pPr>
          </a:lstStyle>
          <a:p>
            <a:r>
              <a:rPr lang="en-GB" smtClean="0"/>
              <a:t>Click to edit Master title style</a:t>
            </a:r>
            <a:endParaRPr lang="en-US"/>
          </a:p>
        </p:txBody>
      </p:sp>
      <p:sp>
        <p:nvSpPr>
          <p:cNvPr id="7" name="Subtitle 2"/>
          <p:cNvSpPr>
            <a:spLocks noGrp="1"/>
          </p:cNvSpPr>
          <p:nvPr>
            <p:ph type="subTitle" idx="1"/>
          </p:nvPr>
        </p:nvSpPr>
        <p:spPr>
          <a:xfrm>
            <a:off x="685800" y="1666466"/>
            <a:ext cx="6222506" cy="800877"/>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a:t>
            </a:r>
          </a:p>
        </p:txBody>
      </p:sp>
    </p:spTree>
    <p:extLst>
      <p:ext uri="{BB962C8B-B14F-4D97-AF65-F5344CB8AC3E}">
        <p14:creationId xmlns:p14="http://schemas.microsoft.com/office/powerpoint/2010/main" val="4006284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5.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25450"/>
            <a:ext cx="79486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052" name="Text Placeholder 2"/>
          <p:cNvSpPr>
            <a:spLocks noGrp="1"/>
          </p:cNvSpPr>
          <p:nvPr>
            <p:ph type="body" idx="1"/>
          </p:nvPr>
        </p:nvSpPr>
        <p:spPr bwMode="auto">
          <a:xfrm>
            <a:off x="457200" y="1622425"/>
            <a:ext cx="82296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Rectangle 3"/>
          <p:cNvSpPr/>
          <p:nvPr/>
        </p:nvSpPr>
        <p:spPr>
          <a:xfrm>
            <a:off x="-80963" y="6400800"/>
            <a:ext cx="9418638" cy="650875"/>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71431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fontAlgn="base">
        <a:spcBef>
          <a:spcPct val="0"/>
        </a:spcBef>
        <a:spcAft>
          <a:spcPct val="0"/>
        </a:spcAft>
        <a:defRPr sz="3200" kern="1200">
          <a:solidFill>
            <a:schemeClr val="tx1"/>
          </a:solidFill>
          <a:latin typeface="Arial"/>
          <a:ea typeface="ＭＳ Ｐゴシック" charset="0"/>
          <a:cs typeface="Arial"/>
        </a:defRPr>
      </a:lvl1pPr>
      <a:lvl2pPr algn="l" defTabSz="457200" rtl="0" fontAlgn="base">
        <a:spcBef>
          <a:spcPct val="0"/>
        </a:spcBef>
        <a:spcAft>
          <a:spcPct val="0"/>
        </a:spcAft>
        <a:defRPr sz="3200">
          <a:solidFill>
            <a:schemeClr val="tx1"/>
          </a:solidFill>
          <a:latin typeface="Arial" charset="0"/>
          <a:ea typeface="ＭＳ Ｐゴシック" charset="0"/>
        </a:defRPr>
      </a:lvl2pPr>
      <a:lvl3pPr algn="l" defTabSz="457200" rtl="0" fontAlgn="base">
        <a:spcBef>
          <a:spcPct val="0"/>
        </a:spcBef>
        <a:spcAft>
          <a:spcPct val="0"/>
        </a:spcAft>
        <a:defRPr sz="3200">
          <a:solidFill>
            <a:schemeClr val="tx1"/>
          </a:solidFill>
          <a:latin typeface="Arial" charset="0"/>
          <a:ea typeface="ＭＳ Ｐゴシック" charset="0"/>
        </a:defRPr>
      </a:lvl3pPr>
      <a:lvl4pPr algn="l" defTabSz="457200" rtl="0" fontAlgn="base">
        <a:spcBef>
          <a:spcPct val="0"/>
        </a:spcBef>
        <a:spcAft>
          <a:spcPct val="0"/>
        </a:spcAft>
        <a:defRPr sz="3200">
          <a:solidFill>
            <a:schemeClr val="tx1"/>
          </a:solidFill>
          <a:latin typeface="Arial" charset="0"/>
          <a:ea typeface="ＭＳ Ｐゴシック" charset="0"/>
        </a:defRPr>
      </a:lvl4pPr>
      <a:lvl5pPr algn="l" defTabSz="457200" rtl="0" fontAlgn="base">
        <a:spcBef>
          <a:spcPct val="0"/>
        </a:spcBef>
        <a:spcAft>
          <a:spcPct val="0"/>
        </a:spcAft>
        <a:defRPr sz="3200">
          <a:solidFill>
            <a:schemeClr val="tx1"/>
          </a:solidFill>
          <a:latin typeface="Arial" charset="0"/>
          <a:ea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defRPr>
      </a:lvl9pPr>
    </p:titleStyle>
    <p:bodyStyle>
      <a:lvl1pPr marL="342900" indent="-342900" algn="l" defTabSz="457200" rtl="0" fontAlgn="base">
        <a:spcBef>
          <a:spcPct val="20000"/>
        </a:spcBef>
        <a:spcAft>
          <a:spcPct val="0"/>
        </a:spcAft>
        <a:buSzPct val="75000"/>
        <a:buFont typeface="Wingdings" charset="0"/>
        <a:buChar char="§"/>
        <a:defRPr sz="2400" kern="1200">
          <a:solidFill>
            <a:srgbClr val="7F7F7F"/>
          </a:solidFill>
          <a:latin typeface="Arial"/>
          <a:ea typeface="ＭＳ Ｐゴシック" charset="0"/>
          <a:cs typeface="Arial"/>
        </a:defRPr>
      </a:lvl1pPr>
      <a:lvl2pPr marL="742950" indent="-285750" algn="l" defTabSz="457200" rtl="0" fontAlgn="base">
        <a:spcBef>
          <a:spcPct val="20000"/>
        </a:spcBef>
        <a:spcAft>
          <a:spcPct val="0"/>
        </a:spcAft>
        <a:buSzPct val="75000"/>
        <a:buFont typeface="Wingdings" charset="0"/>
        <a:buChar char="§"/>
        <a:defRPr sz="2400" kern="1200">
          <a:solidFill>
            <a:srgbClr val="7F7F7F"/>
          </a:solidFill>
          <a:latin typeface="Arial"/>
          <a:ea typeface="ＭＳ Ｐゴシック" charset="0"/>
          <a:cs typeface="Arial"/>
        </a:defRPr>
      </a:lvl2pPr>
      <a:lvl3pPr marL="1143000" indent="-228600" algn="l" defTabSz="457200" rtl="0" fontAlgn="base">
        <a:spcBef>
          <a:spcPct val="20000"/>
        </a:spcBef>
        <a:spcAft>
          <a:spcPct val="0"/>
        </a:spcAft>
        <a:buSzPct val="75000"/>
        <a:buFont typeface="Wingdings" charset="0"/>
        <a:buChar char="§"/>
        <a:defRPr sz="2400" kern="1200">
          <a:solidFill>
            <a:srgbClr val="7F7F7F"/>
          </a:solidFill>
          <a:latin typeface="Arial"/>
          <a:ea typeface="ＭＳ Ｐゴシック" charset="0"/>
          <a:cs typeface="Arial"/>
        </a:defRPr>
      </a:lvl3pPr>
      <a:lvl4pPr marL="1600200" indent="-228600" algn="l" defTabSz="457200" rtl="0" fontAlgn="base">
        <a:spcBef>
          <a:spcPct val="20000"/>
        </a:spcBef>
        <a:spcAft>
          <a:spcPct val="0"/>
        </a:spcAft>
        <a:buSzPct val="75000"/>
        <a:buFont typeface="Wingdings" charset="0"/>
        <a:buChar char="§"/>
        <a:defRPr sz="2400" kern="1200">
          <a:solidFill>
            <a:srgbClr val="7F7F7F"/>
          </a:solidFill>
          <a:latin typeface="Arial"/>
          <a:ea typeface="ＭＳ Ｐゴシック" charset="0"/>
          <a:cs typeface="Arial"/>
        </a:defRPr>
      </a:lvl4pPr>
      <a:lvl5pPr marL="2057400" indent="-228600" algn="l" defTabSz="457200" rtl="0" fontAlgn="base">
        <a:spcBef>
          <a:spcPct val="20000"/>
        </a:spcBef>
        <a:spcAft>
          <a:spcPct val="0"/>
        </a:spcAft>
        <a:buSzPct val="75000"/>
        <a:buFont typeface="Wingdings" charset="0"/>
        <a:buChar char="§"/>
        <a:defRPr sz="2400" kern="1200">
          <a:solidFill>
            <a:srgbClr val="7F7F7F"/>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lvl1pPr eaLnBrk="0" hangingPunct="0">
              <a:defRPr sz="1200">
                <a:latin typeface="+mn-lt"/>
                <a:cs typeface="+mn-cs"/>
              </a:defRPr>
            </a:lvl1pPr>
          </a:lstStyle>
          <a:p>
            <a:pPr defTabSz="914400" fontAlgn="base">
              <a:spcBef>
                <a:spcPct val="0"/>
              </a:spcBef>
              <a:spcAft>
                <a:spcPct val="0"/>
              </a:spcAft>
              <a:defRPr/>
            </a:pPr>
            <a:endParaRPr lang="en-US">
              <a:solidFill>
                <a:prstClr val="black"/>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lvl1pPr algn="ctr" eaLnBrk="0" hangingPunct="0">
              <a:defRPr sz="1200">
                <a:latin typeface="+mn-lt"/>
                <a:cs typeface="+mn-cs"/>
              </a:defRPr>
            </a:lvl1pPr>
          </a:lstStyle>
          <a:p>
            <a:pPr defTabSz="914400"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lvl1pPr algn="r" eaLnBrk="0" hangingPunct="0">
              <a:defRPr sz="1200">
                <a:latin typeface="+mn-lt"/>
                <a:cs typeface="+mn-cs"/>
              </a:defRPr>
            </a:lvl1pPr>
          </a:lstStyle>
          <a:p>
            <a:pPr defTabSz="914400" fontAlgn="base">
              <a:spcBef>
                <a:spcPct val="0"/>
              </a:spcBef>
              <a:spcAft>
                <a:spcPct val="0"/>
              </a:spcAft>
              <a:defRPr/>
            </a:pPr>
            <a:fld id="{A9B6DDDF-8EC3-4A54-821E-589B0E8B1B79}"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
        <p:nvSpPr>
          <p:cNvPr id="1031" name="Rectangle 10"/>
          <p:cNvSpPr>
            <a:spLocks noChangeArrowheads="1"/>
          </p:cNvSpPr>
          <p:nvPr/>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sp>
        <p:nvSpPr>
          <p:cNvPr id="1032" name="Rectangle 11"/>
          <p:cNvSpPr>
            <a:spLocks noChangeArrowheads="1"/>
          </p:cNvSpPr>
          <p:nvPr/>
        </p:nvSpPr>
        <p:spPr bwMode="auto">
          <a:xfrm>
            <a:off x="0" y="1219200"/>
            <a:ext cx="1524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algn="ctr" defTabSz="914400" eaLnBrk="0" fontAlgn="base" hangingPunct="0">
              <a:spcBef>
                <a:spcPct val="0"/>
              </a:spcBef>
              <a:spcAft>
                <a:spcPct val="0"/>
              </a:spcAft>
              <a:defRPr/>
            </a:pPr>
            <a:endParaRPr lang="en-US" altLang="en-US" dirty="0" smtClean="0">
              <a:solidFill>
                <a:srgbClr val="002A6C"/>
              </a:solidFill>
              <a:cs typeface="Arial" pitchFamily="34" charset="0"/>
            </a:endParaRPr>
          </a:p>
        </p:txBody>
      </p:sp>
    </p:spTree>
    <p:extLst>
      <p:ext uri="{BB962C8B-B14F-4D97-AF65-F5344CB8AC3E}">
        <p14:creationId xmlns:p14="http://schemas.microsoft.com/office/powerpoint/2010/main" val="24919833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36881" algn="l" rtl="0" fontAlgn="base">
        <a:spcBef>
          <a:spcPct val="0"/>
        </a:spcBef>
        <a:spcAft>
          <a:spcPct val="0"/>
        </a:spcAft>
        <a:defRPr sz="2400" b="1">
          <a:solidFill>
            <a:schemeClr val="tx2"/>
          </a:solidFill>
          <a:latin typeface="Arial" charset="0"/>
        </a:defRPr>
      </a:lvl6pPr>
      <a:lvl7pPr marL="873824" algn="l" rtl="0" fontAlgn="base">
        <a:spcBef>
          <a:spcPct val="0"/>
        </a:spcBef>
        <a:spcAft>
          <a:spcPct val="0"/>
        </a:spcAft>
        <a:defRPr sz="2400" b="1">
          <a:solidFill>
            <a:schemeClr val="tx2"/>
          </a:solidFill>
          <a:latin typeface="Arial" charset="0"/>
        </a:defRPr>
      </a:lvl7pPr>
      <a:lvl8pPr marL="1310746" algn="l" rtl="0" fontAlgn="base">
        <a:spcBef>
          <a:spcPct val="0"/>
        </a:spcBef>
        <a:spcAft>
          <a:spcPct val="0"/>
        </a:spcAft>
        <a:defRPr sz="2400" b="1">
          <a:solidFill>
            <a:schemeClr val="tx2"/>
          </a:solidFill>
          <a:latin typeface="Arial" charset="0"/>
        </a:defRPr>
      </a:lvl8pPr>
      <a:lvl9pPr marL="1747657" algn="l" rtl="0" fontAlgn="base">
        <a:spcBef>
          <a:spcPct val="0"/>
        </a:spcBef>
        <a:spcAft>
          <a:spcPct val="0"/>
        </a:spcAft>
        <a:defRPr sz="2400" b="1">
          <a:solidFill>
            <a:schemeClr val="tx2"/>
          </a:solidFill>
          <a:latin typeface="Arial" charset="0"/>
        </a:defRPr>
      </a:lvl9pPr>
    </p:titleStyle>
    <p:bodyStyle>
      <a:lvl1pPr marL="325438" indent="-325438" algn="l" rtl="0" eaLnBrk="0" fontAlgn="base" hangingPunct="0">
        <a:spcBef>
          <a:spcPct val="20000"/>
        </a:spcBef>
        <a:spcAft>
          <a:spcPct val="0"/>
        </a:spcAft>
        <a:buChar char="•"/>
        <a:defRPr sz="2400">
          <a:solidFill>
            <a:schemeClr val="tx1"/>
          </a:solidFill>
          <a:latin typeface="+mn-lt"/>
          <a:ea typeface="+mn-ea"/>
          <a:cs typeface="+mn-cs"/>
        </a:defRPr>
      </a:lvl1pPr>
      <a:lvl2pPr marL="708025" indent="-271463" algn="l" rtl="0" eaLnBrk="0" fontAlgn="base" hangingPunct="0">
        <a:spcBef>
          <a:spcPct val="20000"/>
        </a:spcBef>
        <a:spcAft>
          <a:spcPct val="0"/>
        </a:spcAft>
        <a:buChar char="–"/>
        <a:defRPr sz="2000">
          <a:solidFill>
            <a:schemeClr val="tx1"/>
          </a:solidFill>
          <a:latin typeface="+mn-lt"/>
        </a:defRPr>
      </a:lvl2pPr>
      <a:lvl3pPr marL="1092200" indent="-217488" algn="l" rtl="0" eaLnBrk="0" fontAlgn="base" hangingPunct="0">
        <a:spcBef>
          <a:spcPct val="20000"/>
        </a:spcBef>
        <a:spcAft>
          <a:spcPct val="0"/>
        </a:spcAft>
        <a:buChar char="•"/>
        <a:defRPr>
          <a:solidFill>
            <a:schemeClr val="tx1"/>
          </a:solidFill>
          <a:latin typeface="+mn-lt"/>
        </a:defRPr>
      </a:lvl3pPr>
      <a:lvl4pPr marL="1528763" indent="-217488" algn="l" rtl="0" eaLnBrk="0" fontAlgn="base" hangingPunct="0">
        <a:spcBef>
          <a:spcPct val="20000"/>
        </a:spcBef>
        <a:spcAft>
          <a:spcPct val="0"/>
        </a:spcAft>
        <a:buChar char="–"/>
        <a:defRPr sz="1600">
          <a:solidFill>
            <a:schemeClr val="tx1"/>
          </a:solidFill>
          <a:latin typeface="+mn-lt"/>
        </a:defRPr>
      </a:lvl4pPr>
      <a:lvl5pPr marL="1965325" indent="-217488" algn="l" rtl="0" eaLnBrk="0" fontAlgn="base" hangingPunct="0">
        <a:spcBef>
          <a:spcPct val="20000"/>
        </a:spcBef>
        <a:spcAft>
          <a:spcPct val="0"/>
        </a:spcAft>
        <a:buChar char="»"/>
        <a:defRPr sz="1600">
          <a:solidFill>
            <a:schemeClr val="tx1"/>
          </a:solidFill>
          <a:latin typeface="+mn-lt"/>
        </a:defRPr>
      </a:lvl5pPr>
      <a:lvl6pPr marL="2403038" indent="-218419" algn="l" rtl="0" fontAlgn="base">
        <a:spcBef>
          <a:spcPct val="20000"/>
        </a:spcBef>
        <a:spcAft>
          <a:spcPct val="0"/>
        </a:spcAft>
        <a:buChar char="»"/>
        <a:defRPr sz="1600">
          <a:solidFill>
            <a:schemeClr val="tx1"/>
          </a:solidFill>
          <a:latin typeface="+mn-lt"/>
        </a:defRPr>
      </a:lvl6pPr>
      <a:lvl7pPr marL="2839952" indent="-218419" algn="l" rtl="0" fontAlgn="base">
        <a:spcBef>
          <a:spcPct val="20000"/>
        </a:spcBef>
        <a:spcAft>
          <a:spcPct val="0"/>
        </a:spcAft>
        <a:buChar char="»"/>
        <a:defRPr sz="1600">
          <a:solidFill>
            <a:schemeClr val="tx1"/>
          </a:solidFill>
          <a:latin typeface="+mn-lt"/>
        </a:defRPr>
      </a:lvl7pPr>
      <a:lvl8pPr marL="3276878" indent="-218419" algn="l" rtl="0" fontAlgn="base">
        <a:spcBef>
          <a:spcPct val="20000"/>
        </a:spcBef>
        <a:spcAft>
          <a:spcPct val="0"/>
        </a:spcAft>
        <a:buChar char="»"/>
        <a:defRPr sz="1600">
          <a:solidFill>
            <a:schemeClr val="tx1"/>
          </a:solidFill>
          <a:latin typeface="+mn-lt"/>
        </a:defRPr>
      </a:lvl8pPr>
      <a:lvl9pPr marL="3713773" indent="-218419" algn="l" rtl="0" fontAlgn="base">
        <a:spcBef>
          <a:spcPct val="20000"/>
        </a:spcBef>
        <a:spcAft>
          <a:spcPct val="0"/>
        </a:spcAft>
        <a:buChar char="»"/>
        <a:defRPr sz="1600">
          <a:solidFill>
            <a:schemeClr val="tx1"/>
          </a:solidFill>
          <a:latin typeface="+mn-lt"/>
        </a:defRPr>
      </a:lvl9pPr>
    </p:bodyStyle>
    <p:otherStyle>
      <a:defPPr>
        <a:defRPr lang="en-US"/>
      </a:defPPr>
      <a:lvl1pPr marL="0" algn="l" defTabSz="873824" rtl="0" eaLnBrk="1" latinLnBrk="0" hangingPunct="1">
        <a:defRPr sz="1800" kern="1200">
          <a:solidFill>
            <a:schemeClr val="tx1"/>
          </a:solidFill>
          <a:latin typeface="+mn-lt"/>
          <a:ea typeface="+mn-ea"/>
          <a:cs typeface="+mn-cs"/>
        </a:defRPr>
      </a:lvl1pPr>
      <a:lvl2pPr marL="436881" algn="l" defTabSz="873824" rtl="0" eaLnBrk="1" latinLnBrk="0" hangingPunct="1">
        <a:defRPr sz="1800" kern="1200">
          <a:solidFill>
            <a:schemeClr val="tx1"/>
          </a:solidFill>
          <a:latin typeface="+mn-lt"/>
          <a:ea typeface="+mn-ea"/>
          <a:cs typeface="+mn-cs"/>
        </a:defRPr>
      </a:lvl2pPr>
      <a:lvl3pPr marL="873824" algn="l" defTabSz="873824" rtl="0" eaLnBrk="1" latinLnBrk="0" hangingPunct="1">
        <a:defRPr sz="1800" kern="1200">
          <a:solidFill>
            <a:schemeClr val="tx1"/>
          </a:solidFill>
          <a:latin typeface="+mn-lt"/>
          <a:ea typeface="+mn-ea"/>
          <a:cs typeface="+mn-cs"/>
        </a:defRPr>
      </a:lvl3pPr>
      <a:lvl4pPr marL="1310746" algn="l" defTabSz="873824" rtl="0" eaLnBrk="1" latinLnBrk="0" hangingPunct="1">
        <a:defRPr sz="1800" kern="1200">
          <a:solidFill>
            <a:schemeClr val="tx1"/>
          </a:solidFill>
          <a:latin typeface="+mn-lt"/>
          <a:ea typeface="+mn-ea"/>
          <a:cs typeface="+mn-cs"/>
        </a:defRPr>
      </a:lvl4pPr>
      <a:lvl5pPr marL="1747657" algn="l" defTabSz="873824" rtl="0" eaLnBrk="1" latinLnBrk="0" hangingPunct="1">
        <a:defRPr sz="1800" kern="1200">
          <a:solidFill>
            <a:schemeClr val="tx1"/>
          </a:solidFill>
          <a:latin typeface="+mn-lt"/>
          <a:ea typeface="+mn-ea"/>
          <a:cs typeface="+mn-cs"/>
        </a:defRPr>
      </a:lvl5pPr>
      <a:lvl6pPr marL="2184579" algn="l" defTabSz="873824" rtl="0" eaLnBrk="1" latinLnBrk="0" hangingPunct="1">
        <a:defRPr sz="1800" kern="1200">
          <a:solidFill>
            <a:schemeClr val="tx1"/>
          </a:solidFill>
          <a:latin typeface="+mn-lt"/>
          <a:ea typeface="+mn-ea"/>
          <a:cs typeface="+mn-cs"/>
        </a:defRPr>
      </a:lvl6pPr>
      <a:lvl7pPr marL="2621493" algn="l" defTabSz="873824" rtl="0" eaLnBrk="1" latinLnBrk="0" hangingPunct="1">
        <a:defRPr sz="1800" kern="1200">
          <a:solidFill>
            <a:schemeClr val="tx1"/>
          </a:solidFill>
          <a:latin typeface="+mn-lt"/>
          <a:ea typeface="+mn-ea"/>
          <a:cs typeface="+mn-cs"/>
        </a:defRPr>
      </a:lvl7pPr>
      <a:lvl8pPr marL="3058414" algn="l" defTabSz="873824" rtl="0" eaLnBrk="1" latinLnBrk="0" hangingPunct="1">
        <a:defRPr sz="1800" kern="1200">
          <a:solidFill>
            <a:schemeClr val="tx1"/>
          </a:solidFill>
          <a:latin typeface="+mn-lt"/>
          <a:ea typeface="+mn-ea"/>
          <a:cs typeface="+mn-cs"/>
        </a:defRPr>
      </a:lvl8pPr>
      <a:lvl9pPr marL="3495323" algn="l" defTabSz="87382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lvl1pPr eaLnBrk="0" hangingPunct="0">
              <a:defRPr sz="1200">
                <a:latin typeface="+mn-lt"/>
                <a:cs typeface="+mn-cs"/>
              </a:defRPr>
            </a:lvl1pPr>
          </a:lstStyle>
          <a:p>
            <a:pPr defTabSz="914400" fontAlgn="base">
              <a:spcBef>
                <a:spcPct val="0"/>
              </a:spcBef>
              <a:spcAft>
                <a:spcPct val="0"/>
              </a:spcAft>
              <a:defRPr/>
            </a:pPr>
            <a:endParaRPr lang="en-US">
              <a:solidFill>
                <a:prstClr val="black"/>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lvl1pPr algn="ctr" eaLnBrk="0" hangingPunct="0">
              <a:defRPr sz="1200">
                <a:latin typeface="+mn-lt"/>
                <a:cs typeface="+mn-cs"/>
              </a:defRPr>
            </a:lvl1pPr>
          </a:lstStyle>
          <a:p>
            <a:pPr defTabSz="914400"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396" tIns="43661" rIns="87396" bIns="43661" numCol="1" anchor="t" anchorCtr="0" compatLnSpc="1">
            <a:prstTxWarp prst="textNoShape">
              <a:avLst/>
            </a:prstTxWarp>
          </a:bodyPr>
          <a:lstStyle>
            <a:lvl1pPr algn="r" eaLnBrk="0" hangingPunct="0">
              <a:defRPr sz="1200">
                <a:latin typeface="+mn-lt"/>
                <a:cs typeface="+mn-cs"/>
              </a:defRPr>
            </a:lvl1pPr>
          </a:lstStyle>
          <a:p>
            <a:pPr defTabSz="914400" fontAlgn="base">
              <a:spcBef>
                <a:spcPct val="0"/>
              </a:spcBef>
              <a:spcAft>
                <a:spcPct val="0"/>
              </a:spcAft>
              <a:defRPr/>
            </a:pPr>
            <a:fld id="{A9B6DDDF-8EC3-4A54-821E-589B0E8B1B79}" type="slidenum">
              <a:rPr lang="en-US">
                <a:solidFill>
                  <a:prstClr val="black"/>
                </a:solidFill>
              </a:rPr>
              <a:pPr defTabSz="914400" fontAlgn="base">
                <a:spcBef>
                  <a:spcPct val="0"/>
                </a:spcBef>
                <a:spcAft>
                  <a:spcPct val="0"/>
                </a:spcAft>
                <a:defRPr/>
              </a:pPr>
              <a:t>‹#›</a:t>
            </a:fld>
            <a:endParaRPr lang="en-US" dirty="0">
              <a:solidFill>
                <a:prstClr val="black"/>
              </a:solidFill>
            </a:endParaRPr>
          </a:p>
        </p:txBody>
      </p:sp>
      <p:sp>
        <p:nvSpPr>
          <p:cNvPr id="1031" name="Rectangle 10"/>
          <p:cNvSpPr>
            <a:spLocks noChangeArrowheads="1"/>
          </p:cNvSpPr>
          <p:nvPr/>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defTabSz="914400" eaLnBrk="0" fontAlgn="base" hangingPunct="0">
              <a:spcBef>
                <a:spcPct val="0"/>
              </a:spcBef>
              <a:spcAft>
                <a:spcPct val="0"/>
              </a:spcAft>
              <a:defRPr/>
            </a:pPr>
            <a:endParaRPr lang="en-US" altLang="en-US" dirty="0" smtClean="0">
              <a:solidFill>
                <a:prstClr val="black"/>
              </a:solidFill>
              <a:cs typeface="Arial" pitchFamily="34" charset="0"/>
            </a:endParaRPr>
          </a:p>
        </p:txBody>
      </p:sp>
      <p:sp>
        <p:nvSpPr>
          <p:cNvPr id="1032" name="Rectangle 11"/>
          <p:cNvSpPr>
            <a:spLocks noChangeArrowheads="1"/>
          </p:cNvSpPr>
          <p:nvPr/>
        </p:nvSpPr>
        <p:spPr bwMode="auto">
          <a:xfrm>
            <a:off x="0" y="1219200"/>
            <a:ext cx="1524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96" tIns="43661" rIns="87396" bIns="43661" anchor="ctr"/>
          <a:lstStyle>
            <a:lvl1pPr>
              <a:defRPr sz="2800">
                <a:solidFill>
                  <a:schemeClr val="tx1"/>
                </a:solidFill>
                <a:latin typeface="Times"/>
              </a:defRPr>
            </a:lvl1pPr>
            <a:lvl2pPr marL="742950" indent="-285750">
              <a:defRPr sz="2800">
                <a:solidFill>
                  <a:schemeClr val="tx1"/>
                </a:solidFill>
                <a:latin typeface="Times"/>
              </a:defRPr>
            </a:lvl2pPr>
            <a:lvl3pPr marL="1143000" indent="-228600">
              <a:defRPr sz="2800">
                <a:solidFill>
                  <a:schemeClr val="tx1"/>
                </a:solidFill>
                <a:latin typeface="Times"/>
              </a:defRPr>
            </a:lvl3pPr>
            <a:lvl4pPr marL="1600200" indent="-228600">
              <a:defRPr sz="2800">
                <a:solidFill>
                  <a:schemeClr val="tx1"/>
                </a:solidFill>
                <a:latin typeface="Times"/>
              </a:defRPr>
            </a:lvl4pPr>
            <a:lvl5pPr marL="2057400" indent="-228600">
              <a:defRPr sz="2800">
                <a:solidFill>
                  <a:schemeClr val="tx1"/>
                </a:solidFill>
                <a:latin typeface="Times"/>
              </a:defRPr>
            </a:lvl5pPr>
            <a:lvl6pPr marL="2514600" indent="-228600" eaLnBrk="0" fontAlgn="base" hangingPunct="0">
              <a:spcBef>
                <a:spcPct val="0"/>
              </a:spcBef>
              <a:spcAft>
                <a:spcPct val="0"/>
              </a:spcAft>
              <a:defRPr sz="2800">
                <a:solidFill>
                  <a:schemeClr val="tx1"/>
                </a:solidFill>
                <a:latin typeface="Times"/>
              </a:defRPr>
            </a:lvl6pPr>
            <a:lvl7pPr marL="2971800" indent="-228600" eaLnBrk="0" fontAlgn="base" hangingPunct="0">
              <a:spcBef>
                <a:spcPct val="0"/>
              </a:spcBef>
              <a:spcAft>
                <a:spcPct val="0"/>
              </a:spcAft>
              <a:defRPr sz="2800">
                <a:solidFill>
                  <a:schemeClr val="tx1"/>
                </a:solidFill>
                <a:latin typeface="Times"/>
              </a:defRPr>
            </a:lvl7pPr>
            <a:lvl8pPr marL="3429000" indent="-228600" eaLnBrk="0" fontAlgn="base" hangingPunct="0">
              <a:spcBef>
                <a:spcPct val="0"/>
              </a:spcBef>
              <a:spcAft>
                <a:spcPct val="0"/>
              </a:spcAft>
              <a:defRPr sz="2800">
                <a:solidFill>
                  <a:schemeClr val="tx1"/>
                </a:solidFill>
                <a:latin typeface="Times"/>
              </a:defRPr>
            </a:lvl8pPr>
            <a:lvl9pPr marL="3886200" indent="-228600" eaLnBrk="0" fontAlgn="base" hangingPunct="0">
              <a:spcBef>
                <a:spcPct val="0"/>
              </a:spcBef>
              <a:spcAft>
                <a:spcPct val="0"/>
              </a:spcAft>
              <a:defRPr sz="2800">
                <a:solidFill>
                  <a:schemeClr val="tx1"/>
                </a:solidFill>
                <a:latin typeface="Times"/>
              </a:defRPr>
            </a:lvl9pPr>
          </a:lstStyle>
          <a:p>
            <a:pPr algn="ctr" defTabSz="914400" eaLnBrk="0" fontAlgn="base" hangingPunct="0">
              <a:spcBef>
                <a:spcPct val="0"/>
              </a:spcBef>
              <a:spcAft>
                <a:spcPct val="0"/>
              </a:spcAft>
              <a:defRPr/>
            </a:pPr>
            <a:endParaRPr lang="en-US" altLang="en-US" dirty="0" smtClean="0">
              <a:solidFill>
                <a:srgbClr val="002A6C"/>
              </a:solidFill>
              <a:cs typeface="Arial" pitchFamily="34" charset="0"/>
            </a:endParaRPr>
          </a:p>
        </p:txBody>
      </p:sp>
    </p:spTree>
    <p:extLst>
      <p:ext uri="{BB962C8B-B14F-4D97-AF65-F5344CB8AC3E}">
        <p14:creationId xmlns:p14="http://schemas.microsoft.com/office/powerpoint/2010/main" val="28340591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707"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36881" algn="l" rtl="0" fontAlgn="base">
        <a:spcBef>
          <a:spcPct val="0"/>
        </a:spcBef>
        <a:spcAft>
          <a:spcPct val="0"/>
        </a:spcAft>
        <a:defRPr sz="2400" b="1">
          <a:solidFill>
            <a:schemeClr val="tx2"/>
          </a:solidFill>
          <a:latin typeface="Arial" charset="0"/>
        </a:defRPr>
      </a:lvl6pPr>
      <a:lvl7pPr marL="873824" algn="l" rtl="0" fontAlgn="base">
        <a:spcBef>
          <a:spcPct val="0"/>
        </a:spcBef>
        <a:spcAft>
          <a:spcPct val="0"/>
        </a:spcAft>
        <a:defRPr sz="2400" b="1">
          <a:solidFill>
            <a:schemeClr val="tx2"/>
          </a:solidFill>
          <a:latin typeface="Arial" charset="0"/>
        </a:defRPr>
      </a:lvl7pPr>
      <a:lvl8pPr marL="1310746" algn="l" rtl="0" fontAlgn="base">
        <a:spcBef>
          <a:spcPct val="0"/>
        </a:spcBef>
        <a:spcAft>
          <a:spcPct val="0"/>
        </a:spcAft>
        <a:defRPr sz="2400" b="1">
          <a:solidFill>
            <a:schemeClr val="tx2"/>
          </a:solidFill>
          <a:latin typeface="Arial" charset="0"/>
        </a:defRPr>
      </a:lvl8pPr>
      <a:lvl9pPr marL="1747657" algn="l" rtl="0" fontAlgn="base">
        <a:spcBef>
          <a:spcPct val="0"/>
        </a:spcBef>
        <a:spcAft>
          <a:spcPct val="0"/>
        </a:spcAft>
        <a:defRPr sz="2400" b="1">
          <a:solidFill>
            <a:schemeClr val="tx2"/>
          </a:solidFill>
          <a:latin typeface="Arial" charset="0"/>
        </a:defRPr>
      </a:lvl9pPr>
    </p:titleStyle>
    <p:bodyStyle>
      <a:lvl1pPr marL="325438" indent="-325438" algn="l" rtl="0" eaLnBrk="0" fontAlgn="base" hangingPunct="0">
        <a:spcBef>
          <a:spcPct val="20000"/>
        </a:spcBef>
        <a:spcAft>
          <a:spcPct val="0"/>
        </a:spcAft>
        <a:buChar char="•"/>
        <a:defRPr sz="2400">
          <a:solidFill>
            <a:schemeClr val="tx1"/>
          </a:solidFill>
          <a:latin typeface="+mn-lt"/>
          <a:ea typeface="+mn-ea"/>
          <a:cs typeface="+mn-cs"/>
        </a:defRPr>
      </a:lvl1pPr>
      <a:lvl2pPr marL="708025" indent="-271463" algn="l" rtl="0" eaLnBrk="0" fontAlgn="base" hangingPunct="0">
        <a:spcBef>
          <a:spcPct val="20000"/>
        </a:spcBef>
        <a:spcAft>
          <a:spcPct val="0"/>
        </a:spcAft>
        <a:buChar char="–"/>
        <a:defRPr sz="2000">
          <a:solidFill>
            <a:schemeClr val="tx1"/>
          </a:solidFill>
          <a:latin typeface="+mn-lt"/>
        </a:defRPr>
      </a:lvl2pPr>
      <a:lvl3pPr marL="1092200" indent="-217488" algn="l" rtl="0" eaLnBrk="0" fontAlgn="base" hangingPunct="0">
        <a:spcBef>
          <a:spcPct val="20000"/>
        </a:spcBef>
        <a:spcAft>
          <a:spcPct val="0"/>
        </a:spcAft>
        <a:buChar char="•"/>
        <a:defRPr>
          <a:solidFill>
            <a:schemeClr val="tx1"/>
          </a:solidFill>
          <a:latin typeface="+mn-lt"/>
        </a:defRPr>
      </a:lvl3pPr>
      <a:lvl4pPr marL="1528763" indent="-217488" algn="l" rtl="0" eaLnBrk="0" fontAlgn="base" hangingPunct="0">
        <a:spcBef>
          <a:spcPct val="20000"/>
        </a:spcBef>
        <a:spcAft>
          <a:spcPct val="0"/>
        </a:spcAft>
        <a:buChar char="–"/>
        <a:defRPr sz="1600">
          <a:solidFill>
            <a:schemeClr val="tx1"/>
          </a:solidFill>
          <a:latin typeface="+mn-lt"/>
        </a:defRPr>
      </a:lvl4pPr>
      <a:lvl5pPr marL="1965325" indent="-217488" algn="l" rtl="0" eaLnBrk="0" fontAlgn="base" hangingPunct="0">
        <a:spcBef>
          <a:spcPct val="20000"/>
        </a:spcBef>
        <a:spcAft>
          <a:spcPct val="0"/>
        </a:spcAft>
        <a:buChar char="»"/>
        <a:defRPr sz="1600">
          <a:solidFill>
            <a:schemeClr val="tx1"/>
          </a:solidFill>
          <a:latin typeface="+mn-lt"/>
        </a:defRPr>
      </a:lvl5pPr>
      <a:lvl6pPr marL="2403038" indent="-218419" algn="l" rtl="0" fontAlgn="base">
        <a:spcBef>
          <a:spcPct val="20000"/>
        </a:spcBef>
        <a:spcAft>
          <a:spcPct val="0"/>
        </a:spcAft>
        <a:buChar char="»"/>
        <a:defRPr sz="1600">
          <a:solidFill>
            <a:schemeClr val="tx1"/>
          </a:solidFill>
          <a:latin typeface="+mn-lt"/>
        </a:defRPr>
      </a:lvl6pPr>
      <a:lvl7pPr marL="2839952" indent="-218419" algn="l" rtl="0" fontAlgn="base">
        <a:spcBef>
          <a:spcPct val="20000"/>
        </a:spcBef>
        <a:spcAft>
          <a:spcPct val="0"/>
        </a:spcAft>
        <a:buChar char="»"/>
        <a:defRPr sz="1600">
          <a:solidFill>
            <a:schemeClr val="tx1"/>
          </a:solidFill>
          <a:latin typeface="+mn-lt"/>
        </a:defRPr>
      </a:lvl7pPr>
      <a:lvl8pPr marL="3276878" indent="-218419" algn="l" rtl="0" fontAlgn="base">
        <a:spcBef>
          <a:spcPct val="20000"/>
        </a:spcBef>
        <a:spcAft>
          <a:spcPct val="0"/>
        </a:spcAft>
        <a:buChar char="»"/>
        <a:defRPr sz="1600">
          <a:solidFill>
            <a:schemeClr val="tx1"/>
          </a:solidFill>
          <a:latin typeface="+mn-lt"/>
        </a:defRPr>
      </a:lvl8pPr>
      <a:lvl9pPr marL="3713773" indent="-218419" algn="l" rtl="0" fontAlgn="base">
        <a:spcBef>
          <a:spcPct val="20000"/>
        </a:spcBef>
        <a:spcAft>
          <a:spcPct val="0"/>
        </a:spcAft>
        <a:buChar char="»"/>
        <a:defRPr sz="1600">
          <a:solidFill>
            <a:schemeClr val="tx1"/>
          </a:solidFill>
          <a:latin typeface="+mn-lt"/>
        </a:defRPr>
      </a:lvl9pPr>
    </p:bodyStyle>
    <p:otherStyle>
      <a:defPPr>
        <a:defRPr lang="en-US"/>
      </a:defPPr>
      <a:lvl1pPr marL="0" algn="l" defTabSz="873824" rtl="0" eaLnBrk="1" latinLnBrk="0" hangingPunct="1">
        <a:defRPr sz="1800" kern="1200">
          <a:solidFill>
            <a:schemeClr val="tx1"/>
          </a:solidFill>
          <a:latin typeface="+mn-lt"/>
          <a:ea typeface="+mn-ea"/>
          <a:cs typeface="+mn-cs"/>
        </a:defRPr>
      </a:lvl1pPr>
      <a:lvl2pPr marL="436881" algn="l" defTabSz="873824" rtl="0" eaLnBrk="1" latinLnBrk="0" hangingPunct="1">
        <a:defRPr sz="1800" kern="1200">
          <a:solidFill>
            <a:schemeClr val="tx1"/>
          </a:solidFill>
          <a:latin typeface="+mn-lt"/>
          <a:ea typeface="+mn-ea"/>
          <a:cs typeface="+mn-cs"/>
        </a:defRPr>
      </a:lvl2pPr>
      <a:lvl3pPr marL="873824" algn="l" defTabSz="873824" rtl="0" eaLnBrk="1" latinLnBrk="0" hangingPunct="1">
        <a:defRPr sz="1800" kern="1200">
          <a:solidFill>
            <a:schemeClr val="tx1"/>
          </a:solidFill>
          <a:latin typeface="+mn-lt"/>
          <a:ea typeface="+mn-ea"/>
          <a:cs typeface="+mn-cs"/>
        </a:defRPr>
      </a:lvl3pPr>
      <a:lvl4pPr marL="1310746" algn="l" defTabSz="873824" rtl="0" eaLnBrk="1" latinLnBrk="0" hangingPunct="1">
        <a:defRPr sz="1800" kern="1200">
          <a:solidFill>
            <a:schemeClr val="tx1"/>
          </a:solidFill>
          <a:latin typeface="+mn-lt"/>
          <a:ea typeface="+mn-ea"/>
          <a:cs typeface="+mn-cs"/>
        </a:defRPr>
      </a:lvl4pPr>
      <a:lvl5pPr marL="1747657" algn="l" defTabSz="873824" rtl="0" eaLnBrk="1" latinLnBrk="0" hangingPunct="1">
        <a:defRPr sz="1800" kern="1200">
          <a:solidFill>
            <a:schemeClr val="tx1"/>
          </a:solidFill>
          <a:latin typeface="+mn-lt"/>
          <a:ea typeface="+mn-ea"/>
          <a:cs typeface="+mn-cs"/>
        </a:defRPr>
      </a:lvl5pPr>
      <a:lvl6pPr marL="2184579" algn="l" defTabSz="873824" rtl="0" eaLnBrk="1" latinLnBrk="0" hangingPunct="1">
        <a:defRPr sz="1800" kern="1200">
          <a:solidFill>
            <a:schemeClr val="tx1"/>
          </a:solidFill>
          <a:latin typeface="+mn-lt"/>
          <a:ea typeface="+mn-ea"/>
          <a:cs typeface="+mn-cs"/>
        </a:defRPr>
      </a:lvl6pPr>
      <a:lvl7pPr marL="2621493" algn="l" defTabSz="873824" rtl="0" eaLnBrk="1" latinLnBrk="0" hangingPunct="1">
        <a:defRPr sz="1800" kern="1200">
          <a:solidFill>
            <a:schemeClr val="tx1"/>
          </a:solidFill>
          <a:latin typeface="+mn-lt"/>
          <a:ea typeface="+mn-ea"/>
          <a:cs typeface="+mn-cs"/>
        </a:defRPr>
      </a:lvl7pPr>
      <a:lvl8pPr marL="3058414" algn="l" defTabSz="873824" rtl="0" eaLnBrk="1" latinLnBrk="0" hangingPunct="1">
        <a:defRPr sz="1800" kern="1200">
          <a:solidFill>
            <a:schemeClr val="tx1"/>
          </a:solidFill>
          <a:latin typeface="+mn-lt"/>
          <a:ea typeface="+mn-ea"/>
          <a:cs typeface="+mn-cs"/>
        </a:defRPr>
      </a:lvl8pPr>
      <a:lvl9pPr marL="3495323" algn="l" defTabSz="8738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5D06F7A8-6949-4611-93C9-4BF274730899}" type="datetimeFigureOut">
              <a:rPr lang="en-US" altLang="en-US">
                <a:sym typeface="Calibri" pitchFamily="34" charset="0"/>
              </a:rPr>
              <a:pPr fontAlgn="base">
                <a:spcBef>
                  <a:spcPct val="0"/>
                </a:spcBef>
                <a:spcAft>
                  <a:spcPct val="0"/>
                </a:spcAft>
              </a:pPr>
              <a:t>10/14/15</a:t>
            </a:fld>
            <a:endParaRPr lang="en-US" altLang="en-US">
              <a:sym typeface="Calibri" pitchFamily="34" charset="0"/>
            </a:endParaRPr>
          </a:p>
        </p:txBody>
      </p:sp>
      <p:sp>
        <p:nvSpPr>
          <p:cNvPr id="1029"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lang="en-US" altLang="en-US">
              <a:sym typeface="Calibri" pitchFamily="34" charset="0"/>
            </a:endParaRPr>
          </a:p>
        </p:txBody>
      </p:sp>
      <p:sp>
        <p:nvSpPr>
          <p:cNvPr id="1030"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07F62ED7-1DB9-4852-8BB9-B7D2A67036B0}" type="slidenum">
              <a:rPr lang="en-US" altLang="en-US">
                <a:sym typeface="Calibri" pitchFamily="34" charset="0"/>
              </a:rPr>
              <a:pPr fontAlgn="base">
                <a:spcBef>
                  <a:spcPct val="0"/>
                </a:spcBef>
                <a:spcAft>
                  <a:spcPct val="0"/>
                </a:spcAft>
              </a:pPr>
              <a:t>‹#›</a:t>
            </a:fld>
            <a:endParaRPr lang="en-US" altLang="en-US">
              <a:sym typeface="Calibri" pitchFamily="34" charset="0"/>
            </a:endParaRPr>
          </a:p>
        </p:txBody>
      </p:sp>
    </p:spTree>
    <p:extLst>
      <p:ext uri="{BB962C8B-B14F-4D97-AF65-F5344CB8AC3E}">
        <p14:creationId xmlns:p14="http://schemas.microsoft.com/office/powerpoint/2010/main" val="35565021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2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comments" Target="../comments/comment1.xml"/><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4.jpe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1"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png"/><Relationship Id="rId5" Type="http://schemas.openxmlformats.org/officeDocument/2006/relationships/image" Target="../media/image24.jpe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44.pn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png"/><Relationship Id="rId5" Type="http://schemas.openxmlformats.org/officeDocument/2006/relationships/image" Target="../media/image24.jpeg"/><Relationship Id="rId6" Type="http://schemas.openxmlformats.org/officeDocument/2006/relationships/image" Target="../media/image45.png"/><Relationship Id="rId7"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46.emf"/><Relationship Id="rId6"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49.png"/><Relationship Id="rId6"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hyperlink" Target="mailto:MNETTO@iadb.org" TargetMode="External"/><Relationship Id="rId5" Type="http://schemas.openxmlformats.org/officeDocument/2006/relationships/hyperlink" Target="mailto:joseg@iadb.org" TargetMode="External"/><Relationship Id="rId6" Type="http://schemas.openxmlformats.org/officeDocument/2006/relationships/hyperlink" Target="mailto:asgerg@iadb.org" TargetMode="External"/><Relationship Id="rId7" Type="http://schemas.openxmlformats.org/officeDocument/2006/relationships/hyperlink" Target="mailto:Daniel.magallon@energy-base.org" TargetMode="External"/><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33.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1.png"/><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55.jp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hyperlink" Target="mailto:marcia_trump@abtassoc.com" TargetMode="External"/><Relationship Id="rId5" Type="http://schemas.openxmlformats.org/officeDocument/2006/relationships/hyperlink" Target="mailto:rvoetsch@crownagents.com" TargetMode="External"/><Relationship Id="rId6" Type="http://schemas.openxmlformats.org/officeDocument/2006/relationships/hyperlink" Target="mailto:michele_laird@abtassoc.com" TargetMode="External"/><Relationship Id="rId7" Type="http://schemas.openxmlformats.org/officeDocument/2006/relationships/hyperlink" Target="mailto:astanley92@gmail.com" TargetMode="External"/><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le 5"/>
          <p:cNvSpPr>
            <a:spLocks noGrp="1"/>
          </p:cNvSpPr>
          <p:nvPr>
            <p:ph type="ctrTitle"/>
          </p:nvPr>
        </p:nvSpPr>
        <p:spPr>
          <a:xfrm>
            <a:off x="461963" y="2032454"/>
            <a:ext cx="5572125" cy="1956706"/>
          </a:xfrm>
        </p:spPr>
        <p:txBody>
          <a:bodyPr/>
          <a:lstStyle/>
          <a:p>
            <a:r>
              <a:rPr lang="en-GB" b="1" dirty="0" smtClean="0"/>
              <a:t>Training </a:t>
            </a:r>
            <a:r>
              <a:rPr lang="en-GB" b="1" dirty="0"/>
              <a:t>Session 3: Financial instruments and innovative risk mitigation instruments</a:t>
            </a:r>
            <a:r>
              <a:rPr lang="en-US" b="1" dirty="0"/>
              <a:t/>
            </a:r>
            <a:br>
              <a:rPr lang="en-US" b="1" dirty="0"/>
            </a:br>
            <a:r>
              <a:rPr lang="en-GB" dirty="0" smtClean="0">
                <a:latin typeface="Calibri" charset="0"/>
              </a:rPr>
              <a:t> </a:t>
            </a:r>
            <a:endParaRPr lang="en-GB" dirty="0">
              <a:latin typeface="Calibri" charset="0"/>
            </a:endParaRPr>
          </a:p>
        </p:txBody>
      </p:sp>
      <p:sp>
        <p:nvSpPr>
          <p:cNvPr id="7" name="Subtitle 6"/>
          <p:cNvSpPr>
            <a:spLocks noGrp="1"/>
          </p:cNvSpPr>
          <p:nvPr>
            <p:ph type="subTitle" idx="1"/>
          </p:nvPr>
        </p:nvSpPr>
        <p:spPr>
          <a:xfrm>
            <a:off x="461962" y="3989160"/>
            <a:ext cx="5572125" cy="2126377"/>
          </a:xfrm>
        </p:spPr>
        <p:txBody>
          <a:bodyPr rtlCol="0">
            <a:normAutofit/>
          </a:bodyPr>
          <a:lstStyle/>
          <a:p>
            <a:pPr lvl="0"/>
            <a:endParaRPr lang="en-GB" dirty="0">
              <a:solidFill>
                <a:srgbClr val="000000"/>
              </a:solidFill>
            </a:endParaRPr>
          </a:p>
          <a:p>
            <a:endParaRPr lang="en-GB" dirty="0" smtClean="0">
              <a:solidFill>
                <a:srgbClr val="000000"/>
              </a:solidFill>
            </a:endParaRPr>
          </a:p>
          <a:p>
            <a:pPr fontAlgn="auto">
              <a:spcAft>
                <a:spcPts val="0"/>
              </a:spcAft>
              <a:buFont typeface="Arial" panose="020B0604020202020204" pitchFamily="34" charset="0"/>
              <a:buNone/>
              <a:defRPr/>
            </a:pPr>
            <a:endParaRPr lang="en-US" dirty="0">
              <a:ea typeface="+mn-ea"/>
              <a:cs typeface="+mn-cs"/>
            </a:endParaRPr>
          </a:p>
        </p:txBody>
      </p:sp>
      <p:sp>
        <p:nvSpPr>
          <p:cNvPr id="9" name="Rectangle 8"/>
          <p:cNvSpPr/>
          <p:nvPr/>
        </p:nvSpPr>
        <p:spPr>
          <a:xfrm>
            <a:off x="-80963" y="6400800"/>
            <a:ext cx="9418638" cy="650875"/>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173182" y="5445760"/>
            <a:ext cx="6776720" cy="955040"/>
          </a:xfrm>
          <a:prstGeom prst="rect">
            <a:avLst/>
          </a:prstGeom>
          <a:solidFill>
            <a:srgbClr val="F5A81C"/>
          </a:solidFill>
        </p:spPr>
        <p:txBody>
          <a:bodyPr vert="horz" wrap="square" lIns="365760" tIns="45720" rIns="91440" bIns="45720" rtlCol="0" anchor="ctr">
            <a:normAutofit/>
          </a:bodyPr>
          <a:lstStyle/>
          <a:p>
            <a:r>
              <a:rPr lang="en-US" dirty="0">
                <a:latin typeface="Arial"/>
                <a:cs typeface="Arial"/>
              </a:rPr>
              <a:t>Please join the LEDS GP and encourage others to join.</a:t>
            </a:r>
          </a:p>
          <a:p>
            <a:r>
              <a:rPr lang="en-US" sz="2200" b="1" dirty="0" err="1" smtClean="0">
                <a:latin typeface="Arial"/>
                <a:cs typeface="Arial"/>
              </a:rPr>
              <a:t>www.ledsgp.org</a:t>
            </a:r>
            <a:endParaRPr lang="en-US" sz="2200" b="1" dirty="0">
              <a:latin typeface="Arial"/>
              <a:cs typeface="Arial"/>
            </a:endParaRPr>
          </a:p>
        </p:txBody>
      </p:sp>
    </p:spTree>
    <p:extLst>
      <p:ext uri="{BB962C8B-B14F-4D97-AF65-F5344CB8AC3E}">
        <p14:creationId xmlns:p14="http://schemas.microsoft.com/office/powerpoint/2010/main" val="1764436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ANSWER 2</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10</a:t>
            </a:fld>
            <a:endParaRPr lang="en-US" dirty="0">
              <a:solidFill>
                <a:prstClr val="black"/>
              </a:solidFill>
            </a:endParaRPr>
          </a:p>
        </p:txBody>
      </p:sp>
      <p:sp>
        <p:nvSpPr>
          <p:cNvPr id="6" name="Content Placeholder 1"/>
          <p:cNvSpPr>
            <a:spLocks noGrp="1"/>
          </p:cNvSpPr>
          <p:nvPr>
            <p:ph idx="1"/>
          </p:nvPr>
        </p:nvSpPr>
        <p:spPr>
          <a:xfrm>
            <a:off x="609600" y="1981200"/>
            <a:ext cx="7620000" cy="3657600"/>
          </a:xfrm>
        </p:spPr>
        <p:txBody>
          <a:bodyPr/>
          <a:lstStyle/>
          <a:p>
            <a:pPr marL="0" indent="0" algn="ctr">
              <a:buNone/>
            </a:pPr>
            <a:endParaRPr lang="en-US" sz="5400" b="1" dirty="0" smtClean="0"/>
          </a:p>
          <a:p>
            <a:pPr marL="0" indent="0" algn="ctr">
              <a:buNone/>
            </a:pPr>
            <a:r>
              <a:rPr lang="en-US" sz="5400" b="1" dirty="0" smtClean="0"/>
              <a:t>NO!</a:t>
            </a:r>
          </a:p>
        </p:txBody>
      </p:sp>
    </p:spTree>
    <p:extLst>
      <p:ext uri="{BB962C8B-B14F-4D97-AF65-F5344CB8AC3E}">
        <p14:creationId xmlns:p14="http://schemas.microsoft.com/office/powerpoint/2010/main" val="18872575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Only a small portion is reaching climate investments</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11</a:t>
            </a:fld>
            <a:endParaRPr lang="en-US" dirty="0">
              <a:solidFill>
                <a:prstClr val="black"/>
              </a:solidFill>
            </a:endParaRPr>
          </a:p>
        </p:txBody>
      </p:sp>
      <p:pic>
        <p:nvPicPr>
          <p:cNvPr id="7" name="Content Placeholder 6"/>
          <p:cNvPicPr>
            <a:picLocks noGrp="1"/>
          </p:cNvPicPr>
          <p:nvPr>
            <p:ph idx="1"/>
          </p:nvPr>
        </p:nvPicPr>
        <p:blipFill>
          <a:blip r:embed="rId3"/>
          <a:stretch>
            <a:fillRect/>
          </a:stretch>
        </p:blipFill>
        <p:spPr>
          <a:xfrm>
            <a:off x="762000" y="1295400"/>
            <a:ext cx="7315199" cy="5257800"/>
          </a:xfrm>
          <a:prstGeom prst="rect">
            <a:avLst/>
          </a:prstGeom>
        </p:spPr>
      </p:pic>
    </p:spTree>
    <p:extLst>
      <p:ext uri="{BB962C8B-B14F-4D97-AF65-F5344CB8AC3E}">
        <p14:creationId xmlns:p14="http://schemas.microsoft.com/office/powerpoint/2010/main" val="20536623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So then, what’s the problem?</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12</a:t>
            </a:fld>
            <a:endParaRPr lang="en-US" dirty="0">
              <a:solidFill>
                <a:prstClr val="black"/>
              </a:solidFill>
            </a:endParaRPr>
          </a:p>
        </p:txBody>
      </p:sp>
      <p:sp>
        <p:nvSpPr>
          <p:cNvPr id="6" name="Content Placeholder 1"/>
          <p:cNvSpPr>
            <a:spLocks noGrp="1"/>
          </p:cNvSpPr>
          <p:nvPr>
            <p:ph idx="1"/>
          </p:nvPr>
        </p:nvSpPr>
        <p:spPr>
          <a:xfrm>
            <a:off x="533400" y="1600200"/>
            <a:ext cx="7620000" cy="4966581"/>
          </a:xfrm>
        </p:spPr>
        <p:txBody>
          <a:bodyPr/>
          <a:lstStyle/>
          <a:p>
            <a:pPr>
              <a:spcAft>
                <a:spcPts val="600"/>
              </a:spcAft>
            </a:pPr>
            <a:r>
              <a:rPr lang="en-US" sz="2200" dirty="0"/>
              <a:t>A very small amount is currently directed to “climate friendly” or “green” investments</a:t>
            </a:r>
          </a:p>
          <a:p>
            <a:pPr>
              <a:spcAft>
                <a:spcPts val="600"/>
              </a:spcAft>
            </a:pPr>
            <a:r>
              <a:rPr lang="en-US" sz="2200" dirty="0" smtClean="0"/>
              <a:t>Absence of funding for activities can be for many reasons but it is rarely due to and absolute lack of financial resources.</a:t>
            </a:r>
          </a:p>
          <a:p>
            <a:pPr>
              <a:spcAft>
                <a:spcPts val="600"/>
              </a:spcAft>
            </a:pPr>
            <a:r>
              <a:rPr lang="en-US" sz="2200" dirty="0" smtClean="0"/>
              <a:t>There are trillions of dollars of private capital seeking investment opportunities.</a:t>
            </a:r>
          </a:p>
          <a:p>
            <a:pPr>
              <a:spcAft>
                <a:spcPts val="600"/>
              </a:spcAft>
            </a:pPr>
            <a:r>
              <a:rPr lang="en-US" sz="2200" dirty="0" smtClean="0"/>
              <a:t>But … private investors are seeking not just any investment opportunity, but the right one.</a:t>
            </a:r>
          </a:p>
        </p:txBody>
      </p:sp>
    </p:spTree>
    <p:extLst>
      <p:ext uri="{BB962C8B-B14F-4D97-AF65-F5344CB8AC3E}">
        <p14:creationId xmlns:p14="http://schemas.microsoft.com/office/powerpoint/2010/main" val="19683371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QUESTION 3</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13</a:t>
            </a:fld>
            <a:endParaRPr lang="en-US" dirty="0">
              <a:solidFill>
                <a:prstClr val="black"/>
              </a:solidFill>
            </a:endParaRPr>
          </a:p>
        </p:txBody>
      </p:sp>
      <p:sp>
        <p:nvSpPr>
          <p:cNvPr id="6" name="Content Placeholder 1"/>
          <p:cNvSpPr>
            <a:spLocks noGrp="1"/>
          </p:cNvSpPr>
          <p:nvPr>
            <p:ph idx="1"/>
          </p:nvPr>
        </p:nvSpPr>
        <p:spPr>
          <a:xfrm>
            <a:off x="685800" y="2286000"/>
            <a:ext cx="7620000" cy="2209800"/>
          </a:xfrm>
        </p:spPr>
        <p:txBody>
          <a:bodyPr/>
          <a:lstStyle/>
          <a:p>
            <a:pPr marL="0" indent="0" algn="ctr">
              <a:buNone/>
            </a:pPr>
            <a:r>
              <a:rPr lang="en-US" sz="3600" b="1" dirty="0" smtClean="0"/>
              <a:t>SO, WHAT ARE PRIVATE INVESTORS LOOKING FOR?</a:t>
            </a:r>
          </a:p>
        </p:txBody>
      </p:sp>
    </p:spTree>
    <p:extLst>
      <p:ext uri="{BB962C8B-B14F-4D97-AF65-F5344CB8AC3E}">
        <p14:creationId xmlns:p14="http://schemas.microsoft.com/office/powerpoint/2010/main" val="10587595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ANSWER 3</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14</a:t>
            </a:fld>
            <a:endParaRPr lang="en-US" dirty="0">
              <a:solidFill>
                <a:prstClr val="black"/>
              </a:solidFill>
            </a:endParaRPr>
          </a:p>
        </p:txBody>
      </p:sp>
      <p:sp>
        <p:nvSpPr>
          <p:cNvPr id="6" name="Content Placeholder 1"/>
          <p:cNvSpPr>
            <a:spLocks noGrp="1"/>
          </p:cNvSpPr>
          <p:nvPr>
            <p:ph idx="1"/>
          </p:nvPr>
        </p:nvSpPr>
        <p:spPr>
          <a:xfrm>
            <a:off x="685800" y="2286000"/>
            <a:ext cx="7620000" cy="2209800"/>
          </a:xfrm>
        </p:spPr>
        <p:txBody>
          <a:bodyPr/>
          <a:lstStyle/>
          <a:p>
            <a:pPr marL="0" indent="0" algn="ctr">
              <a:buNone/>
            </a:pPr>
            <a:r>
              <a:rPr lang="en-US" sz="6600" b="1" dirty="0" smtClean="0"/>
              <a:t>  </a:t>
            </a:r>
            <a:r>
              <a:rPr lang="en-US" sz="6000" b="1" dirty="0" smtClean="0"/>
              <a:t>IT DEPENDS….</a:t>
            </a:r>
          </a:p>
        </p:txBody>
      </p:sp>
    </p:spTree>
    <p:extLst>
      <p:ext uri="{BB962C8B-B14F-4D97-AF65-F5344CB8AC3E}">
        <p14:creationId xmlns:p14="http://schemas.microsoft.com/office/powerpoint/2010/main" val="1976200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Nature of private finance</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15</a:t>
            </a:fld>
            <a:endParaRPr lang="en-US" dirty="0">
              <a:solidFill>
                <a:prstClr val="black"/>
              </a:solidFill>
            </a:endParaRPr>
          </a:p>
        </p:txBody>
      </p:sp>
      <p:sp>
        <p:nvSpPr>
          <p:cNvPr id="6" name="Content Placeholder 1"/>
          <p:cNvSpPr>
            <a:spLocks noGrp="1"/>
          </p:cNvSpPr>
          <p:nvPr>
            <p:ph idx="1"/>
          </p:nvPr>
        </p:nvSpPr>
        <p:spPr>
          <a:xfrm>
            <a:off x="533400" y="1371600"/>
            <a:ext cx="7620000" cy="5195181"/>
          </a:xfrm>
        </p:spPr>
        <p:txBody>
          <a:bodyPr/>
          <a:lstStyle/>
          <a:p>
            <a:pPr marL="0" indent="0">
              <a:buNone/>
            </a:pPr>
            <a:r>
              <a:rPr lang="en-US" dirty="0" smtClean="0"/>
              <a:t>The </a:t>
            </a:r>
            <a:r>
              <a:rPr lang="en-US" dirty="0"/>
              <a:t>private financial landscape is complex and </a:t>
            </a:r>
            <a:r>
              <a:rPr lang="en-US" dirty="0" smtClean="0"/>
              <a:t>diverse</a:t>
            </a:r>
            <a:r>
              <a:rPr lang="en-US" dirty="0"/>
              <a:t>:</a:t>
            </a:r>
            <a:endParaRPr lang="en-US" dirty="0" smtClean="0"/>
          </a:p>
          <a:p>
            <a:r>
              <a:rPr lang="en-US" dirty="0" smtClean="0"/>
              <a:t>Private </a:t>
            </a:r>
            <a:r>
              <a:rPr lang="en-US" dirty="0"/>
              <a:t>finance is provided by a wide range of actors and through a variety of channels</a:t>
            </a:r>
            <a:r>
              <a:rPr lang="en-US" dirty="0" smtClean="0"/>
              <a:t>.</a:t>
            </a:r>
          </a:p>
          <a:p>
            <a:r>
              <a:rPr lang="en-US" dirty="0" smtClean="0"/>
              <a:t>It </a:t>
            </a:r>
            <a:r>
              <a:rPr lang="en-US" dirty="0"/>
              <a:t>features different levels of risk and return expectations</a:t>
            </a:r>
            <a:r>
              <a:rPr lang="en-US" dirty="0" smtClean="0"/>
              <a:t>.</a:t>
            </a:r>
          </a:p>
          <a:p>
            <a:r>
              <a:rPr lang="en-US" dirty="0" smtClean="0"/>
              <a:t>It </a:t>
            </a:r>
            <a:r>
              <a:rPr lang="en-US" dirty="0"/>
              <a:t>features varying levels of liquidity</a:t>
            </a:r>
            <a:r>
              <a:rPr lang="en-US" dirty="0" smtClean="0"/>
              <a:t>.</a:t>
            </a:r>
          </a:p>
          <a:p>
            <a:r>
              <a:rPr lang="en-US" dirty="0" smtClean="0"/>
              <a:t>It </a:t>
            </a:r>
            <a:r>
              <a:rPr lang="en-US" dirty="0"/>
              <a:t>involves different actors ranging from small angel investors to very large banks and institutional investors</a:t>
            </a:r>
            <a:r>
              <a:rPr lang="en-US" dirty="0" smtClean="0"/>
              <a:t>.</a:t>
            </a:r>
          </a:p>
          <a:p>
            <a:r>
              <a:rPr lang="en-US" dirty="0" smtClean="0"/>
              <a:t>It </a:t>
            </a:r>
            <a:r>
              <a:rPr lang="en-US" dirty="0"/>
              <a:t>can be short-, medium- or long-term</a:t>
            </a:r>
            <a:r>
              <a:rPr lang="en-US" dirty="0" smtClean="0"/>
              <a:t>.</a:t>
            </a:r>
          </a:p>
        </p:txBody>
      </p:sp>
    </p:spTree>
    <p:extLst>
      <p:ext uri="{BB962C8B-B14F-4D97-AF65-F5344CB8AC3E}">
        <p14:creationId xmlns:p14="http://schemas.microsoft.com/office/powerpoint/2010/main" val="11300152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Snapshot of financial market players</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16</a:t>
            </a:fld>
            <a:endParaRPr lang="en-US" dirty="0">
              <a:solidFill>
                <a:prstClr val="black"/>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527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2774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Individual transactions</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17</a:t>
            </a:fld>
            <a:endParaRPr lang="en-US" dirty="0">
              <a:solidFill>
                <a:prstClr val="black"/>
              </a:solidFill>
            </a:endParaRPr>
          </a:p>
        </p:txBody>
      </p:sp>
      <p:sp>
        <p:nvSpPr>
          <p:cNvPr id="6" name="Content Placeholder 1"/>
          <p:cNvSpPr>
            <a:spLocks noGrp="1"/>
          </p:cNvSpPr>
          <p:nvPr>
            <p:ph idx="1"/>
          </p:nvPr>
        </p:nvSpPr>
        <p:spPr>
          <a:xfrm>
            <a:off x="533400" y="1371600"/>
            <a:ext cx="7620000" cy="5195181"/>
          </a:xfrm>
        </p:spPr>
        <p:txBody>
          <a:bodyPr/>
          <a:lstStyle/>
          <a:p>
            <a:pPr marL="0" indent="0">
              <a:buNone/>
            </a:pPr>
            <a:r>
              <a:rPr lang="en-US" sz="2200" dirty="0" smtClean="0"/>
              <a:t>Individual </a:t>
            </a:r>
            <a:r>
              <a:rPr lang="en-US" sz="2200" dirty="0"/>
              <a:t>private transactions can be described and differentiated by reference to the following six dimensions</a:t>
            </a:r>
            <a:r>
              <a:rPr lang="en-US" sz="2200" dirty="0" smtClean="0"/>
              <a:t>:</a:t>
            </a:r>
          </a:p>
          <a:p>
            <a:pPr marL="0" indent="0">
              <a:buNone/>
            </a:pPr>
            <a:r>
              <a:rPr lang="en-US" sz="2200" dirty="0"/>
              <a:t>Individual private transactions can be described and differentiated by reference to the following six dimensions:</a:t>
            </a:r>
          </a:p>
          <a:p>
            <a:r>
              <a:rPr lang="en-US" sz="2200" dirty="0"/>
              <a:t>Legal nature of the financial transaction.</a:t>
            </a:r>
          </a:p>
          <a:p>
            <a:r>
              <a:rPr lang="en-US" sz="2200" dirty="0"/>
              <a:t>Transaction seniority and associated risk profile.</a:t>
            </a:r>
          </a:p>
          <a:p>
            <a:r>
              <a:rPr lang="en-US" sz="2200" dirty="0"/>
              <a:t>Channel and intermediary actors through which the flow of finance is arranged.</a:t>
            </a:r>
          </a:p>
          <a:p>
            <a:r>
              <a:rPr lang="en-US" sz="2200" dirty="0"/>
              <a:t>Term or tenure of the financial arrangement -- closely linked to the liquidity of the financial asset.</a:t>
            </a:r>
          </a:p>
          <a:p>
            <a:r>
              <a:rPr lang="en-US" sz="2200" dirty="0"/>
              <a:t>Source and origin of the financial resource</a:t>
            </a:r>
          </a:p>
          <a:p>
            <a:r>
              <a:rPr lang="en-US" sz="2200" dirty="0"/>
              <a:t>Use of proceeds related to the transaction.</a:t>
            </a:r>
          </a:p>
          <a:p>
            <a:endParaRPr lang="en-US" sz="2200" dirty="0" smtClean="0"/>
          </a:p>
        </p:txBody>
      </p:sp>
    </p:spTree>
    <p:extLst>
      <p:ext uri="{BB962C8B-B14F-4D97-AF65-F5344CB8AC3E}">
        <p14:creationId xmlns:p14="http://schemas.microsoft.com/office/powerpoint/2010/main" val="6712948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81000"/>
            <a:ext cx="7772400" cy="609600"/>
          </a:xfrm>
        </p:spPr>
        <p:txBody>
          <a:bodyPr/>
          <a:lstStyle/>
          <a:p>
            <a:r>
              <a:rPr lang="en-US" dirty="0" smtClean="0"/>
              <a:t>Boiling it down</a:t>
            </a:r>
            <a:endParaRPr lang="en-US" dirty="0"/>
          </a:p>
        </p:txBody>
      </p:sp>
      <p:sp>
        <p:nvSpPr>
          <p:cNvPr id="6" name="Content Placeholder 1"/>
          <p:cNvSpPr>
            <a:spLocks noGrp="1"/>
          </p:cNvSpPr>
          <p:nvPr>
            <p:ph sz="half" idx="1"/>
          </p:nvPr>
        </p:nvSpPr>
        <p:spPr>
          <a:xfrm>
            <a:off x="457200" y="1371600"/>
            <a:ext cx="4419600" cy="5105400"/>
          </a:xfrm>
        </p:spPr>
        <p:txBody>
          <a:bodyPr/>
          <a:lstStyle/>
          <a:p>
            <a:r>
              <a:rPr lang="en-US" sz="1800" dirty="0"/>
              <a:t>At </a:t>
            </a:r>
            <a:r>
              <a:rPr lang="en-US" sz="1800" dirty="0" smtClean="0"/>
              <a:t>heart: appropriate </a:t>
            </a:r>
            <a:r>
              <a:rPr lang="en-US" sz="1800" i="1" dirty="0"/>
              <a:t>risk-adjusted</a:t>
            </a:r>
            <a:r>
              <a:rPr lang="en-US" sz="1800" dirty="0"/>
              <a:t> returns for the providers of these funds</a:t>
            </a:r>
            <a:r>
              <a:rPr lang="en-US" sz="1800" dirty="0" smtClean="0"/>
              <a:t>.</a:t>
            </a:r>
          </a:p>
          <a:p>
            <a:r>
              <a:rPr lang="en-US" sz="1800" dirty="0" smtClean="0"/>
              <a:t>The </a:t>
            </a:r>
            <a:r>
              <a:rPr lang="en-US" sz="1800" dirty="0"/>
              <a:t>greater the </a:t>
            </a:r>
            <a:r>
              <a:rPr lang="en-US" sz="1800" i="1" dirty="0"/>
              <a:t>risk</a:t>
            </a:r>
            <a:r>
              <a:rPr lang="en-US" sz="1800" dirty="0"/>
              <a:t> </a:t>
            </a:r>
            <a:r>
              <a:rPr lang="en-US" sz="1800" dirty="0" smtClean="0"/>
              <a:t>(</a:t>
            </a:r>
            <a:r>
              <a:rPr lang="en-US" sz="1800" dirty="0"/>
              <a:t>or the greater the perception of that risk), the greater the returns that will be </a:t>
            </a:r>
            <a:r>
              <a:rPr lang="en-US" sz="1800" dirty="0" smtClean="0"/>
              <a:t>expected</a:t>
            </a:r>
          </a:p>
          <a:p>
            <a:r>
              <a:rPr lang="en-US" sz="1800" dirty="0" smtClean="0"/>
              <a:t>The </a:t>
            </a:r>
            <a:r>
              <a:rPr lang="en-US" sz="1800" dirty="0"/>
              <a:t>language of </a:t>
            </a:r>
            <a:r>
              <a:rPr lang="en-US" sz="1800" i="1" dirty="0"/>
              <a:t>risk and </a:t>
            </a:r>
            <a:r>
              <a:rPr lang="en-US" sz="1800" i="1" dirty="0" smtClean="0"/>
              <a:t>returns </a:t>
            </a:r>
            <a:r>
              <a:rPr lang="en-US" sz="1800" dirty="0" smtClean="0"/>
              <a:t>-- financial </a:t>
            </a:r>
            <a:r>
              <a:rPr lang="en-US" sz="1800" dirty="0"/>
              <a:t>and investment decisions are primarily a </a:t>
            </a:r>
            <a:r>
              <a:rPr lang="en-US" sz="1800" dirty="0" smtClean="0"/>
              <a:t>balancing of financial </a:t>
            </a:r>
            <a:r>
              <a:rPr lang="en-US" sz="1800" dirty="0"/>
              <a:t>costs and </a:t>
            </a:r>
            <a:r>
              <a:rPr lang="en-US" sz="1800" dirty="0" smtClean="0"/>
              <a:t>returns.</a:t>
            </a:r>
          </a:p>
          <a:p>
            <a:r>
              <a:rPr lang="en-US" sz="1800" i="1" dirty="0" smtClean="0"/>
              <a:t>In </a:t>
            </a:r>
            <a:r>
              <a:rPr lang="en-US" sz="1800" i="1" dirty="0"/>
              <a:t>practice</a:t>
            </a:r>
            <a:r>
              <a:rPr lang="en-US" sz="1800" dirty="0"/>
              <a:t>, however, a much broader variety of </a:t>
            </a:r>
            <a:r>
              <a:rPr lang="en-US" sz="1800" dirty="0" smtClean="0"/>
              <a:t>nationally specific factors </a:t>
            </a:r>
            <a:r>
              <a:rPr lang="en-US" sz="1800" dirty="0"/>
              <a:t>– </a:t>
            </a:r>
            <a:r>
              <a:rPr lang="en-US" sz="1800" dirty="0" smtClean="0"/>
              <a:t>only some </a:t>
            </a:r>
            <a:r>
              <a:rPr lang="en-US" sz="1800" dirty="0"/>
              <a:t>of which can be readily described in financial </a:t>
            </a:r>
            <a:r>
              <a:rPr lang="en-US" sz="1800" dirty="0" smtClean="0"/>
              <a:t>terms</a:t>
            </a:r>
            <a:r>
              <a:rPr lang="en-US" sz="1800" dirty="0"/>
              <a:t> </a:t>
            </a:r>
            <a:r>
              <a:rPr lang="en-US" sz="1800" dirty="0" smtClean="0"/>
              <a:t>-- affect </a:t>
            </a:r>
            <a:r>
              <a:rPr lang="en-US" sz="1800" dirty="0"/>
              <a:t>financial </a:t>
            </a:r>
            <a:r>
              <a:rPr lang="en-US" sz="1800" dirty="0" smtClean="0"/>
              <a:t>decisions and </a:t>
            </a:r>
            <a:r>
              <a:rPr lang="en-US" sz="1800" dirty="0"/>
              <a:t>ultimately the nature and direction of financial flows</a:t>
            </a:r>
            <a:r>
              <a:rPr lang="en-US" sz="2000" dirty="0"/>
              <a:t>.</a:t>
            </a:r>
            <a:endParaRPr lang="en-US" sz="2200" dirty="0" smtClean="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18</a:t>
            </a:fld>
            <a:endParaRPr lang="en-US" dirty="0">
              <a:solidFill>
                <a:prstClr val="black"/>
              </a:solidFill>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657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1714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Barriers to mobilizing private finance</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19</a:t>
            </a:fld>
            <a:endParaRPr lang="en-US" dirty="0">
              <a:solidFill>
                <a:prstClr val="black"/>
              </a:solidFill>
            </a:endParaRPr>
          </a:p>
        </p:txBody>
      </p:sp>
      <p:sp>
        <p:nvSpPr>
          <p:cNvPr id="6" name="Content Placeholder 1"/>
          <p:cNvSpPr>
            <a:spLocks noGrp="1"/>
          </p:cNvSpPr>
          <p:nvPr>
            <p:ph idx="1"/>
          </p:nvPr>
        </p:nvSpPr>
        <p:spPr>
          <a:xfrm>
            <a:off x="533400" y="1371600"/>
            <a:ext cx="7620000" cy="5195181"/>
          </a:xfrm>
        </p:spPr>
        <p:txBody>
          <a:bodyPr/>
          <a:lstStyle/>
          <a:p>
            <a:r>
              <a:rPr lang="en-US" sz="2200" dirty="0" smtClean="0"/>
              <a:t>Barriers </a:t>
            </a:r>
            <a:r>
              <a:rPr lang="en-US" sz="2200" dirty="0"/>
              <a:t>to </a:t>
            </a:r>
            <a:r>
              <a:rPr lang="en-US" sz="2200" dirty="0" smtClean="0"/>
              <a:t>mobilizing </a:t>
            </a:r>
            <a:r>
              <a:rPr lang="en-US" sz="2200" dirty="0"/>
              <a:t>private finance for climate change related </a:t>
            </a:r>
            <a:r>
              <a:rPr lang="en-US" sz="2200" dirty="0" smtClean="0"/>
              <a:t>mitigation/adaptation </a:t>
            </a:r>
            <a:r>
              <a:rPr lang="en-US" sz="2200" dirty="0"/>
              <a:t>in developing countries are </a:t>
            </a:r>
            <a:r>
              <a:rPr lang="en-US" sz="2200" dirty="0" smtClean="0"/>
              <a:t>often those common to any </a:t>
            </a:r>
            <a:r>
              <a:rPr lang="en-US" sz="2200" dirty="0"/>
              <a:t>private </a:t>
            </a:r>
            <a:r>
              <a:rPr lang="en-US" sz="2200" dirty="0" smtClean="0"/>
              <a:t>finance in the country:</a:t>
            </a:r>
          </a:p>
          <a:p>
            <a:pPr lvl="1"/>
            <a:r>
              <a:rPr lang="en-US" dirty="0" smtClean="0"/>
              <a:t>instability </a:t>
            </a:r>
            <a:r>
              <a:rPr lang="en-US" dirty="0"/>
              <a:t>of legal, economic, and regulatory frameworks within which private sector activity unfolds</a:t>
            </a:r>
            <a:r>
              <a:rPr lang="en-US" dirty="0" smtClean="0"/>
              <a:t>,</a:t>
            </a:r>
          </a:p>
          <a:p>
            <a:pPr lvl="1"/>
            <a:r>
              <a:rPr lang="en-US" dirty="0" smtClean="0"/>
              <a:t>shortcomings </a:t>
            </a:r>
            <a:r>
              <a:rPr lang="en-US" dirty="0"/>
              <a:t>in the reliability and longevity of regulatory </a:t>
            </a:r>
            <a:r>
              <a:rPr lang="en-US" dirty="0" smtClean="0"/>
              <a:t>schemes linked to project returns,</a:t>
            </a:r>
          </a:p>
          <a:p>
            <a:pPr lvl="1"/>
            <a:r>
              <a:rPr lang="en-US" dirty="0" smtClean="0"/>
              <a:t>the </a:t>
            </a:r>
            <a:r>
              <a:rPr lang="en-US" dirty="0"/>
              <a:t>commercial viability, bankability, and/or creditworthiness of the project or venture at hand</a:t>
            </a:r>
            <a:r>
              <a:rPr lang="en-US" dirty="0" smtClean="0"/>
              <a:t>.</a:t>
            </a:r>
          </a:p>
          <a:p>
            <a:pPr lvl="1"/>
            <a:endParaRPr lang="en-US" dirty="0"/>
          </a:p>
          <a:p>
            <a:pPr marL="436562" lvl="1" indent="0">
              <a:buNone/>
            </a:pPr>
            <a:r>
              <a:rPr lang="en-US" sz="2400" dirty="0" smtClean="0"/>
              <a:t>Or, factors commonly referred to as indicators of the </a:t>
            </a:r>
            <a:r>
              <a:rPr lang="en-US" sz="2400" i="1" u="sng" dirty="0" smtClean="0"/>
              <a:t>investment climate</a:t>
            </a:r>
            <a:endParaRPr lang="en-US" sz="2400" i="1" u="sng" dirty="0"/>
          </a:p>
        </p:txBody>
      </p:sp>
    </p:spTree>
    <p:extLst>
      <p:ext uri="{BB962C8B-B14F-4D97-AF65-F5344CB8AC3E}">
        <p14:creationId xmlns:p14="http://schemas.microsoft.com/office/powerpoint/2010/main" val="82166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3349625"/>
            <a:ext cx="9144000" cy="3508375"/>
          </a:xfrm>
        </p:spPr>
        <p:txBody>
          <a:bodyPr/>
          <a:lstStyle/>
          <a:p>
            <a:pPr eaLnBrk="1" hangingPunct="1"/>
            <a:r>
              <a:rPr lang="en-US" altLang="en-US" sz="2800" dirty="0" smtClean="0">
                <a:solidFill>
                  <a:srgbClr val="002060"/>
                </a:solidFill>
              </a:rPr>
              <a:t>Financial Instruments &amp; </a:t>
            </a:r>
            <a:br>
              <a:rPr lang="en-US" altLang="en-US" sz="2800" dirty="0" smtClean="0">
                <a:solidFill>
                  <a:srgbClr val="002060"/>
                </a:solidFill>
              </a:rPr>
            </a:br>
            <a:r>
              <a:rPr lang="en-US" altLang="en-US" sz="2800" dirty="0" smtClean="0">
                <a:solidFill>
                  <a:srgbClr val="002060"/>
                </a:solidFill>
              </a:rPr>
              <a:t>Innovative Risk Mitigation Instruments</a:t>
            </a:r>
            <a:br>
              <a:rPr lang="en-US" altLang="en-US" sz="2800" dirty="0" smtClean="0">
                <a:solidFill>
                  <a:srgbClr val="002060"/>
                </a:solidFill>
              </a:rPr>
            </a:br>
            <a:r>
              <a:rPr lang="en-US" altLang="en-US" sz="2800" dirty="0" smtClean="0">
                <a:solidFill>
                  <a:srgbClr val="002060"/>
                </a:solidFill>
              </a:rPr>
              <a:t>for Climate Financing</a:t>
            </a:r>
            <a:r>
              <a:rPr lang="en-US" altLang="en-US" sz="2400" dirty="0" smtClean="0">
                <a:solidFill>
                  <a:srgbClr val="002060"/>
                </a:solidFill>
              </a:rPr>
              <a:t/>
            </a:r>
            <a:br>
              <a:rPr lang="en-US" altLang="en-US" sz="2400" dirty="0" smtClean="0">
                <a:solidFill>
                  <a:srgbClr val="002060"/>
                </a:solidFill>
              </a:rPr>
            </a:br>
            <a:r>
              <a:rPr lang="en-US" altLang="en-US" sz="1000" i="1" dirty="0" smtClean="0"/>
              <a:t/>
            </a:r>
            <a:br>
              <a:rPr lang="en-US" altLang="en-US" sz="1000" i="1" dirty="0" smtClean="0"/>
            </a:br>
            <a:r>
              <a:rPr lang="en-US" altLang="en-US" sz="1800" b="0" dirty="0" smtClean="0"/>
              <a:t/>
            </a:r>
            <a:br>
              <a:rPr lang="en-US" altLang="en-US" sz="1800" b="0" dirty="0" smtClean="0"/>
            </a:br>
            <a:r>
              <a:rPr lang="en-US" altLang="en-US" sz="1800" dirty="0" smtClean="0"/>
              <a:t>Alan Miller</a:t>
            </a:r>
            <a:r>
              <a:rPr lang="en-US" altLang="en-US" sz="1800" b="0" dirty="0" smtClean="0"/>
              <a:t>, USAID/CEADIR (Crown Regents USA)</a:t>
            </a:r>
            <a:br>
              <a:rPr lang="en-US" altLang="en-US" sz="1800" b="0" dirty="0" smtClean="0"/>
            </a:br>
            <a:r>
              <a:rPr lang="en-US" altLang="en-US" sz="1000" b="0" dirty="0" smtClean="0"/>
              <a:t/>
            </a:r>
            <a:br>
              <a:rPr lang="en-US" altLang="en-US" sz="1000" b="0" dirty="0" smtClean="0"/>
            </a:br>
            <a:r>
              <a:rPr lang="en-US" altLang="en-US" sz="1800" dirty="0" err="1" smtClean="0"/>
              <a:t>Michèle</a:t>
            </a:r>
            <a:r>
              <a:rPr lang="en-US" altLang="en-US" sz="1800" dirty="0" smtClean="0"/>
              <a:t> Laird</a:t>
            </a:r>
            <a:r>
              <a:rPr lang="en-US" altLang="en-US" sz="1800" b="0" dirty="0" smtClean="0"/>
              <a:t>, USAID/CEADIR (Abt Associates Inc.)</a:t>
            </a:r>
            <a:br>
              <a:rPr lang="en-US" altLang="en-US" sz="1800" b="0" dirty="0" smtClean="0"/>
            </a:br>
            <a:r>
              <a:rPr lang="en-US" altLang="en-US" sz="2400" i="1" dirty="0" smtClean="0"/>
              <a:t/>
            </a:r>
            <a:br>
              <a:rPr lang="en-US" altLang="en-US" sz="2400" i="1" dirty="0" smtClean="0"/>
            </a:br>
            <a:r>
              <a:rPr lang="en-US" altLang="en-US" sz="2400" i="1" dirty="0" smtClean="0"/>
              <a:t/>
            </a:r>
            <a:br>
              <a:rPr lang="en-US" altLang="en-US" sz="2400" i="1" dirty="0" smtClean="0"/>
            </a:br>
            <a:r>
              <a:rPr lang="en-US" altLang="en-US" sz="1800" b="0" dirty="0" smtClean="0"/>
              <a:t>October 14, 2015   •  LEDS GP Annual Conference</a:t>
            </a:r>
            <a:r>
              <a:rPr lang="en-US" altLang="en-US" sz="1800" dirty="0" smtClean="0"/>
              <a:t/>
            </a:r>
            <a:br>
              <a:rPr lang="en-US" altLang="en-US" sz="1800" dirty="0" smtClean="0"/>
            </a:br>
            <a:endParaRPr lang="en-US" altLang="en-US" b="0" dirty="0" smtClean="0"/>
          </a:p>
        </p:txBody>
      </p:sp>
      <p:pic>
        <p:nvPicPr>
          <p:cNvPr id="25603" name="Picture 5" descr="C:\Users\TrumpM\AppData\Local\Microsoft\Windows\Temporary Internet Files\Content.Outlook\SIHHQDWK\485433161 (2).jpg"/>
          <p:cNvPicPr>
            <a:picLocks noChangeAspect="1" noChangeArrowheads="1"/>
          </p:cNvPicPr>
          <p:nvPr/>
        </p:nvPicPr>
        <p:blipFill>
          <a:blip r:embed="rId3">
            <a:extLst>
              <a:ext uri="{28A0092B-C50C-407E-A947-70E740481C1C}">
                <a14:useLocalDpi xmlns:a14="http://schemas.microsoft.com/office/drawing/2010/main" val="0"/>
              </a:ext>
            </a:extLst>
          </a:blip>
          <a:srcRect t="7048" r="11021"/>
          <a:stretch>
            <a:fillRect/>
          </a:stretch>
        </p:blipFill>
        <p:spPr bwMode="auto">
          <a:xfrm>
            <a:off x="7072313" y="1905000"/>
            <a:ext cx="207168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C:\Users\TrumpM\AppData\Local\Microsoft\Windows\Temporary Internet Files\Content.Outlook\SIHHQDWK\dv118009.jpg"/>
          <p:cNvPicPr>
            <a:picLocks noChangeAspect="1" noChangeArrowheads="1"/>
          </p:cNvPicPr>
          <p:nvPr/>
        </p:nvPicPr>
        <p:blipFill>
          <a:blip r:embed="rId4">
            <a:extLst>
              <a:ext uri="{28A0092B-C50C-407E-A947-70E740481C1C}">
                <a14:useLocalDpi xmlns:a14="http://schemas.microsoft.com/office/drawing/2010/main" val="0"/>
              </a:ext>
            </a:extLst>
          </a:blip>
          <a:srcRect l="42854" t="14709" r="14061" b="45586"/>
          <a:stretch>
            <a:fillRect/>
          </a:stretch>
        </p:blipFill>
        <p:spPr bwMode="auto">
          <a:xfrm>
            <a:off x="4618038" y="1905000"/>
            <a:ext cx="24542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C:\Users\TrumpM\AppData\Local\Microsoft\Windows\Temporary Internet Files\Content.Outlook\SIHHQDWK\119013061.jpg"/>
          <p:cNvPicPr>
            <a:picLocks noChangeAspect="1" noChangeArrowheads="1"/>
          </p:cNvPicPr>
          <p:nvPr/>
        </p:nvPicPr>
        <p:blipFill>
          <a:blip r:embed="rId5">
            <a:extLst>
              <a:ext uri="{28A0092B-C50C-407E-A947-70E740481C1C}">
                <a14:useLocalDpi xmlns:a14="http://schemas.microsoft.com/office/drawing/2010/main" val="0"/>
              </a:ext>
            </a:extLst>
          </a:blip>
          <a:srcRect l="29193" t="31062" r="27934" b="17406"/>
          <a:stretch>
            <a:fillRect/>
          </a:stretch>
        </p:blipFill>
        <p:spPr bwMode="auto">
          <a:xfrm>
            <a:off x="2489200" y="1905000"/>
            <a:ext cx="21288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C:\Users\TrumpM\AppData\Local\Microsoft\Windows\Temporary Internet Files\Content.Outlook\SIHHQDWK\452680237.jpg"/>
          <p:cNvPicPr>
            <a:picLocks noChangeAspect="1" noChangeArrowheads="1"/>
          </p:cNvPicPr>
          <p:nvPr/>
        </p:nvPicPr>
        <p:blipFill>
          <a:blip r:embed="rId6">
            <a:extLst>
              <a:ext uri="{28A0092B-C50C-407E-A947-70E740481C1C}">
                <a14:useLocalDpi xmlns:a14="http://schemas.microsoft.com/office/drawing/2010/main" val="0"/>
              </a:ext>
            </a:extLst>
          </a:blip>
          <a:srcRect l="5000" t="9218" r="3999" b="5606"/>
          <a:stretch>
            <a:fillRect/>
          </a:stretch>
        </p:blipFill>
        <p:spPr bwMode="auto">
          <a:xfrm>
            <a:off x="152400" y="1905000"/>
            <a:ext cx="2311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4085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Public finance mechanisms can overcome barriers</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20</a:t>
            </a:fld>
            <a:endParaRPr lang="en-US" dirty="0">
              <a:solidFill>
                <a:prstClr val="black"/>
              </a:solidFill>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221" y="3124200"/>
            <a:ext cx="8003957" cy="317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371600"/>
            <a:ext cx="8305800" cy="1631216"/>
          </a:xfrm>
          <a:prstGeom prst="rect">
            <a:avLst/>
          </a:prstGeom>
          <a:noFill/>
        </p:spPr>
        <p:txBody>
          <a:bodyPr wrap="square" rtlCol="0">
            <a:spAutoFit/>
          </a:bodyPr>
          <a:lstStyle/>
          <a:p>
            <a:pPr marL="285750" indent="-285750" defTabSz="914400" fontAlgn="base">
              <a:spcBef>
                <a:spcPct val="0"/>
              </a:spcBef>
              <a:spcAft>
                <a:spcPct val="0"/>
              </a:spcAft>
              <a:buFont typeface="Arial" panose="020B0604020202020204" pitchFamily="34" charset="0"/>
              <a:buChar char="•"/>
            </a:pPr>
            <a:r>
              <a:rPr lang="en-US" sz="2000" dirty="0">
                <a:solidFill>
                  <a:prstClr val="black"/>
                </a:solidFill>
                <a:cs typeface="Arial" pitchFamily="34" charset="0"/>
              </a:rPr>
              <a:t>Risk mitigation instruments can address high (perceived) risk.</a:t>
            </a:r>
          </a:p>
          <a:p>
            <a:pPr marL="285750" indent="-285750" defTabSz="914400" fontAlgn="base">
              <a:spcBef>
                <a:spcPct val="0"/>
              </a:spcBef>
              <a:spcAft>
                <a:spcPct val="0"/>
              </a:spcAft>
              <a:buFont typeface="Arial" panose="020B0604020202020204" pitchFamily="34" charset="0"/>
              <a:buChar char="•"/>
            </a:pPr>
            <a:r>
              <a:rPr lang="en-US" sz="2000" dirty="0">
                <a:solidFill>
                  <a:prstClr val="black"/>
                </a:solidFill>
                <a:cs typeface="Arial" pitchFamily="34" charset="0"/>
              </a:rPr>
              <a:t>Direct investments by Development Finance Institutions (DFIs) / International Finance Institutions (IFIs) can supply additional long-term capital</a:t>
            </a:r>
          </a:p>
          <a:p>
            <a:pPr marL="285750" indent="-285750" defTabSz="914400" fontAlgn="base">
              <a:spcBef>
                <a:spcPct val="0"/>
              </a:spcBef>
              <a:spcAft>
                <a:spcPct val="0"/>
              </a:spcAft>
              <a:buFont typeface="Arial" panose="020B0604020202020204" pitchFamily="34" charset="0"/>
              <a:buChar char="•"/>
            </a:pPr>
            <a:r>
              <a:rPr lang="en-US" sz="2000" dirty="0">
                <a:solidFill>
                  <a:prstClr val="black"/>
                </a:solidFill>
                <a:cs typeface="Arial" pitchFamily="34" charset="0"/>
              </a:rPr>
              <a:t>Grants can address gaps in the financial viability. </a:t>
            </a:r>
          </a:p>
        </p:txBody>
      </p:sp>
    </p:spTree>
    <p:extLst>
      <p:ext uri="{BB962C8B-B14F-4D97-AF65-F5344CB8AC3E}">
        <p14:creationId xmlns:p14="http://schemas.microsoft.com/office/powerpoint/2010/main" val="27619110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ADE184-833C-4F8F-BE18-56BE78C48389}" type="slidenum">
              <a:rPr lang="en-US" smtClean="0">
                <a:solidFill>
                  <a:prstClr val="black"/>
                </a:solidFill>
              </a:rPr>
              <a:pPr>
                <a:defRPr/>
              </a:pPr>
              <a:t>21</a:t>
            </a:fld>
            <a:endParaRPr lang="en-US"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55878866"/>
              </p:ext>
            </p:extLst>
          </p:nvPr>
        </p:nvGraphicFramePr>
        <p:xfrm>
          <a:off x="685800" y="1397000"/>
          <a:ext cx="8153400" cy="5024449"/>
        </p:xfrm>
        <a:graphic>
          <a:graphicData uri="http://schemas.openxmlformats.org/drawingml/2006/table">
            <a:tbl>
              <a:tblPr firstRow="1" bandRow="1">
                <a:tableStyleId>{5C22544A-7EE6-4342-B048-85BDC9FD1C3A}</a:tableStyleId>
              </a:tblPr>
              <a:tblGrid>
                <a:gridCol w="2076809"/>
                <a:gridCol w="2999836"/>
                <a:gridCol w="3076755"/>
              </a:tblGrid>
              <a:tr h="668513">
                <a:tc>
                  <a:txBody>
                    <a:bodyPr/>
                    <a:lstStyle/>
                    <a:p>
                      <a:pPr algn="ctr"/>
                      <a:r>
                        <a:rPr lang="en-US" dirty="0" smtClean="0"/>
                        <a:t>Risk</a:t>
                      </a:r>
                      <a:endParaRPr lang="en-US" dirty="0"/>
                    </a:p>
                  </a:txBody>
                  <a:tcPr/>
                </a:tc>
                <a:tc>
                  <a:txBody>
                    <a:bodyPr/>
                    <a:lstStyle/>
                    <a:p>
                      <a:pPr algn="ctr"/>
                      <a:r>
                        <a:rPr lang="en-US" dirty="0" smtClean="0"/>
                        <a:t>Functions</a:t>
                      </a:r>
                      <a:endParaRPr lang="en-US" dirty="0"/>
                    </a:p>
                  </a:txBody>
                  <a:tcPr/>
                </a:tc>
                <a:tc>
                  <a:txBody>
                    <a:bodyPr/>
                    <a:lstStyle/>
                    <a:p>
                      <a:pPr algn="ctr"/>
                      <a:r>
                        <a:rPr lang="en-US" dirty="0" smtClean="0"/>
                        <a:t>Tools and Instruments</a:t>
                      </a:r>
                      <a:endParaRPr lang="en-US" dirty="0"/>
                    </a:p>
                  </a:txBody>
                  <a:tcPr/>
                </a:tc>
              </a:tr>
              <a:tr h="1368896">
                <a:tc>
                  <a:txBody>
                    <a:bodyPr/>
                    <a:lstStyle/>
                    <a:p>
                      <a:pPr>
                        <a:spcAft>
                          <a:spcPts val="600"/>
                        </a:spcAft>
                      </a:pPr>
                      <a:r>
                        <a:rPr lang="en-US" sz="1400" dirty="0" smtClean="0"/>
                        <a:t>Facilitate access to capital</a:t>
                      </a:r>
                      <a:endParaRPr lang="en-US" sz="1400" dirty="0"/>
                    </a:p>
                  </a:txBody>
                  <a:tcPr/>
                </a:tc>
                <a:tc>
                  <a:txBody>
                    <a:bodyPr/>
                    <a:lstStyle/>
                    <a:p>
                      <a:pPr marL="285750" indent="-285750">
                        <a:spcAft>
                          <a:spcPts val="600"/>
                        </a:spcAft>
                        <a:buFont typeface="Arial" panose="020B0604020202020204" pitchFamily="34" charset="0"/>
                        <a:buChar char="•"/>
                      </a:pPr>
                      <a:r>
                        <a:rPr lang="en-US" sz="1400" dirty="0" smtClean="0"/>
                        <a:t>Providing long-term</a:t>
                      </a:r>
                      <a:r>
                        <a:rPr lang="en-US" sz="1400" baseline="0" dirty="0" smtClean="0"/>
                        <a:t> capital</a:t>
                      </a:r>
                    </a:p>
                    <a:p>
                      <a:pPr marL="285750" indent="-285750">
                        <a:spcAft>
                          <a:spcPts val="600"/>
                        </a:spcAft>
                        <a:buFont typeface="Arial" panose="020B0604020202020204" pitchFamily="34" charset="0"/>
                        <a:buChar char="•"/>
                      </a:pPr>
                      <a:r>
                        <a:rPr lang="en-US" sz="1400" baseline="0" dirty="0" smtClean="0"/>
                        <a:t>Facilitating access to private capital</a:t>
                      </a:r>
                      <a:endParaRPr lang="en-US" sz="1400" dirty="0"/>
                    </a:p>
                  </a:txBody>
                  <a:tcPr/>
                </a:tc>
                <a:tc>
                  <a:txBody>
                    <a:bodyPr/>
                    <a:lstStyle/>
                    <a:p>
                      <a:pPr marL="285750" indent="-285750">
                        <a:spcAft>
                          <a:spcPts val="600"/>
                        </a:spcAft>
                        <a:buFont typeface="Courier New" panose="02070309020205020404" pitchFamily="49" charset="0"/>
                        <a:buChar char="o"/>
                      </a:pPr>
                      <a:r>
                        <a:rPr lang="en-US" sz="1400" dirty="0" smtClean="0"/>
                        <a:t>Concessional and non-concessional lending</a:t>
                      </a:r>
                    </a:p>
                    <a:p>
                      <a:pPr marL="285750" indent="-285750">
                        <a:spcAft>
                          <a:spcPts val="600"/>
                        </a:spcAft>
                        <a:buFont typeface="Courier New" panose="02070309020205020404" pitchFamily="49" charset="0"/>
                        <a:buChar char="o"/>
                      </a:pPr>
                      <a:r>
                        <a:rPr lang="en-US" sz="1400" dirty="0" smtClean="0"/>
                        <a:t>Equity investment</a:t>
                      </a:r>
                    </a:p>
                    <a:p>
                      <a:pPr marL="285750" indent="-285750">
                        <a:spcAft>
                          <a:spcPts val="600"/>
                        </a:spcAft>
                        <a:buFont typeface="Courier New" panose="02070309020205020404" pitchFamily="49" charset="0"/>
                        <a:buChar char="o"/>
                      </a:pPr>
                      <a:r>
                        <a:rPr lang="en-US" sz="1400" dirty="0" smtClean="0"/>
                        <a:t>International</a:t>
                      </a:r>
                      <a:r>
                        <a:rPr lang="en-US" sz="1400" baseline="0" dirty="0" smtClean="0"/>
                        <a:t> climate funds</a:t>
                      </a:r>
                    </a:p>
                    <a:p>
                      <a:pPr marL="285750" indent="-285750">
                        <a:spcAft>
                          <a:spcPts val="600"/>
                        </a:spcAft>
                        <a:buFont typeface="Courier New" panose="02070309020205020404" pitchFamily="49" charset="0"/>
                        <a:buChar char="o"/>
                      </a:pPr>
                      <a:r>
                        <a:rPr lang="en-US" sz="1400" baseline="0" dirty="0" smtClean="0"/>
                        <a:t>Public-private partnerships</a:t>
                      </a:r>
                      <a:endParaRPr lang="en-US" sz="1400" dirty="0"/>
                    </a:p>
                  </a:txBody>
                  <a:tcPr/>
                </a:tc>
              </a:tr>
              <a:tr h="1368896">
                <a:tc>
                  <a:txBody>
                    <a:bodyPr/>
                    <a:lstStyle/>
                    <a:p>
                      <a:pPr>
                        <a:spcAft>
                          <a:spcPts val="600"/>
                        </a:spcAft>
                      </a:pPr>
                      <a:r>
                        <a:rPr lang="en-US" sz="1400" dirty="0" smtClean="0"/>
                        <a:t>Reduce risk</a:t>
                      </a:r>
                      <a:endParaRPr lang="en-US" sz="1400" dirty="0"/>
                    </a:p>
                  </a:txBody>
                  <a:tcPr/>
                </a:tc>
                <a:tc>
                  <a:txBody>
                    <a:bodyPr/>
                    <a:lstStyle/>
                    <a:p>
                      <a:pPr marL="285750" indent="-285750">
                        <a:spcAft>
                          <a:spcPts val="600"/>
                        </a:spcAft>
                        <a:buFont typeface="Arial" panose="020B0604020202020204" pitchFamily="34" charset="0"/>
                        <a:buChar char="•"/>
                      </a:pPr>
                      <a:r>
                        <a:rPr lang="en-US" sz="1400" dirty="0" smtClean="0"/>
                        <a:t>Risk-sharing</a:t>
                      </a:r>
                    </a:p>
                    <a:p>
                      <a:pPr marL="285750" indent="-285750">
                        <a:spcAft>
                          <a:spcPts val="600"/>
                        </a:spcAft>
                        <a:buFont typeface="Arial" panose="020B0604020202020204" pitchFamily="34" charset="0"/>
                        <a:buChar char="•"/>
                      </a:pPr>
                      <a:r>
                        <a:rPr lang="en-US" sz="1400" dirty="0" smtClean="0"/>
                        <a:t>Credit enhancement mechanisms</a:t>
                      </a:r>
                      <a:endParaRPr lang="en-US" sz="1400" dirty="0"/>
                    </a:p>
                  </a:txBody>
                  <a:tcPr/>
                </a:tc>
                <a:tc>
                  <a:txBody>
                    <a:bodyPr/>
                    <a:lstStyle/>
                    <a:p>
                      <a:pPr marL="285750" indent="-285750">
                        <a:spcAft>
                          <a:spcPts val="600"/>
                        </a:spcAft>
                        <a:buFont typeface="Courier New" panose="02070309020205020404" pitchFamily="49" charset="0"/>
                        <a:buChar char="o"/>
                      </a:pPr>
                      <a:r>
                        <a:rPr lang="en-US" sz="1400" dirty="0" smtClean="0"/>
                        <a:t>Structured finance: Guarantees</a:t>
                      </a:r>
                    </a:p>
                    <a:p>
                      <a:pPr marL="285750" indent="-285750">
                        <a:spcAft>
                          <a:spcPts val="600"/>
                        </a:spcAft>
                        <a:buFont typeface="Courier New" panose="02070309020205020404" pitchFamily="49" charset="0"/>
                        <a:buChar char="o"/>
                      </a:pPr>
                      <a:r>
                        <a:rPr lang="en-US" sz="1400" dirty="0" smtClean="0"/>
                        <a:t>Public-private partnerships</a:t>
                      </a:r>
                    </a:p>
                    <a:p>
                      <a:pPr marL="285750" indent="-285750">
                        <a:spcAft>
                          <a:spcPts val="600"/>
                        </a:spcAft>
                        <a:buFont typeface="Courier New" panose="02070309020205020404" pitchFamily="49" charset="0"/>
                        <a:buChar char="o"/>
                      </a:pPr>
                      <a:r>
                        <a:rPr lang="en-US" sz="1400" dirty="0" smtClean="0"/>
                        <a:t>Junior debt/Mezzanine</a:t>
                      </a:r>
                      <a:r>
                        <a:rPr lang="en-US" sz="1400" baseline="0" dirty="0" smtClean="0"/>
                        <a:t> financing</a:t>
                      </a:r>
                    </a:p>
                    <a:p>
                      <a:pPr marL="285750" indent="-285750">
                        <a:spcAft>
                          <a:spcPts val="600"/>
                        </a:spcAft>
                        <a:buFont typeface="Courier New" panose="02070309020205020404" pitchFamily="49" charset="0"/>
                        <a:buChar char="o"/>
                      </a:pPr>
                      <a:r>
                        <a:rPr lang="en-US" sz="1400" baseline="0" dirty="0" smtClean="0"/>
                        <a:t>Insurance products (e.g. political risk insurance) – complex to deploy</a:t>
                      </a:r>
                    </a:p>
                  </a:txBody>
                  <a:tcPr/>
                </a:tc>
              </a:tr>
              <a:tr h="1368896">
                <a:tc>
                  <a:txBody>
                    <a:bodyPr/>
                    <a:lstStyle/>
                    <a:p>
                      <a:pPr>
                        <a:spcAft>
                          <a:spcPts val="600"/>
                        </a:spcAft>
                      </a:pPr>
                      <a:r>
                        <a:rPr lang="en-US" sz="1400" dirty="0" smtClean="0"/>
                        <a:t>Fill the capacity</a:t>
                      </a:r>
                      <a:r>
                        <a:rPr lang="en-US" sz="1400" baseline="0" dirty="0" smtClean="0"/>
                        <a:t> gap</a:t>
                      </a:r>
                      <a:endParaRPr lang="en-US" sz="1400" dirty="0"/>
                    </a:p>
                  </a:txBody>
                  <a:tcPr/>
                </a:tc>
                <a:tc>
                  <a:txBody>
                    <a:bodyPr/>
                    <a:lstStyle/>
                    <a:p>
                      <a:pPr marL="285750" indent="-285750">
                        <a:spcAft>
                          <a:spcPts val="600"/>
                        </a:spcAft>
                        <a:buFont typeface="Arial" panose="020B0604020202020204" pitchFamily="34" charset="0"/>
                        <a:buChar char="•"/>
                      </a:pPr>
                      <a:r>
                        <a:rPr lang="en-US" sz="1400" dirty="0" smtClean="0"/>
                        <a:t>Aiding project development</a:t>
                      </a:r>
                    </a:p>
                    <a:p>
                      <a:pPr marL="285750" indent="-285750">
                        <a:spcAft>
                          <a:spcPts val="600"/>
                        </a:spcAft>
                        <a:buFont typeface="Arial" panose="020B0604020202020204" pitchFamily="34" charset="0"/>
                        <a:buChar char="•"/>
                      </a:pPr>
                      <a:r>
                        <a:rPr lang="en-US" sz="1400" dirty="0" smtClean="0"/>
                        <a:t>Reducing project risks</a:t>
                      </a:r>
                      <a:endParaRPr lang="en-US" sz="1400" dirty="0"/>
                    </a:p>
                  </a:txBody>
                  <a:tcPr/>
                </a:tc>
                <a:tc>
                  <a:txBody>
                    <a:bodyPr/>
                    <a:lstStyle/>
                    <a:p>
                      <a:pPr marL="285750" indent="-285750">
                        <a:spcAft>
                          <a:spcPts val="600"/>
                        </a:spcAft>
                        <a:buFont typeface="Courier New" panose="02070309020205020404" pitchFamily="49" charset="0"/>
                        <a:buChar char="o"/>
                      </a:pPr>
                      <a:r>
                        <a:rPr lang="en-US" sz="1400" dirty="0" smtClean="0"/>
                        <a:t>Technical assistance</a:t>
                      </a:r>
                    </a:p>
                    <a:p>
                      <a:pPr marL="285750" indent="-285750">
                        <a:spcAft>
                          <a:spcPts val="600"/>
                        </a:spcAft>
                        <a:buFont typeface="Courier New" panose="02070309020205020404" pitchFamily="49" charset="0"/>
                        <a:buChar char="o"/>
                      </a:pPr>
                      <a:r>
                        <a:rPr lang="en-US" sz="1400" dirty="0" smtClean="0"/>
                        <a:t>Capacity building</a:t>
                      </a:r>
                    </a:p>
                    <a:p>
                      <a:pPr marL="285750" indent="-285750">
                        <a:spcAft>
                          <a:spcPts val="600"/>
                        </a:spcAft>
                        <a:buFont typeface="Courier New" panose="02070309020205020404" pitchFamily="49" charset="0"/>
                        <a:buChar char="o"/>
                      </a:pPr>
                      <a:r>
                        <a:rPr lang="en-US" sz="1400" dirty="0" smtClean="0"/>
                        <a:t>Information tools (GHG quantification, energy certificate tracking, etc.)</a:t>
                      </a:r>
                      <a:endParaRPr lang="en-US" sz="1400" dirty="0"/>
                    </a:p>
                  </a:txBody>
                  <a:tcPr/>
                </a:tc>
              </a:tr>
            </a:tbl>
          </a:graphicData>
        </a:graphic>
      </p:graphicFrame>
      <p:sp>
        <p:nvSpPr>
          <p:cNvPr id="5" name="TextBox 4"/>
          <p:cNvSpPr txBox="1"/>
          <p:nvPr/>
        </p:nvSpPr>
        <p:spPr>
          <a:xfrm>
            <a:off x="457200" y="219694"/>
            <a:ext cx="8382000" cy="830997"/>
          </a:xfrm>
          <a:prstGeom prst="rect">
            <a:avLst/>
          </a:prstGeom>
          <a:noFill/>
        </p:spPr>
        <p:txBody>
          <a:bodyPr wrap="square" rtlCol="0">
            <a:spAutoFit/>
          </a:bodyPr>
          <a:lstStyle/>
          <a:p>
            <a:pPr defTabSz="914400" fontAlgn="base">
              <a:spcBef>
                <a:spcPct val="0"/>
              </a:spcBef>
              <a:spcAft>
                <a:spcPct val="0"/>
              </a:spcAft>
            </a:pPr>
            <a:r>
              <a:rPr lang="en-US" sz="2400" b="1" dirty="0">
                <a:solidFill>
                  <a:srgbClr val="002A6C"/>
                </a:solidFill>
                <a:cs typeface="Arial" pitchFamily="34" charset="0"/>
              </a:rPr>
              <a:t>Overview of PFI instruments to support climate change projects</a:t>
            </a:r>
          </a:p>
        </p:txBody>
      </p:sp>
    </p:spTree>
    <p:extLst>
      <p:ext uri="{BB962C8B-B14F-4D97-AF65-F5344CB8AC3E}">
        <p14:creationId xmlns:p14="http://schemas.microsoft.com/office/powerpoint/2010/main" val="13481630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All climate change projects are not the same</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22</a:t>
            </a:fld>
            <a:endParaRPr lang="en-US" dirty="0">
              <a:solidFill>
                <a:prstClr val="black"/>
              </a:solidFill>
            </a:endParaRPr>
          </a:p>
        </p:txBody>
      </p:sp>
      <p:sp>
        <p:nvSpPr>
          <p:cNvPr id="6" name="Content Placeholder 1"/>
          <p:cNvSpPr>
            <a:spLocks noGrp="1"/>
          </p:cNvSpPr>
          <p:nvPr>
            <p:ph idx="1"/>
          </p:nvPr>
        </p:nvSpPr>
        <p:spPr>
          <a:xfrm>
            <a:off x="533400" y="1371600"/>
            <a:ext cx="7620000" cy="5195181"/>
          </a:xfrm>
        </p:spPr>
        <p:txBody>
          <a:bodyPr/>
          <a:lstStyle/>
          <a:p>
            <a:r>
              <a:rPr lang="en-US" sz="2000" dirty="0" smtClean="0"/>
              <a:t>Each type climate </a:t>
            </a:r>
            <a:r>
              <a:rPr lang="en-US" sz="2000" dirty="0"/>
              <a:t>change-related </a:t>
            </a:r>
            <a:r>
              <a:rPr lang="en-US" sz="2000" dirty="0" smtClean="0"/>
              <a:t>project has unique issues </a:t>
            </a:r>
            <a:r>
              <a:rPr lang="en-US" sz="2000" dirty="0"/>
              <a:t>and </a:t>
            </a:r>
            <a:r>
              <a:rPr lang="en-US" sz="2000" dirty="0" smtClean="0"/>
              <a:t>challenges in attracting </a:t>
            </a:r>
            <a:r>
              <a:rPr lang="en-US" sz="2000" dirty="0"/>
              <a:t>private finance</a:t>
            </a:r>
            <a:r>
              <a:rPr lang="en-US" sz="2000" dirty="0" smtClean="0"/>
              <a:t>.</a:t>
            </a:r>
          </a:p>
          <a:p>
            <a:r>
              <a:rPr lang="en-US" sz="2000" dirty="0" smtClean="0"/>
              <a:t>Private financial requirements vary by project types; each </a:t>
            </a:r>
            <a:r>
              <a:rPr lang="en-US" sz="2000" dirty="0"/>
              <a:t>project type is likely to confront obstacles </a:t>
            </a:r>
            <a:r>
              <a:rPr lang="en-US" sz="2000" dirty="0" smtClean="0"/>
              <a:t>specific </a:t>
            </a:r>
            <a:r>
              <a:rPr lang="en-US" sz="2000" dirty="0"/>
              <a:t>to its </a:t>
            </a:r>
            <a:r>
              <a:rPr lang="en-US" sz="2000" dirty="0" smtClean="0"/>
              <a:t>financing </a:t>
            </a:r>
            <a:r>
              <a:rPr lang="en-US" sz="2000" dirty="0"/>
              <a:t>needs</a:t>
            </a:r>
            <a:r>
              <a:rPr lang="en-US" sz="2000" dirty="0" smtClean="0"/>
              <a:t>.</a:t>
            </a:r>
          </a:p>
          <a:p>
            <a:r>
              <a:rPr lang="en-US" sz="2000" dirty="0" smtClean="0"/>
              <a:t>Public </a:t>
            </a:r>
            <a:r>
              <a:rPr lang="en-US" sz="2000" dirty="0"/>
              <a:t>intervention </a:t>
            </a:r>
            <a:r>
              <a:rPr lang="en-US" sz="2000" dirty="0" smtClean="0"/>
              <a:t>to </a:t>
            </a:r>
            <a:r>
              <a:rPr lang="en-US" sz="2000" dirty="0"/>
              <a:t>move different types of climate change related projects </a:t>
            </a:r>
            <a:r>
              <a:rPr lang="en-US" sz="2000" dirty="0" smtClean="0"/>
              <a:t>forward</a:t>
            </a:r>
            <a:r>
              <a:rPr lang="en-US" sz="2000" dirty="0"/>
              <a:t> </a:t>
            </a:r>
            <a:r>
              <a:rPr lang="en-US" sz="2000" dirty="0" smtClean="0"/>
              <a:t>similarly varies</a:t>
            </a:r>
          </a:p>
          <a:p>
            <a:r>
              <a:rPr lang="en-US" sz="2000" i="1" dirty="0" smtClean="0"/>
              <a:t>Thus, </a:t>
            </a:r>
            <a:r>
              <a:rPr lang="en-US" sz="2000" dirty="0" smtClean="0"/>
              <a:t>effective use </a:t>
            </a:r>
            <a:r>
              <a:rPr lang="en-US" sz="2000" dirty="0"/>
              <a:t>of climate finance to bring about private investment depends on </a:t>
            </a:r>
            <a:r>
              <a:rPr lang="en-US" sz="2000" dirty="0" smtClean="0"/>
              <a:t>understanding</a:t>
            </a:r>
          </a:p>
          <a:p>
            <a:pPr lvl="1"/>
            <a:r>
              <a:rPr lang="en-US" sz="1600" dirty="0" smtClean="0"/>
              <a:t> </a:t>
            </a:r>
            <a:r>
              <a:rPr lang="en-US" sz="1800" dirty="0"/>
              <a:t>which issues are most relevant </a:t>
            </a:r>
            <a:endParaRPr lang="en-US" sz="1800" dirty="0" smtClean="0"/>
          </a:p>
          <a:p>
            <a:pPr lvl="1"/>
            <a:r>
              <a:rPr lang="en-US" sz="1800" dirty="0" smtClean="0"/>
              <a:t>for </a:t>
            </a:r>
            <a:r>
              <a:rPr lang="en-US" sz="1800" dirty="0"/>
              <a:t>a specific project or strategy </a:t>
            </a:r>
            <a:endParaRPr lang="en-US" sz="1800" dirty="0" smtClean="0"/>
          </a:p>
          <a:p>
            <a:pPr lvl="1"/>
            <a:r>
              <a:rPr lang="en-US" sz="1800" dirty="0" smtClean="0"/>
              <a:t>in </a:t>
            </a:r>
            <a:r>
              <a:rPr lang="en-US" sz="1800" dirty="0"/>
              <a:t>a given market </a:t>
            </a:r>
            <a:endParaRPr lang="en-US" sz="1800" dirty="0" smtClean="0"/>
          </a:p>
          <a:p>
            <a:pPr lvl="1"/>
            <a:r>
              <a:rPr lang="en-US" sz="1800" dirty="0" smtClean="0"/>
              <a:t>at </a:t>
            </a:r>
            <a:r>
              <a:rPr lang="en-US" sz="1800" dirty="0"/>
              <a:t>a particular </a:t>
            </a:r>
            <a:r>
              <a:rPr lang="en-US" sz="1800" dirty="0" smtClean="0"/>
              <a:t>time</a:t>
            </a:r>
            <a:endParaRPr lang="en-US" sz="1800" dirty="0"/>
          </a:p>
        </p:txBody>
      </p:sp>
    </p:spTree>
    <p:extLst>
      <p:ext uri="{BB962C8B-B14F-4D97-AF65-F5344CB8AC3E}">
        <p14:creationId xmlns:p14="http://schemas.microsoft.com/office/powerpoint/2010/main" val="6690243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23</a:t>
            </a:fld>
            <a:endParaRPr lang="en-US" dirty="0">
              <a:solidFill>
                <a:prstClr val="black"/>
              </a:solidFill>
            </a:endParaRPr>
          </a:p>
        </p:txBody>
      </p:sp>
      <p:sp>
        <p:nvSpPr>
          <p:cNvPr id="8" name="Title 7"/>
          <p:cNvSpPr>
            <a:spLocks noGrp="1"/>
          </p:cNvSpPr>
          <p:nvPr>
            <p:ph type="title" idx="4294967295"/>
          </p:nvPr>
        </p:nvSpPr>
        <p:spPr>
          <a:xfrm>
            <a:off x="525463" y="365125"/>
            <a:ext cx="8618537" cy="549275"/>
          </a:xfrm>
        </p:spPr>
        <p:txBody>
          <a:bodyPr/>
          <a:lstStyle/>
          <a:p>
            <a:r>
              <a:rPr lang="en-US" dirty="0" smtClean="0"/>
              <a:t>Perceived risks</a:t>
            </a:r>
            <a:endParaRPr lang="en-US" dirty="0"/>
          </a:p>
        </p:txBody>
      </p:sp>
      <p:pic>
        <p:nvPicPr>
          <p:cNvPr id="7" name="Picture 6"/>
          <p:cNvPicPr/>
          <p:nvPr/>
        </p:nvPicPr>
        <p:blipFill>
          <a:blip r:embed="rId3"/>
          <a:stretch>
            <a:fillRect/>
          </a:stretch>
        </p:blipFill>
        <p:spPr>
          <a:xfrm>
            <a:off x="533400" y="1311910"/>
            <a:ext cx="7696200" cy="5241290"/>
          </a:xfrm>
          <a:prstGeom prst="rect">
            <a:avLst/>
          </a:prstGeom>
        </p:spPr>
      </p:pic>
    </p:spTree>
    <p:extLst>
      <p:ext uri="{BB962C8B-B14F-4D97-AF65-F5344CB8AC3E}">
        <p14:creationId xmlns:p14="http://schemas.microsoft.com/office/powerpoint/2010/main" val="36082071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Different instruments for different activities</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24</a:t>
            </a:fld>
            <a:endParaRPr lang="en-US" dirty="0">
              <a:solidFill>
                <a:prstClr val="black"/>
              </a:solidFill>
            </a:endParaRPr>
          </a:p>
        </p:txBody>
      </p:sp>
      <p:pic>
        <p:nvPicPr>
          <p:cNvPr id="14338" name="Picture 2" descr="Targeting Different Climate Activit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211291" cy="541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490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rc 87"/>
          <p:cNvSpPr>
            <a:spLocks/>
          </p:cNvSpPr>
          <p:nvPr/>
        </p:nvSpPr>
        <p:spPr bwMode="auto">
          <a:xfrm rot="6158985" flipH="1">
            <a:off x="5880100" y="3384550"/>
            <a:ext cx="228600" cy="533400"/>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58" y="0"/>
                  <a:pt x="20628" y="8647"/>
                  <a:pt x="21530" y="19870"/>
                </a:cubicBezTo>
              </a:path>
              <a:path w="21531" h="21600" stroke="0" extrusionOk="0">
                <a:moveTo>
                  <a:pt x="-1" y="0"/>
                </a:moveTo>
                <a:cubicBezTo>
                  <a:pt x="11258" y="0"/>
                  <a:pt x="20628" y="8647"/>
                  <a:pt x="21530" y="1987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sp>
        <p:nvSpPr>
          <p:cNvPr id="16386" name="Title 1"/>
          <p:cNvSpPr>
            <a:spLocks noGrp="1"/>
          </p:cNvSpPr>
          <p:nvPr>
            <p:ph type="title" idx="4294967295"/>
          </p:nvPr>
        </p:nvSpPr>
        <p:spPr>
          <a:xfrm>
            <a:off x="168114" y="19792"/>
            <a:ext cx="8153400" cy="914400"/>
          </a:xfrm>
        </p:spPr>
        <p:txBody>
          <a:bodyPr rtlCol="0">
            <a:noAutofit/>
          </a:bodyPr>
          <a:lstStyle/>
          <a:p>
            <a:pPr eaLnBrk="1" fontAlgn="auto" hangingPunct="1">
              <a:spcAft>
                <a:spcPts val="0"/>
              </a:spcAft>
              <a:defRPr/>
            </a:pPr>
            <a:r>
              <a:rPr lang="en-US" b="1" dirty="0" smtClean="0"/>
              <a:t>Blending of financial </a:t>
            </a:r>
            <a:r>
              <a:rPr lang="en-US" dirty="0"/>
              <a:t>s</a:t>
            </a:r>
            <a:r>
              <a:rPr lang="en-US" b="1" dirty="0" smtClean="0"/>
              <a:t>ources and policy </a:t>
            </a:r>
            <a:r>
              <a:rPr lang="en-US" dirty="0"/>
              <a:t>i</a:t>
            </a:r>
            <a:r>
              <a:rPr lang="en-US" b="1" dirty="0" smtClean="0"/>
              <a:t>nstruments </a:t>
            </a:r>
            <a:r>
              <a:rPr lang="en-US" dirty="0"/>
              <a:t>n</a:t>
            </a:r>
            <a:r>
              <a:rPr lang="en-US" b="1" dirty="0" smtClean="0"/>
              <a:t>ecessary</a:t>
            </a:r>
          </a:p>
        </p:txBody>
      </p:sp>
      <p:sp>
        <p:nvSpPr>
          <p:cNvPr id="23570" name="AutoShape 84"/>
          <p:cNvSpPr>
            <a:spLocks noChangeArrowheads="1"/>
          </p:cNvSpPr>
          <p:nvPr/>
        </p:nvSpPr>
        <p:spPr bwMode="auto">
          <a:xfrm rot="10800000">
            <a:off x="5562600" y="3429000"/>
            <a:ext cx="152400" cy="76200"/>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sp>
        <p:nvSpPr>
          <p:cNvPr id="23571" name="AutoShape 88"/>
          <p:cNvSpPr>
            <a:spLocks noChangeArrowheads="1"/>
          </p:cNvSpPr>
          <p:nvPr/>
        </p:nvSpPr>
        <p:spPr bwMode="auto">
          <a:xfrm rot="10800000">
            <a:off x="4953000" y="3124200"/>
            <a:ext cx="152400" cy="76200"/>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sp>
        <p:nvSpPr>
          <p:cNvPr id="23572" name="AutoShape 90"/>
          <p:cNvSpPr>
            <a:spLocks noChangeArrowheads="1"/>
          </p:cNvSpPr>
          <p:nvPr/>
        </p:nvSpPr>
        <p:spPr bwMode="auto">
          <a:xfrm rot="10800000">
            <a:off x="4724400" y="3429000"/>
            <a:ext cx="152400" cy="76200"/>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sp>
        <p:nvSpPr>
          <p:cNvPr id="23573" name="AutoShape 96"/>
          <p:cNvSpPr>
            <a:spLocks noChangeArrowheads="1"/>
          </p:cNvSpPr>
          <p:nvPr/>
        </p:nvSpPr>
        <p:spPr bwMode="auto">
          <a:xfrm rot="16200000" flipV="1">
            <a:off x="4267200" y="3581400"/>
            <a:ext cx="228600" cy="76200"/>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grpSp>
        <p:nvGrpSpPr>
          <p:cNvPr id="23574" name="Group 49"/>
          <p:cNvGrpSpPr>
            <a:grpSpLocks/>
          </p:cNvGrpSpPr>
          <p:nvPr/>
        </p:nvGrpSpPr>
        <p:grpSpPr bwMode="auto">
          <a:xfrm>
            <a:off x="1905000" y="1524000"/>
            <a:ext cx="6553200" cy="3062288"/>
            <a:chOff x="3810000" y="2362200"/>
            <a:chExt cx="5334000" cy="2743200"/>
          </a:xfrm>
        </p:grpSpPr>
        <p:sp>
          <p:nvSpPr>
            <p:cNvPr id="23582" name="Arc 89"/>
            <p:cNvSpPr>
              <a:spLocks/>
            </p:cNvSpPr>
            <p:nvPr/>
          </p:nvSpPr>
          <p:spPr bwMode="auto">
            <a:xfrm rot="931345" flipH="1">
              <a:off x="6484429" y="3075699"/>
              <a:ext cx="366824"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sp>
          <p:nvSpPr>
            <p:cNvPr id="23583" name="Arc 85"/>
            <p:cNvSpPr>
              <a:spLocks/>
            </p:cNvSpPr>
            <p:nvPr/>
          </p:nvSpPr>
          <p:spPr bwMode="auto">
            <a:xfrm>
              <a:off x="5486400" y="3733800"/>
              <a:ext cx="685800" cy="381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sp>
          <p:nvSpPr>
            <p:cNvPr id="23584" name="AutoShape 78"/>
            <p:cNvSpPr>
              <a:spLocks noChangeArrowheads="1"/>
            </p:cNvSpPr>
            <p:nvPr/>
          </p:nvSpPr>
          <p:spPr bwMode="auto">
            <a:xfrm>
              <a:off x="3810000" y="2514600"/>
              <a:ext cx="22098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r>
                <a:rPr lang="da-DK" altLang="en-US" sz="1600" b="1" dirty="0">
                  <a:solidFill>
                    <a:prstClr val="black"/>
                  </a:solidFill>
                  <a:cs typeface="Arial" pitchFamily="34" charset="0"/>
                </a:rPr>
                <a:t>Policies and Regulations; </a:t>
              </a:r>
            </a:p>
            <a:p>
              <a:pPr algn="ctr" defTabSz="914400" eaLnBrk="1" fontAlgn="base" hangingPunct="1">
                <a:spcBef>
                  <a:spcPct val="0"/>
                </a:spcBef>
                <a:spcAft>
                  <a:spcPct val="0"/>
                </a:spcAft>
                <a:buFontTx/>
                <a:buNone/>
              </a:pPr>
              <a:r>
                <a:rPr lang="da-DK" altLang="en-US" sz="1600" b="1" dirty="0">
                  <a:solidFill>
                    <a:prstClr val="black"/>
                  </a:solidFill>
                  <a:cs typeface="Arial" pitchFamily="34" charset="0"/>
                </a:rPr>
                <a:t>Incentives for Barrier Removal</a:t>
              </a:r>
              <a:endParaRPr lang="en-US" altLang="en-US" sz="1600" dirty="0">
                <a:solidFill>
                  <a:prstClr val="black"/>
                </a:solidFill>
                <a:cs typeface="Arial" pitchFamily="34" charset="0"/>
              </a:endParaRPr>
            </a:p>
          </p:txBody>
        </p:sp>
        <p:sp>
          <p:nvSpPr>
            <p:cNvPr id="23585" name="AutoShape 80"/>
            <p:cNvSpPr>
              <a:spLocks noChangeArrowheads="1"/>
            </p:cNvSpPr>
            <p:nvPr/>
          </p:nvSpPr>
          <p:spPr bwMode="auto">
            <a:xfrm>
              <a:off x="6781800" y="2971800"/>
              <a:ext cx="21336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endParaRPr lang="da-DK" altLang="en-US" sz="1800" b="1" dirty="0">
                <a:solidFill>
                  <a:prstClr val="black"/>
                </a:solidFill>
                <a:cs typeface="Arial" pitchFamily="34" charset="0"/>
              </a:endParaRPr>
            </a:p>
            <a:p>
              <a:pPr algn="ctr" defTabSz="914400" eaLnBrk="1" fontAlgn="base" hangingPunct="1">
                <a:spcBef>
                  <a:spcPct val="0"/>
                </a:spcBef>
                <a:spcAft>
                  <a:spcPct val="0"/>
                </a:spcAft>
                <a:buFontTx/>
                <a:buNone/>
              </a:pPr>
              <a:r>
                <a:rPr lang="da-DK" altLang="en-US" sz="1600" b="1" dirty="0">
                  <a:solidFill>
                    <a:prstClr val="black"/>
                  </a:solidFill>
                  <a:cs typeface="Arial" pitchFamily="34" charset="0"/>
                </a:rPr>
                <a:t>Technical Assistance; </a:t>
              </a:r>
            </a:p>
            <a:p>
              <a:pPr algn="ctr" defTabSz="914400" eaLnBrk="1" fontAlgn="base" hangingPunct="1">
                <a:spcBef>
                  <a:spcPct val="0"/>
                </a:spcBef>
                <a:spcAft>
                  <a:spcPct val="0"/>
                </a:spcAft>
                <a:buFontTx/>
                <a:buNone/>
              </a:pPr>
              <a:r>
                <a:rPr lang="da-DK" altLang="en-US" sz="1600" b="1" dirty="0">
                  <a:solidFill>
                    <a:prstClr val="black"/>
                  </a:solidFill>
                  <a:cs typeface="Arial" pitchFamily="34" charset="0"/>
                </a:rPr>
                <a:t>Capacity Development</a:t>
              </a:r>
              <a:endParaRPr lang="en-US" altLang="en-US" sz="1600" dirty="0">
                <a:solidFill>
                  <a:prstClr val="black"/>
                </a:solidFill>
                <a:cs typeface="Arial" pitchFamily="34" charset="0"/>
              </a:endParaRPr>
            </a:p>
            <a:p>
              <a:pPr algn="ctr" defTabSz="914400" eaLnBrk="1" fontAlgn="base" hangingPunct="1">
                <a:spcBef>
                  <a:spcPct val="0"/>
                </a:spcBef>
                <a:spcAft>
                  <a:spcPct val="0"/>
                </a:spcAft>
                <a:buFontTx/>
                <a:buNone/>
              </a:pPr>
              <a:endParaRPr lang="en-US" altLang="en-US" sz="1200" dirty="0">
                <a:solidFill>
                  <a:prstClr val="black"/>
                </a:solidFill>
                <a:cs typeface="Arial" pitchFamily="34" charset="0"/>
              </a:endParaRPr>
            </a:p>
          </p:txBody>
        </p:sp>
        <p:sp>
          <p:nvSpPr>
            <p:cNvPr id="23586" name="AutoShape 81"/>
            <p:cNvSpPr>
              <a:spLocks noChangeArrowheads="1"/>
            </p:cNvSpPr>
            <p:nvPr/>
          </p:nvSpPr>
          <p:spPr bwMode="auto">
            <a:xfrm>
              <a:off x="4182140" y="3317875"/>
              <a:ext cx="18288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endParaRPr lang="da-DK" altLang="en-US" sz="1200" b="1" dirty="0">
                <a:solidFill>
                  <a:prstClr val="black"/>
                </a:solidFill>
                <a:cs typeface="Arial" pitchFamily="34" charset="0"/>
              </a:endParaRPr>
            </a:p>
            <a:p>
              <a:pPr algn="ctr" defTabSz="914400" eaLnBrk="1" fontAlgn="base" hangingPunct="1">
                <a:spcBef>
                  <a:spcPct val="0"/>
                </a:spcBef>
                <a:spcAft>
                  <a:spcPct val="0"/>
                </a:spcAft>
                <a:buFontTx/>
                <a:buNone/>
              </a:pPr>
              <a:r>
                <a:rPr lang="da-DK" altLang="en-US" sz="1600" b="1" dirty="0">
                  <a:solidFill>
                    <a:prstClr val="black"/>
                  </a:solidFill>
                  <a:cs typeface="Arial" pitchFamily="34" charset="0"/>
                </a:rPr>
                <a:t>Carbon finance</a:t>
              </a:r>
              <a:endParaRPr lang="en-US" altLang="en-US" sz="1600" dirty="0">
                <a:solidFill>
                  <a:prstClr val="black"/>
                </a:solidFill>
                <a:cs typeface="Arial" pitchFamily="34" charset="0"/>
              </a:endParaRPr>
            </a:p>
            <a:p>
              <a:pPr algn="ctr" defTabSz="914400" eaLnBrk="1" fontAlgn="base" hangingPunct="1">
                <a:spcBef>
                  <a:spcPct val="0"/>
                </a:spcBef>
                <a:spcAft>
                  <a:spcPct val="0"/>
                </a:spcAft>
                <a:buFontTx/>
                <a:buNone/>
              </a:pPr>
              <a:endParaRPr lang="en-US" altLang="en-US" sz="1800" dirty="0">
                <a:solidFill>
                  <a:prstClr val="black"/>
                </a:solidFill>
                <a:cs typeface="Arial" pitchFamily="34" charset="0"/>
              </a:endParaRPr>
            </a:p>
          </p:txBody>
        </p:sp>
        <p:sp>
          <p:nvSpPr>
            <p:cNvPr id="23587" name="AutoShape 82"/>
            <p:cNvSpPr>
              <a:spLocks noChangeArrowheads="1"/>
            </p:cNvSpPr>
            <p:nvPr/>
          </p:nvSpPr>
          <p:spPr bwMode="auto">
            <a:xfrm>
              <a:off x="7086600" y="3581400"/>
              <a:ext cx="17526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endParaRPr lang="da-DK" altLang="en-US" sz="1800" b="1" dirty="0">
                <a:solidFill>
                  <a:prstClr val="black"/>
                </a:solidFill>
                <a:cs typeface="Arial" pitchFamily="34" charset="0"/>
              </a:endParaRPr>
            </a:p>
            <a:p>
              <a:pPr algn="ctr" defTabSz="914400" eaLnBrk="1" fontAlgn="base" hangingPunct="1">
                <a:spcBef>
                  <a:spcPct val="0"/>
                </a:spcBef>
                <a:spcAft>
                  <a:spcPct val="0"/>
                </a:spcAft>
                <a:buFontTx/>
                <a:buNone/>
              </a:pPr>
              <a:r>
                <a:rPr lang="da-DK" altLang="en-US" sz="1600" b="1" dirty="0">
                  <a:solidFill>
                    <a:prstClr val="black"/>
                  </a:solidFill>
                  <a:cs typeface="Arial" pitchFamily="34" charset="0"/>
                </a:rPr>
                <a:t>Support for R&amp;D</a:t>
              </a:r>
              <a:endParaRPr lang="en-US" altLang="en-US" sz="1600" dirty="0">
                <a:solidFill>
                  <a:prstClr val="black"/>
                </a:solidFill>
                <a:cs typeface="Arial" pitchFamily="34" charset="0"/>
              </a:endParaRPr>
            </a:p>
            <a:p>
              <a:pPr algn="ctr" defTabSz="914400" eaLnBrk="1" fontAlgn="base" hangingPunct="1">
                <a:spcBef>
                  <a:spcPct val="0"/>
                </a:spcBef>
                <a:spcAft>
                  <a:spcPct val="0"/>
                </a:spcAft>
                <a:buFontTx/>
                <a:buNone/>
              </a:pPr>
              <a:endParaRPr lang="en-US" altLang="en-US" sz="1200" dirty="0">
                <a:solidFill>
                  <a:prstClr val="black"/>
                </a:solidFill>
                <a:cs typeface="Arial" pitchFamily="34" charset="0"/>
              </a:endParaRPr>
            </a:p>
          </p:txBody>
        </p:sp>
        <p:sp>
          <p:nvSpPr>
            <p:cNvPr id="23588" name="Arc 83"/>
            <p:cNvSpPr>
              <a:spLocks/>
            </p:cNvSpPr>
            <p:nvPr/>
          </p:nvSpPr>
          <p:spPr bwMode="auto">
            <a:xfrm>
              <a:off x="6019800" y="2895600"/>
              <a:ext cx="685800" cy="1066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sp>
          <p:nvSpPr>
            <p:cNvPr id="23589" name="Arc 87"/>
            <p:cNvSpPr>
              <a:spLocks/>
            </p:cNvSpPr>
            <p:nvPr/>
          </p:nvSpPr>
          <p:spPr bwMode="auto">
            <a:xfrm flipH="1">
              <a:off x="6849140" y="3659188"/>
              <a:ext cx="228600" cy="533400"/>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58" y="0"/>
                    <a:pt x="20628" y="8647"/>
                    <a:pt x="21530" y="19870"/>
                  </a:cubicBezTo>
                </a:path>
                <a:path w="21531" h="21600" stroke="0" extrusionOk="0">
                  <a:moveTo>
                    <a:pt x="-1" y="0"/>
                  </a:moveTo>
                  <a:cubicBezTo>
                    <a:pt x="11258" y="0"/>
                    <a:pt x="20628" y="8647"/>
                    <a:pt x="21530" y="1987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sp>
          <p:nvSpPr>
            <p:cNvPr id="23590" name="AutoShape 91"/>
            <p:cNvSpPr>
              <a:spLocks noChangeArrowheads="1"/>
            </p:cNvSpPr>
            <p:nvPr/>
          </p:nvSpPr>
          <p:spPr bwMode="auto">
            <a:xfrm>
              <a:off x="7315200" y="2362200"/>
              <a:ext cx="18288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r>
                <a:rPr lang="da-DK" altLang="en-US" sz="1800" b="1" dirty="0">
                  <a:solidFill>
                    <a:prstClr val="black"/>
                  </a:solidFill>
                  <a:cs typeface="Arial" pitchFamily="34" charset="0"/>
                </a:rPr>
                <a:t>Private investments</a:t>
              </a:r>
              <a:endParaRPr lang="en-US" altLang="en-US" sz="1800" dirty="0">
                <a:solidFill>
                  <a:prstClr val="black"/>
                </a:solidFill>
                <a:cs typeface="Arial" pitchFamily="34" charset="0"/>
              </a:endParaRPr>
            </a:p>
          </p:txBody>
        </p:sp>
        <p:sp>
          <p:nvSpPr>
            <p:cNvPr id="23591" name="AutoShape 92"/>
            <p:cNvSpPr>
              <a:spLocks noChangeArrowheads="1"/>
            </p:cNvSpPr>
            <p:nvPr/>
          </p:nvSpPr>
          <p:spPr bwMode="auto">
            <a:xfrm>
              <a:off x="3962400" y="4648200"/>
              <a:ext cx="1828800" cy="457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r>
                <a:rPr lang="da-DK" altLang="en-US" sz="1800" b="1" dirty="0">
                  <a:solidFill>
                    <a:prstClr val="black"/>
                  </a:solidFill>
                  <a:cs typeface="Arial" pitchFamily="34" charset="0"/>
                </a:rPr>
                <a:t>Public financing</a:t>
              </a:r>
              <a:endParaRPr lang="en-US" altLang="en-US" sz="1800" dirty="0">
                <a:solidFill>
                  <a:prstClr val="black"/>
                </a:solidFill>
                <a:cs typeface="Arial" pitchFamily="34" charset="0"/>
              </a:endParaRPr>
            </a:p>
          </p:txBody>
        </p:sp>
        <p:sp>
          <p:nvSpPr>
            <p:cNvPr id="23592" name="Arc 94"/>
            <p:cNvSpPr>
              <a:spLocks/>
            </p:cNvSpPr>
            <p:nvPr/>
          </p:nvSpPr>
          <p:spPr bwMode="auto">
            <a:xfrm flipH="1">
              <a:off x="4554279" y="4273550"/>
              <a:ext cx="1295400" cy="381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sp>
          <p:nvSpPr>
            <p:cNvPr id="23593" name="Arc 99"/>
            <p:cNvSpPr>
              <a:spLocks/>
            </p:cNvSpPr>
            <p:nvPr/>
          </p:nvSpPr>
          <p:spPr bwMode="auto">
            <a:xfrm flipH="1">
              <a:off x="6553200" y="2590800"/>
              <a:ext cx="762000" cy="1219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grpSp>
      <p:sp>
        <p:nvSpPr>
          <p:cNvPr id="23575" name="AutoShape 100"/>
          <p:cNvSpPr>
            <a:spLocks noChangeArrowheads="1"/>
          </p:cNvSpPr>
          <p:nvPr/>
        </p:nvSpPr>
        <p:spPr bwMode="auto">
          <a:xfrm rot="10800000">
            <a:off x="5181600" y="3124200"/>
            <a:ext cx="152400" cy="76200"/>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sp>
        <p:nvSpPr>
          <p:cNvPr id="52" name="TextBox 51"/>
          <p:cNvSpPr txBox="1"/>
          <p:nvPr/>
        </p:nvSpPr>
        <p:spPr>
          <a:xfrm>
            <a:off x="152400" y="6096000"/>
            <a:ext cx="8763000" cy="584200"/>
          </a:xfrm>
          <a:prstGeom prst="rect">
            <a:avLst/>
          </a:prstGeom>
          <a:noFill/>
        </p:spPr>
        <p:txBody>
          <a:bodyPr wrap="square">
            <a:spAutoFit/>
          </a:bodyPr>
          <a:lstStyle/>
          <a:p>
            <a:pPr algn="ctr" defTabSz="914400">
              <a:defRPr/>
            </a:pPr>
            <a:r>
              <a:rPr lang="en-US" sz="1600" dirty="0">
                <a:solidFill>
                  <a:srgbClr val="002A6C">
                    <a:lumMod val="50000"/>
                  </a:srgbClr>
                </a:solidFill>
                <a:cs typeface="Arial" pitchFamily="34" charset="0"/>
              </a:rPr>
              <a:t>Project needs to be financially solid to be able to deliver real, measurable </a:t>
            </a:r>
          </a:p>
          <a:p>
            <a:pPr algn="ctr" defTabSz="914400">
              <a:defRPr/>
            </a:pPr>
            <a:r>
              <a:rPr lang="en-US" sz="1600" dirty="0">
                <a:solidFill>
                  <a:srgbClr val="002A6C">
                    <a:lumMod val="50000"/>
                  </a:srgbClr>
                </a:solidFill>
                <a:cs typeface="Arial" pitchFamily="34" charset="0"/>
              </a:rPr>
              <a:t>and long-term benefits related to the mitigation of or adaptation to climate change </a:t>
            </a:r>
          </a:p>
        </p:txBody>
      </p:sp>
      <p:sp>
        <p:nvSpPr>
          <p:cNvPr id="23578" name="AutoShape 82"/>
          <p:cNvSpPr>
            <a:spLocks noChangeArrowheads="1"/>
          </p:cNvSpPr>
          <p:nvPr/>
        </p:nvSpPr>
        <p:spPr bwMode="auto">
          <a:xfrm>
            <a:off x="6248400" y="3810000"/>
            <a:ext cx="2133600" cy="6096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endParaRPr lang="da-DK" altLang="en-US" sz="1800" b="1" dirty="0">
              <a:solidFill>
                <a:prstClr val="black"/>
              </a:solidFill>
              <a:cs typeface="Arial" pitchFamily="34" charset="0"/>
            </a:endParaRPr>
          </a:p>
          <a:p>
            <a:pPr algn="ctr" defTabSz="914400" eaLnBrk="1" fontAlgn="base" hangingPunct="1">
              <a:spcBef>
                <a:spcPct val="0"/>
              </a:spcBef>
              <a:spcAft>
                <a:spcPct val="0"/>
              </a:spcAft>
              <a:buFontTx/>
              <a:buNone/>
            </a:pPr>
            <a:r>
              <a:rPr lang="en-US" altLang="en-US" sz="1600" b="1" dirty="0">
                <a:solidFill>
                  <a:prstClr val="black"/>
                </a:solidFill>
                <a:cs typeface="Arial" pitchFamily="34" charset="0"/>
              </a:rPr>
              <a:t>Development Financing</a:t>
            </a:r>
            <a:endParaRPr lang="en-US" altLang="en-US" sz="1600" dirty="0">
              <a:solidFill>
                <a:prstClr val="black"/>
              </a:solidFill>
              <a:cs typeface="Arial" pitchFamily="34" charset="0"/>
            </a:endParaRPr>
          </a:p>
          <a:p>
            <a:pPr algn="ctr" defTabSz="914400" eaLnBrk="1" fontAlgn="base" hangingPunct="1">
              <a:spcBef>
                <a:spcPct val="0"/>
              </a:spcBef>
              <a:spcAft>
                <a:spcPct val="0"/>
              </a:spcAft>
              <a:buFontTx/>
              <a:buNone/>
            </a:pPr>
            <a:endParaRPr lang="en-US" altLang="en-US" sz="1200" dirty="0">
              <a:solidFill>
                <a:prstClr val="black"/>
              </a:solidFill>
              <a:cs typeface="Arial" pitchFamily="34" charset="0"/>
            </a:endParaRPr>
          </a:p>
        </p:txBody>
      </p:sp>
      <p:sp>
        <p:nvSpPr>
          <p:cNvPr id="23579" name="AutoShape 100"/>
          <p:cNvSpPr>
            <a:spLocks noChangeArrowheads="1"/>
          </p:cNvSpPr>
          <p:nvPr/>
        </p:nvSpPr>
        <p:spPr bwMode="auto">
          <a:xfrm rot="10800000">
            <a:off x="5334000" y="3276600"/>
            <a:ext cx="152400" cy="76200"/>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sp>
        <p:nvSpPr>
          <p:cNvPr id="23580" name="AutoShape 100"/>
          <p:cNvSpPr>
            <a:spLocks noChangeArrowheads="1"/>
          </p:cNvSpPr>
          <p:nvPr/>
        </p:nvSpPr>
        <p:spPr bwMode="auto">
          <a:xfrm rot="5094565" flipH="1" flipV="1">
            <a:off x="5707857" y="3447256"/>
            <a:ext cx="158750" cy="131763"/>
          </a:xfrm>
          <a:prstGeom prst="triangle">
            <a:avLst>
              <a:gd name="adj" fmla="val 50000"/>
            </a:avLst>
          </a:prstGeom>
          <a:solidFill>
            <a:schemeClr val="tx1"/>
          </a:solidFill>
          <a:ln w="2540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FontTx/>
              <a:buNone/>
            </a:pPr>
            <a:endParaRPr lang="en-US" altLang="en-US" sz="1800">
              <a:solidFill>
                <a:prstClr val="black"/>
              </a:solidFill>
              <a:cs typeface="Arial" pitchFamily="34" charset="0"/>
            </a:endParaRPr>
          </a:p>
        </p:txBody>
      </p:sp>
      <p:pic>
        <p:nvPicPr>
          <p:cNvPr id="23581" name="Picture 75" descr="MCj02379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429000"/>
            <a:ext cx="1654175" cy="2557463"/>
          </a:xfrm>
          <a:prstGeom prst="rect">
            <a:avLst/>
          </a:prstGeom>
          <a:noFill/>
          <a:ln>
            <a:noFill/>
          </a:ln>
        </p:spPr>
      </p:pic>
    </p:spTree>
    <p:extLst>
      <p:ext uri="{BB962C8B-B14F-4D97-AF65-F5344CB8AC3E}">
        <p14:creationId xmlns:p14="http://schemas.microsoft.com/office/powerpoint/2010/main" val="32419927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152400"/>
            <a:ext cx="8618621" cy="762000"/>
          </a:xfrm>
        </p:spPr>
        <p:txBody>
          <a:bodyPr/>
          <a:lstStyle/>
          <a:p>
            <a:r>
              <a:rPr lang="en-US" dirty="0" smtClean="0"/>
              <a:t>Example of public and private sector together financing climate change project: Concentrating Solar Power (CSP)</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26</a:t>
            </a:fld>
            <a:endParaRPr lang="en-US" dirty="0">
              <a:solidFill>
                <a:prstClr val="black"/>
              </a:solidFill>
            </a:endParaRPr>
          </a:p>
        </p:txBody>
      </p:sp>
      <p:pic>
        <p:nvPicPr>
          <p:cNvPr id="5" name="Picture 4"/>
          <p:cNvPicPr/>
          <p:nvPr/>
        </p:nvPicPr>
        <p:blipFill>
          <a:blip r:embed="rId3"/>
          <a:stretch>
            <a:fillRect/>
          </a:stretch>
        </p:blipFill>
        <p:spPr>
          <a:xfrm>
            <a:off x="457200" y="1295399"/>
            <a:ext cx="7620000" cy="5257801"/>
          </a:xfrm>
          <a:prstGeom prst="rect">
            <a:avLst/>
          </a:prstGeom>
        </p:spPr>
      </p:pic>
    </p:spTree>
    <p:extLst>
      <p:ext uri="{BB962C8B-B14F-4D97-AF65-F5344CB8AC3E}">
        <p14:creationId xmlns:p14="http://schemas.microsoft.com/office/powerpoint/2010/main" val="33465546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82881"/>
            <a:ext cx="8458200" cy="807719"/>
          </a:xfrm>
        </p:spPr>
        <p:txBody>
          <a:bodyPr/>
          <a:lstStyle/>
          <a:p>
            <a:r>
              <a:rPr lang="en-US" sz="2400" kern="1200" dirty="0" smtClean="0">
                <a:latin typeface="+mn-lt"/>
                <a:ea typeface="+mn-ea"/>
                <a:cs typeface="+mn-cs"/>
              </a:rPr>
              <a:t>Example: </a:t>
            </a:r>
            <a:r>
              <a:rPr lang="en-US" sz="2400" kern="1200" dirty="0" err="1" smtClean="0">
                <a:latin typeface="+mn-lt"/>
                <a:ea typeface="+mn-ea"/>
                <a:cs typeface="+mn-cs"/>
              </a:rPr>
              <a:t>Menengai</a:t>
            </a:r>
            <a:r>
              <a:rPr lang="en-US" sz="2400" kern="1200" dirty="0" smtClean="0">
                <a:latin typeface="+mn-lt"/>
                <a:ea typeface="+mn-ea"/>
                <a:cs typeface="+mn-cs"/>
              </a:rPr>
              <a:t> Geothermal Development Project </a:t>
            </a:r>
            <a:endParaRPr lang="en-US" sz="2400" kern="1200" dirty="0">
              <a:latin typeface="+mn-lt"/>
              <a:ea typeface="+mn-ea"/>
              <a:cs typeface="+mn-cs"/>
            </a:endParaRPr>
          </a:p>
        </p:txBody>
      </p:sp>
      <p:sp>
        <p:nvSpPr>
          <p:cNvPr id="5" name="Content Placeholder 4"/>
          <p:cNvSpPr>
            <a:spLocks noGrp="1"/>
          </p:cNvSpPr>
          <p:nvPr>
            <p:ph idx="1"/>
          </p:nvPr>
        </p:nvSpPr>
        <p:spPr>
          <a:xfrm>
            <a:off x="228600" y="1158241"/>
            <a:ext cx="8742680" cy="4988559"/>
          </a:xfrm>
        </p:spPr>
        <p:txBody>
          <a:bodyPr/>
          <a:lstStyle/>
          <a:p>
            <a:r>
              <a:rPr lang="en-CA" sz="1600" dirty="0"/>
              <a:t>Kenya recognized that investors are reluctant to take geothermal exploration risk (and </a:t>
            </a:r>
            <a:r>
              <a:rPr lang="en-CA" sz="1600" dirty="0" smtClean="0"/>
              <a:t>if </a:t>
            </a:r>
            <a:r>
              <a:rPr lang="en-CA" sz="1600" dirty="0"/>
              <a:t>investors take the </a:t>
            </a:r>
            <a:r>
              <a:rPr lang="en-CA" sz="1600" dirty="0" smtClean="0"/>
              <a:t>risk, tariff </a:t>
            </a:r>
            <a:r>
              <a:rPr lang="en-CA" sz="1600" dirty="0"/>
              <a:t>becomes high). </a:t>
            </a:r>
            <a:r>
              <a:rPr lang="en-CA" sz="1600" dirty="0" smtClean="0"/>
              <a:t>So, given </a:t>
            </a:r>
            <a:r>
              <a:rPr lang="en-CA" sz="1600" dirty="0"/>
              <a:t>country’s well-developed energy policy, including </a:t>
            </a:r>
            <a:r>
              <a:rPr lang="en-CA" sz="1600" b="1" i="1" dirty="0"/>
              <a:t>feed-in tariffs</a:t>
            </a:r>
            <a:r>
              <a:rPr lang="en-CA" sz="1600" dirty="0"/>
              <a:t>, Kenya established the Geothermal Development Company (GDC) which is responsible for the developing geothermal fields, in specific steam production – which the private sector will subsequently use to produce electricity</a:t>
            </a:r>
            <a:r>
              <a:rPr lang="en-CA" sz="1600" dirty="0" smtClean="0"/>
              <a:t>.</a:t>
            </a:r>
          </a:p>
          <a:p>
            <a:pPr marL="0" indent="0">
              <a:buNone/>
            </a:pPr>
            <a:endParaRPr lang="en-US" sz="1600" dirty="0"/>
          </a:p>
          <a:p>
            <a:r>
              <a:rPr lang="en-CA" sz="1600" dirty="0"/>
              <a:t>For GDC’s development of the </a:t>
            </a:r>
            <a:r>
              <a:rPr lang="en-CA" sz="1600" dirty="0" err="1"/>
              <a:t>Menengai</a:t>
            </a:r>
            <a:r>
              <a:rPr lang="en-CA" sz="1600" dirty="0"/>
              <a:t> Field, the government of Kenya provided USD 247 m while the African Development Fund provided USD 125m blended with USD 25m from the Scaling-up Renewable Energy Program – one of the </a:t>
            </a:r>
            <a:r>
              <a:rPr lang="en-US" sz="1600" b="1" i="1" dirty="0"/>
              <a:t>Climate Investment Funds </a:t>
            </a:r>
            <a:r>
              <a:rPr lang="en-US" sz="1600" dirty="0"/>
              <a:t>– alongside other IFI funding (AFD USD 72 m, EIB USD 38 m, IDA being finalized</a:t>
            </a:r>
            <a:r>
              <a:rPr lang="en-US" sz="1600" dirty="0" smtClean="0"/>
              <a:t>).</a:t>
            </a:r>
          </a:p>
          <a:p>
            <a:pPr marL="0" indent="0">
              <a:buNone/>
            </a:pPr>
            <a:endParaRPr lang="en-US" sz="1600" dirty="0"/>
          </a:p>
          <a:p>
            <a:r>
              <a:rPr lang="en-US" sz="1600" dirty="0"/>
              <a:t>This investment in drilling and steam production laid the foundation for private sector investment </a:t>
            </a:r>
            <a:r>
              <a:rPr lang="en-US" sz="1600" dirty="0" smtClean="0"/>
              <a:t>in (Independent Power Producers) IPPs. Three 35 MW plants are </a:t>
            </a:r>
            <a:r>
              <a:rPr lang="en-US" sz="1600" dirty="0"/>
              <a:t>being financed, designed, built, installed, operated and maintained on a build-own-operate basis by </a:t>
            </a:r>
            <a:r>
              <a:rPr lang="en-US" sz="1600" dirty="0" smtClean="0"/>
              <a:t>three IPPs. Additional projects planned.</a:t>
            </a:r>
          </a:p>
          <a:p>
            <a:endParaRPr lang="en-US" sz="1600" dirty="0"/>
          </a:p>
          <a:p>
            <a:r>
              <a:rPr lang="en-US" sz="1600" dirty="0" smtClean="0"/>
              <a:t>African </a:t>
            </a:r>
            <a:r>
              <a:rPr lang="en-US" sz="1600" dirty="0"/>
              <a:t>Development </a:t>
            </a:r>
            <a:r>
              <a:rPr lang="en-US" sz="1600" dirty="0" smtClean="0"/>
              <a:t>Fund approved USD 12.7 m </a:t>
            </a:r>
            <a:r>
              <a:rPr lang="en-US" sz="1600" b="1" i="1" dirty="0"/>
              <a:t>Partial Risk Guarantees</a:t>
            </a:r>
            <a:r>
              <a:rPr lang="en-US" sz="1600" dirty="0"/>
              <a:t> </a:t>
            </a:r>
            <a:r>
              <a:rPr lang="en-US" sz="1600" dirty="0" smtClean="0"/>
              <a:t>to ease investor risk for initial part of project. PRG is for first 105 MW electricity produced by plants operated by three IPPs, to </a:t>
            </a:r>
            <a:r>
              <a:rPr lang="en-US" sz="1600" dirty="0"/>
              <a:t>provide investors with comfort on the steam supply by GDC to the IPPs under the aegis of the steam supply agreements.</a:t>
            </a:r>
          </a:p>
        </p:txBody>
      </p:sp>
    </p:spTree>
    <p:extLst>
      <p:ext uri="{BB962C8B-B14F-4D97-AF65-F5344CB8AC3E}">
        <p14:creationId xmlns:p14="http://schemas.microsoft.com/office/powerpoint/2010/main" val="13883447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82881"/>
            <a:ext cx="8458200" cy="807719"/>
          </a:xfrm>
        </p:spPr>
        <p:txBody>
          <a:bodyPr/>
          <a:lstStyle/>
          <a:p>
            <a:r>
              <a:rPr lang="en-US" sz="2400" kern="1200" dirty="0" smtClean="0">
                <a:latin typeface="+mn-lt"/>
                <a:ea typeface="+mn-ea"/>
                <a:cs typeface="+mn-cs"/>
              </a:rPr>
              <a:t>Example: USAID CEADIR and Climate Bonds</a:t>
            </a:r>
            <a:endParaRPr lang="en-US" sz="2400" kern="1200" dirty="0">
              <a:latin typeface="+mn-lt"/>
              <a:ea typeface="+mn-ea"/>
              <a:cs typeface="+mn-cs"/>
            </a:endParaRPr>
          </a:p>
        </p:txBody>
      </p:sp>
      <p:sp>
        <p:nvSpPr>
          <p:cNvPr id="5" name="Content Placeholder 4"/>
          <p:cNvSpPr>
            <a:spLocks noGrp="1"/>
          </p:cNvSpPr>
          <p:nvPr>
            <p:ph idx="1"/>
          </p:nvPr>
        </p:nvSpPr>
        <p:spPr>
          <a:xfrm>
            <a:off x="304800" y="1524000"/>
            <a:ext cx="8590280" cy="4912359"/>
          </a:xfrm>
        </p:spPr>
        <p:txBody>
          <a:bodyPr/>
          <a:lstStyle/>
          <a:p>
            <a:pPr marL="342900" lvl="1" indent="-342900">
              <a:buFont typeface="Arial" panose="020B0604020202020204" pitchFamily="34" charset="0"/>
              <a:buChar char="•"/>
              <a:defRPr/>
            </a:pPr>
            <a:r>
              <a:rPr lang="en-US" dirty="0" smtClean="0"/>
              <a:t>Climate/green bonds created </a:t>
            </a:r>
            <a:r>
              <a:rPr lang="en-US" dirty="0"/>
              <a:t>to fund projects that have positive environmental and/or climate benefits.</a:t>
            </a:r>
          </a:p>
          <a:p>
            <a:pPr marL="342900" lvl="1" indent="-342900">
              <a:buFont typeface="Arial" panose="020B0604020202020204" pitchFamily="34" charset="0"/>
              <a:buChar char="•"/>
              <a:defRPr/>
            </a:pPr>
            <a:r>
              <a:rPr lang="en-US" b="1" i="1" dirty="0"/>
              <a:t>Green bonds </a:t>
            </a:r>
            <a:r>
              <a:rPr lang="en-US" dirty="0"/>
              <a:t>are standard bonds with “green” or “climate” as a bonus</a:t>
            </a:r>
          </a:p>
          <a:p>
            <a:pPr marL="749300" lvl="2" indent="-285750">
              <a:buFont typeface="Courier New" panose="02070309020205020404" pitchFamily="49" charset="0"/>
              <a:buChar char="o"/>
              <a:defRPr/>
            </a:pPr>
            <a:r>
              <a:rPr lang="en-US" dirty="0"/>
              <a:t>Proceeds earmarked for climate or environmental projects </a:t>
            </a:r>
          </a:p>
          <a:p>
            <a:pPr marL="749300" lvl="2" indent="-285750">
              <a:buFont typeface="Courier New" panose="02070309020205020404" pitchFamily="49" charset="0"/>
              <a:buChar char="o"/>
              <a:defRPr/>
            </a:pPr>
            <a:r>
              <a:rPr lang="en-US" dirty="0"/>
              <a:t>Labelled as ‘green’ by the issuer</a:t>
            </a:r>
          </a:p>
          <a:p>
            <a:pPr marL="342900" lvl="1" indent="-342900">
              <a:buFont typeface="Arial" panose="020B0604020202020204" pitchFamily="34" charset="0"/>
              <a:buChar char="•"/>
              <a:defRPr/>
            </a:pPr>
            <a:r>
              <a:rPr lang="en-US" dirty="0"/>
              <a:t>Majority of the green bonds issued are </a:t>
            </a:r>
            <a:r>
              <a:rPr lang="en-US" b="1" i="1" dirty="0"/>
              <a:t>green “use of proceeds</a:t>
            </a:r>
            <a:r>
              <a:rPr lang="en-US" i="1" dirty="0"/>
              <a:t>” </a:t>
            </a:r>
            <a:r>
              <a:rPr lang="en-US" dirty="0"/>
              <a:t>or </a:t>
            </a:r>
            <a:r>
              <a:rPr lang="en-US" b="1" i="1" dirty="0"/>
              <a:t>asset-linked </a:t>
            </a:r>
            <a:r>
              <a:rPr lang="en-US" b="1" i="1" dirty="0" smtClean="0"/>
              <a:t>bonds</a:t>
            </a:r>
            <a:r>
              <a:rPr lang="en-US" dirty="0" smtClean="0"/>
              <a:t> - </a:t>
            </a:r>
            <a:r>
              <a:rPr lang="en-US" sz="2000" dirty="0" smtClean="0"/>
              <a:t>proceeds </a:t>
            </a:r>
            <a:r>
              <a:rPr lang="en-US" sz="2000" dirty="0"/>
              <a:t>are earmarked for green projects but are backed by the issuer’s entire balance sheet. </a:t>
            </a:r>
          </a:p>
          <a:p>
            <a:pPr marL="342900" lvl="1" indent="-342900">
              <a:buFont typeface="Arial" panose="020B0604020202020204" pitchFamily="34" charset="0"/>
              <a:buChar char="•"/>
              <a:defRPr/>
            </a:pPr>
            <a:r>
              <a:rPr lang="en-US" dirty="0"/>
              <a:t>Other types include</a:t>
            </a:r>
            <a:r>
              <a:rPr lang="en-US" dirty="0" smtClean="0"/>
              <a:t>: green </a:t>
            </a:r>
            <a:r>
              <a:rPr lang="en-US" dirty="0"/>
              <a:t>"use of proceeds“ revenue </a:t>
            </a:r>
            <a:r>
              <a:rPr lang="en-US" dirty="0" smtClean="0"/>
              <a:t>bonds; green </a:t>
            </a:r>
            <a:r>
              <a:rPr lang="en-US" dirty="0"/>
              <a:t>project </a:t>
            </a:r>
            <a:r>
              <a:rPr lang="en-US" dirty="0" smtClean="0"/>
              <a:t>bonds; green </a:t>
            </a:r>
            <a:r>
              <a:rPr lang="en-US" dirty="0"/>
              <a:t>securitized </a:t>
            </a:r>
            <a:r>
              <a:rPr lang="en-US" dirty="0" smtClean="0"/>
              <a:t>bonds</a:t>
            </a:r>
          </a:p>
          <a:p>
            <a:pPr marL="422275" lvl="1" indent="-342900">
              <a:buFont typeface="Arial" panose="020B0604020202020204" pitchFamily="34" charset="0"/>
              <a:buChar char="•"/>
              <a:defRPr/>
            </a:pPr>
            <a:r>
              <a:rPr lang="en-US" dirty="0" smtClean="0"/>
              <a:t>USAID/CEADIR is working with countries to facilitate issuance of green bonds by PFIs, sometimes with additional of partial guarantee, as means to attract private sector finance</a:t>
            </a:r>
            <a:endParaRPr lang="en-US" altLang="en-US" dirty="0"/>
          </a:p>
        </p:txBody>
      </p:sp>
    </p:spTree>
    <p:extLst>
      <p:ext uri="{BB962C8B-B14F-4D97-AF65-F5344CB8AC3E}">
        <p14:creationId xmlns:p14="http://schemas.microsoft.com/office/powerpoint/2010/main" val="5391547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64963577"/>
              </p:ext>
            </p:extLst>
          </p:nvPr>
        </p:nvGraphicFramePr>
        <p:xfrm>
          <a:off x="746165" y="1371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3" name="TextBox 5"/>
          <p:cNvSpPr txBox="1">
            <a:spLocks noChangeArrowheads="1"/>
          </p:cNvSpPr>
          <p:nvPr/>
        </p:nvSpPr>
        <p:spPr bwMode="auto">
          <a:xfrm>
            <a:off x="6054725" y="1389063"/>
            <a:ext cx="2936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spcBef>
                <a:spcPct val="20000"/>
              </a:spcBef>
              <a:buChar char="•"/>
              <a:defRPr sz="2400">
                <a:solidFill>
                  <a:schemeClr val="bg1"/>
                </a:solidFill>
                <a:latin typeface="Arial" pitchFamily="34" charset="0"/>
                <a:cs typeface="Arial" pitchFamily="34" charset="0"/>
              </a:defRPr>
            </a:lvl1pPr>
            <a:lvl2pPr marL="742950" indent="-285750" defTabSz="457200" eaLnBrk="0" hangingPunct="0">
              <a:spcBef>
                <a:spcPct val="20000"/>
              </a:spcBef>
              <a:buChar char="–"/>
              <a:defRPr sz="2000">
                <a:solidFill>
                  <a:schemeClr val="bg1"/>
                </a:solidFill>
                <a:latin typeface="Arial" pitchFamily="34" charset="0"/>
                <a:cs typeface="Arial" pitchFamily="34" charset="0"/>
              </a:defRPr>
            </a:lvl2pPr>
            <a:lvl3pPr marL="1143000" indent="-228600" defTabSz="457200" eaLnBrk="0" hangingPunct="0">
              <a:spcBef>
                <a:spcPct val="20000"/>
              </a:spcBef>
              <a:buChar char="•"/>
              <a:defRPr sz="2000">
                <a:solidFill>
                  <a:schemeClr val="bg1"/>
                </a:solidFill>
                <a:latin typeface="Arial" pitchFamily="34" charset="0"/>
                <a:cs typeface="Arial" pitchFamily="34" charset="0"/>
              </a:defRPr>
            </a:lvl3pPr>
            <a:lvl4pPr marL="1600200" indent="-228600" defTabSz="457200" eaLnBrk="0" hangingPunct="0">
              <a:spcBef>
                <a:spcPct val="20000"/>
              </a:spcBef>
              <a:buChar char="–"/>
              <a:defRPr sz="2000">
                <a:solidFill>
                  <a:schemeClr val="bg1"/>
                </a:solidFill>
                <a:latin typeface="Arial" pitchFamily="34" charset="0"/>
                <a:cs typeface="Arial" pitchFamily="34" charset="0"/>
              </a:defRPr>
            </a:lvl4pPr>
            <a:lvl5pPr marL="2057400" indent="-228600" defTabSz="457200" eaLnBrk="0" hangingPunct="0">
              <a:spcBef>
                <a:spcPct val="20000"/>
              </a:spcBef>
              <a:buChar char="»"/>
              <a:defRPr sz="2000">
                <a:solidFill>
                  <a:schemeClr val="bg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9pPr>
          </a:lstStyle>
          <a:p>
            <a:pPr eaLnBrk="1" hangingPunct="1">
              <a:spcBef>
                <a:spcPct val="0"/>
              </a:spcBef>
            </a:pPr>
            <a:r>
              <a:rPr lang="en-IN" altLang="en-US" sz="1800">
                <a:solidFill>
                  <a:srgbClr val="356838"/>
                </a:solidFill>
              </a:rPr>
              <a:t>Low cost funds</a:t>
            </a:r>
          </a:p>
          <a:p>
            <a:pPr eaLnBrk="1" hangingPunct="1">
              <a:spcBef>
                <a:spcPct val="0"/>
              </a:spcBef>
            </a:pPr>
            <a:r>
              <a:rPr lang="en-IN" altLang="en-US" sz="1800">
                <a:solidFill>
                  <a:srgbClr val="356838"/>
                </a:solidFill>
              </a:rPr>
              <a:t>Priority area for green investments</a:t>
            </a:r>
          </a:p>
        </p:txBody>
      </p:sp>
      <p:sp>
        <p:nvSpPr>
          <p:cNvPr id="61444" name="TextBox 6"/>
          <p:cNvSpPr txBox="1">
            <a:spLocks noChangeArrowheads="1"/>
          </p:cNvSpPr>
          <p:nvPr/>
        </p:nvSpPr>
        <p:spPr bwMode="auto">
          <a:xfrm>
            <a:off x="5562600" y="4953000"/>
            <a:ext cx="3429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spcBef>
                <a:spcPct val="20000"/>
              </a:spcBef>
              <a:buChar char="•"/>
              <a:defRPr sz="2400">
                <a:solidFill>
                  <a:schemeClr val="bg1"/>
                </a:solidFill>
                <a:latin typeface="Arial" pitchFamily="34" charset="0"/>
                <a:cs typeface="Arial" pitchFamily="34" charset="0"/>
              </a:defRPr>
            </a:lvl1pPr>
            <a:lvl2pPr marL="742950" indent="-285750" defTabSz="457200" eaLnBrk="0" hangingPunct="0">
              <a:spcBef>
                <a:spcPct val="20000"/>
              </a:spcBef>
              <a:buChar char="–"/>
              <a:defRPr sz="2000">
                <a:solidFill>
                  <a:schemeClr val="bg1"/>
                </a:solidFill>
                <a:latin typeface="Arial" pitchFamily="34" charset="0"/>
                <a:cs typeface="Arial" pitchFamily="34" charset="0"/>
              </a:defRPr>
            </a:lvl2pPr>
            <a:lvl3pPr marL="1143000" indent="-228600" defTabSz="457200" eaLnBrk="0" hangingPunct="0">
              <a:spcBef>
                <a:spcPct val="20000"/>
              </a:spcBef>
              <a:buChar char="•"/>
              <a:defRPr sz="2000">
                <a:solidFill>
                  <a:schemeClr val="bg1"/>
                </a:solidFill>
                <a:latin typeface="Arial" pitchFamily="34" charset="0"/>
                <a:cs typeface="Arial" pitchFamily="34" charset="0"/>
              </a:defRPr>
            </a:lvl3pPr>
            <a:lvl4pPr marL="1600200" indent="-228600" defTabSz="457200" eaLnBrk="0" hangingPunct="0">
              <a:spcBef>
                <a:spcPct val="20000"/>
              </a:spcBef>
              <a:buChar char="–"/>
              <a:defRPr sz="2000">
                <a:solidFill>
                  <a:schemeClr val="bg1"/>
                </a:solidFill>
                <a:latin typeface="Arial" pitchFamily="34" charset="0"/>
                <a:cs typeface="Arial" pitchFamily="34" charset="0"/>
              </a:defRPr>
            </a:lvl4pPr>
            <a:lvl5pPr marL="2057400" indent="-228600" defTabSz="457200" eaLnBrk="0" hangingPunct="0">
              <a:spcBef>
                <a:spcPct val="20000"/>
              </a:spcBef>
              <a:buChar char="»"/>
              <a:defRPr sz="2000">
                <a:solidFill>
                  <a:schemeClr val="bg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9pPr>
          </a:lstStyle>
          <a:p>
            <a:pPr eaLnBrk="1" hangingPunct="1">
              <a:spcBef>
                <a:spcPct val="0"/>
              </a:spcBef>
            </a:pPr>
            <a:r>
              <a:rPr lang="en-US" altLang="en-US" sz="1800">
                <a:solidFill>
                  <a:srgbClr val="356838"/>
                </a:solidFill>
              </a:rPr>
              <a:t>Lower cost, fixed interest, longer tenure, and non-recourse options of financing for borrowers</a:t>
            </a:r>
          </a:p>
          <a:p>
            <a:pPr eaLnBrk="1" hangingPunct="1">
              <a:spcBef>
                <a:spcPct val="0"/>
              </a:spcBef>
            </a:pPr>
            <a:r>
              <a:rPr lang="en-US" altLang="en-US" sz="1800">
                <a:solidFill>
                  <a:srgbClr val="356838"/>
                </a:solidFill>
              </a:rPr>
              <a:t>Rapid increase in corporate issuances</a:t>
            </a:r>
          </a:p>
        </p:txBody>
      </p:sp>
      <p:sp>
        <p:nvSpPr>
          <p:cNvPr id="61445" name="TextBox 7"/>
          <p:cNvSpPr txBox="1">
            <a:spLocks noChangeArrowheads="1"/>
          </p:cNvSpPr>
          <p:nvPr/>
        </p:nvSpPr>
        <p:spPr bwMode="auto">
          <a:xfrm>
            <a:off x="457200" y="5091113"/>
            <a:ext cx="3810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spcBef>
                <a:spcPct val="20000"/>
              </a:spcBef>
              <a:buChar char="•"/>
              <a:defRPr sz="2400">
                <a:solidFill>
                  <a:schemeClr val="bg1"/>
                </a:solidFill>
                <a:latin typeface="Arial" pitchFamily="34" charset="0"/>
                <a:cs typeface="Arial" pitchFamily="34" charset="0"/>
              </a:defRPr>
            </a:lvl1pPr>
            <a:lvl2pPr marL="742950" indent="-285750" defTabSz="457200" eaLnBrk="0" hangingPunct="0">
              <a:spcBef>
                <a:spcPct val="20000"/>
              </a:spcBef>
              <a:buChar char="–"/>
              <a:defRPr sz="2000">
                <a:solidFill>
                  <a:schemeClr val="bg1"/>
                </a:solidFill>
                <a:latin typeface="Arial" pitchFamily="34" charset="0"/>
                <a:cs typeface="Arial" pitchFamily="34" charset="0"/>
              </a:defRPr>
            </a:lvl2pPr>
            <a:lvl3pPr marL="1143000" indent="-228600" defTabSz="457200" eaLnBrk="0" hangingPunct="0">
              <a:spcBef>
                <a:spcPct val="20000"/>
              </a:spcBef>
              <a:buChar char="•"/>
              <a:defRPr sz="2000">
                <a:solidFill>
                  <a:schemeClr val="bg1"/>
                </a:solidFill>
                <a:latin typeface="Arial" pitchFamily="34" charset="0"/>
                <a:cs typeface="Arial" pitchFamily="34" charset="0"/>
              </a:defRPr>
            </a:lvl3pPr>
            <a:lvl4pPr marL="1600200" indent="-228600" defTabSz="457200" eaLnBrk="0" hangingPunct="0">
              <a:spcBef>
                <a:spcPct val="20000"/>
              </a:spcBef>
              <a:buChar char="–"/>
              <a:defRPr sz="2000">
                <a:solidFill>
                  <a:schemeClr val="bg1"/>
                </a:solidFill>
                <a:latin typeface="Arial" pitchFamily="34" charset="0"/>
                <a:cs typeface="Arial" pitchFamily="34" charset="0"/>
              </a:defRPr>
            </a:lvl4pPr>
            <a:lvl5pPr marL="2057400" indent="-228600" defTabSz="457200" eaLnBrk="0" hangingPunct="0">
              <a:spcBef>
                <a:spcPct val="20000"/>
              </a:spcBef>
              <a:buChar char="»"/>
              <a:defRPr sz="2000">
                <a:solidFill>
                  <a:schemeClr val="bg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9pPr>
          </a:lstStyle>
          <a:p>
            <a:pPr eaLnBrk="1" hangingPunct="1">
              <a:spcBef>
                <a:spcPct val="0"/>
              </a:spcBef>
            </a:pPr>
            <a:r>
              <a:rPr lang="en-US" altLang="en-US" sz="1800">
                <a:solidFill>
                  <a:srgbClr val="356838"/>
                </a:solidFill>
              </a:rPr>
              <a:t>Alternate market for funding RE</a:t>
            </a:r>
          </a:p>
          <a:p>
            <a:pPr eaLnBrk="1" hangingPunct="1">
              <a:spcBef>
                <a:spcPct val="0"/>
              </a:spcBef>
            </a:pPr>
            <a:r>
              <a:rPr lang="en-US" altLang="en-US" sz="1800">
                <a:solidFill>
                  <a:srgbClr val="356838"/>
                </a:solidFill>
              </a:rPr>
              <a:t>List on alternate investment markets</a:t>
            </a:r>
          </a:p>
          <a:p>
            <a:pPr eaLnBrk="1" hangingPunct="1">
              <a:spcBef>
                <a:spcPct val="0"/>
              </a:spcBef>
            </a:pPr>
            <a:r>
              <a:rPr lang="en-US" altLang="en-US" sz="1800">
                <a:solidFill>
                  <a:srgbClr val="356838"/>
                </a:solidFill>
              </a:rPr>
              <a:t>Bilateral trade uses risk mitigated, ring fenced structures</a:t>
            </a:r>
          </a:p>
        </p:txBody>
      </p:sp>
      <p:sp>
        <p:nvSpPr>
          <p:cNvPr id="61446" name="TextBox 8"/>
          <p:cNvSpPr txBox="1">
            <a:spLocks noChangeArrowheads="1"/>
          </p:cNvSpPr>
          <p:nvPr/>
        </p:nvSpPr>
        <p:spPr bwMode="auto">
          <a:xfrm>
            <a:off x="533400" y="1371600"/>
            <a:ext cx="3429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spcBef>
                <a:spcPct val="20000"/>
              </a:spcBef>
              <a:buChar char="•"/>
              <a:defRPr sz="2400">
                <a:solidFill>
                  <a:schemeClr val="bg1"/>
                </a:solidFill>
                <a:latin typeface="Arial" pitchFamily="34" charset="0"/>
                <a:cs typeface="Arial" pitchFamily="34" charset="0"/>
              </a:defRPr>
            </a:lvl1pPr>
            <a:lvl2pPr marL="742950" indent="-285750" defTabSz="457200" eaLnBrk="0" hangingPunct="0">
              <a:spcBef>
                <a:spcPct val="20000"/>
              </a:spcBef>
              <a:buChar char="–"/>
              <a:defRPr sz="2000">
                <a:solidFill>
                  <a:schemeClr val="bg1"/>
                </a:solidFill>
                <a:latin typeface="Arial" pitchFamily="34" charset="0"/>
                <a:cs typeface="Arial" pitchFamily="34" charset="0"/>
              </a:defRPr>
            </a:lvl2pPr>
            <a:lvl3pPr marL="1143000" indent="-228600" defTabSz="457200" eaLnBrk="0" hangingPunct="0">
              <a:spcBef>
                <a:spcPct val="20000"/>
              </a:spcBef>
              <a:buChar char="•"/>
              <a:defRPr sz="2000">
                <a:solidFill>
                  <a:schemeClr val="bg1"/>
                </a:solidFill>
                <a:latin typeface="Arial" pitchFamily="34" charset="0"/>
                <a:cs typeface="Arial" pitchFamily="34" charset="0"/>
              </a:defRPr>
            </a:lvl3pPr>
            <a:lvl4pPr marL="1600200" indent="-228600" defTabSz="457200" eaLnBrk="0" hangingPunct="0">
              <a:spcBef>
                <a:spcPct val="20000"/>
              </a:spcBef>
              <a:buChar char="–"/>
              <a:defRPr sz="2000">
                <a:solidFill>
                  <a:schemeClr val="bg1"/>
                </a:solidFill>
                <a:latin typeface="Arial" pitchFamily="34" charset="0"/>
                <a:cs typeface="Arial" pitchFamily="34" charset="0"/>
              </a:defRPr>
            </a:lvl4pPr>
            <a:lvl5pPr marL="2057400" indent="-228600" defTabSz="457200" eaLnBrk="0" hangingPunct="0">
              <a:spcBef>
                <a:spcPct val="20000"/>
              </a:spcBef>
              <a:buChar char="»"/>
              <a:defRPr sz="2000">
                <a:solidFill>
                  <a:schemeClr val="bg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bg1"/>
                </a:solidFill>
                <a:latin typeface="Arial" pitchFamily="34" charset="0"/>
                <a:cs typeface="Arial" pitchFamily="34" charset="0"/>
              </a:defRPr>
            </a:lvl9pPr>
          </a:lstStyle>
          <a:p>
            <a:pPr eaLnBrk="1" hangingPunct="1">
              <a:spcBef>
                <a:spcPct val="0"/>
              </a:spcBef>
            </a:pPr>
            <a:r>
              <a:rPr lang="en-US" altLang="en-US" sz="1800" dirty="0">
                <a:solidFill>
                  <a:srgbClr val="356838"/>
                </a:solidFill>
              </a:rPr>
              <a:t>Long term debt</a:t>
            </a:r>
          </a:p>
          <a:p>
            <a:pPr eaLnBrk="1" hangingPunct="1">
              <a:spcBef>
                <a:spcPct val="0"/>
              </a:spcBef>
            </a:pPr>
            <a:r>
              <a:rPr lang="en-US" altLang="en-US" sz="1800" dirty="0">
                <a:solidFill>
                  <a:srgbClr val="356838"/>
                </a:solidFill>
              </a:rPr>
              <a:t>Address asset liability mismatch</a:t>
            </a:r>
          </a:p>
          <a:p>
            <a:pPr eaLnBrk="1" hangingPunct="1">
              <a:spcBef>
                <a:spcPct val="0"/>
              </a:spcBef>
            </a:pPr>
            <a:r>
              <a:rPr lang="en-US" altLang="en-US" sz="1800" dirty="0">
                <a:solidFill>
                  <a:srgbClr val="356838"/>
                </a:solidFill>
              </a:rPr>
              <a:t>Re-finance construction and long term loans</a:t>
            </a:r>
          </a:p>
        </p:txBody>
      </p:sp>
      <p:cxnSp>
        <p:nvCxnSpPr>
          <p:cNvPr id="10" name="Straight Arrow Connector 9"/>
          <p:cNvCxnSpPr/>
          <p:nvPr/>
        </p:nvCxnSpPr>
        <p:spPr>
          <a:xfrm>
            <a:off x="2971800" y="269875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433763" y="5830888"/>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705600" y="4572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597525" y="1914525"/>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5"/>
          <p:cNvSpPr txBox="1">
            <a:spLocks noChangeArrowheads="1"/>
          </p:cNvSpPr>
          <p:nvPr/>
        </p:nvSpPr>
        <p:spPr bwMode="auto">
          <a:xfrm>
            <a:off x="457200" y="365125"/>
            <a:ext cx="8686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cs typeface="Arial" charset="0"/>
              </a:defRPr>
            </a:lvl2pPr>
            <a:lvl3pPr algn="l" rtl="0" eaLnBrk="0" fontAlgn="base" hangingPunct="0">
              <a:spcBef>
                <a:spcPct val="0"/>
              </a:spcBef>
              <a:spcAft>
                <a:spcPct val="0"/>
              </a:spcAft>
              <a:defRPr sz="3000" b="1">
                <a:solidFill>
                  <a:schemeClr val="bg1"/>
                </a:solidFill>
                <a:latin typeface="Arial" charset="0"/>
                <a:cs typeface="Arial" charset="0"/>
              </a:defRPr>
            </a:lvl3pPr>
            <a:lvl4pPr algn="l" rtl="0" eaLnBrk="0" fontAlgn="base" hangingPunct="0">
              <a:spcBef>
                <a:spcPct val="0"/>
              </a:spcBef>
              <a:spcAft>
                <a:spcPct val="0"/>
              </a:spcAft>
              <a:defRPr sz="3000" b="1">
                <a:solidFill>
                  <a:schemeClr val="bg1"/>
                </a:solidFill>
                <a:latin typeface="Arial" charset="0"/>
                <a:cs typeface="Arial" charset="0"/>
              </a:defRPr>
            </a:lvl4pPr>
            <a:lvl5pPr algn="l" rtl="0" eaLnBrk="0" fontAlgn="base" hangingPunct="0">
              <a:spcBef>
                <a:spcPct val="0"/>
              </a:spcBef>
              <a:spcAft>
                <a:spcPct val="0"/>
              </a:spcAft>
              <a:defRPr sz="3000" b="1">
                <a:solidFill>
                  <a:schemeClr val="bg1"/>
                </a:solidFill>
                <a:latin typeface="Arial" charset="0"/>
                <a:cs typeface="Arial" charset="0"/>
              </a:defRPr>
            </a:lvl5pPr>
            <a:lvl6pPr marL="457200" algn="l" rtl="0" fontAlgn="base">
              <a:spcBef>
                <a:spcPct val="0"/>
              </a:spcBef>
              <a:spcAft>
                <a:spcPct val="0"/>
              </a:spcAft>
              <a:defRPr sz="3000" b="1">
                <a:solidFill>
                  <a:schemeClr val="bg1"/>
                </a:solidFill>
                <a:latin typeface="Arial" charset="0"/>
                <a:cs typeface="Arial" charset="0"/>
              </a:defRPr>
            </a:lvl6pPr>
            <a:lvl7pPr marL="914400" algn="l" rtl="0" fontAlgn="base">
              <a:spcBef>
                <a:spcPct val="0"/>
              </a:spcBef>
              <a:spcAft>
                <a:spcPct val="0"/>
              </a:spcAft>
              <a:defRPr sz="3000" b="1">
                <a:solidFill>
                  <a:schemeClr val="bg1"/>
                </a:solidFill>
                <a:latin typeface="Arial" charset="0"/>
                <a:cs typeface="Arial" charset="0"/>
              </a:defRPr>
            </a:lvl7pPr>
            <a:lvl8pPr marL="1371600" algn="l" rtl="0" fontAlgn="base">
              <a:spcBef>
                <a:spcPct val="0"/>
              </a:spcBef>
              <a:spcAft>
                <a:spcPct val="0"/>
              </a:spcAft>
              <a:defRPr sz="3000" b="1">
                <a:solidFill>
                  <a:schemeClr val="bg1"/>
                </a:solidFill>
                <a:latin typeface="Arial" charset="0"/>
                <a:cs typeface="Arial" charset="0"/>
              </a:defRPr>
            </a:lvl8pPr>
            <a:lvl9pPr marL="1828800" algn="l" rtl="0" fontAlgn="base">
              <a:spcBef>
                <a:spcPct val="0"/>
              </a:spcBef>
              <a:spcAft>
                <a:spcPct val="0"/>
              </a:spcAft>
              <a:defRPr sz="3000" b="1">
                <a:solidFill>
                  <a:schemeClr val="bg1"/>
                </a:solidFill>
                <a:latin typeface="Arial" charset="0"/>
                <a:cs typeface="Arial" charset="0"/>
              </a:defRPr>
            </a:lvl9pPr>
          </a:lstStyle>
          <a:p>
            <a:pPr defTabSz="914400" eaLnBrk="1" hangingPunct="1">
              <a:defRPr/>
            </a:pPr>
            <a:r>
              <a:rPr lang="en-US" altLang="en-US" sz="2600" kern="0" dirty="0" smtClean="0">
                <a:solidFill>
                  <a:srgbClr val="002A6C"/>
                </a:solidFill>
              </a:rPr>
              <a:t>Climate/Green </a:t>
            </a:r>
            <a:r>
              <a:rPr lang="en-US" altLang="en-US" sz="2600" kern="0" dirty="0">
                <a:solidFill>
                  <a:srgbClr val="002A6C"/>
                </a:solidFill>
              </a:rPr>
              <a:t>b</a:t>
            </a:r>
            <a:r>
              <a:rPr lang="en-US" altLang="en-US" sz="2600" kern="0" dirty="0" smtClean="0">
                <a:solidFill>
                  <a:srgbClr val="002A6C"/>
                </a:solidFill>
              </a:rPr>
              <a:t>onds </a:t>
            </a:r>
            <a:r>
              <a:rPr lang="en-US" altLang="en-US" sz="2600" kern="0" dirty="0">
                <a:solidFill>
                  <a:srgbClr val="002A6C"/>
                </a:solidFill>
              </a:rPr>
              <a:t>a</a:t>
            </a:r>
            <a:r>
              <a:rPr lang="en-US" altLang="en-US" sz="2600" kern="0" dirty="0" smtClean="0">
                <a:solidFill>
                  <a:srgbClr val="002A6C"/>
                </a:solidFill>
              </a:rPr>
              <a:t>ddress funding challenges</a:t>
            </a:r>
          </a:p>
        </p:txBody>
      </p:sp>
    </p:spTree>
    <p:extLst>
      <p:ext uri="{BB962C8B-B14F-4D97-AF65-F5344CB8AC3E}">
        <p14:creationId xmlns:p14="http://schemas.microsoft.com/office/powerpoint/2010/main" val="16026662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6"/>
          <p:cNvSpPr>
            <a:spLocks noGrp="1" noChangeArrowheads="1"/>
          </p:cNvSpPr>
          <p:nvPr>
            <p:ph type="title"/>
          </p:nvPr>
        </p:nvSpPr>
        <p:spPr>
          <a:xfrm>
            <a:off x="457200" y="365125"/>
            <a:ext cx="8610600" cy="549275"/>
          </a:xfrm>
        </p:spPr>
        <p:txBody>
          <a:bodyPr/>
          <a:lstStyle/>
          <a:p>
            <a:pPr eaLnBrk="1" hangingPunct="1"/>
            <a:r>
              <a:rPr lang="en-US" altLang="en-US" dirty="0" smtClean="0">
                <a:solidFill>
                  <a:srgbClr val="002060"/>
                </a:solidFill>
              </a:rPr>
              <a:t> </a:t>
            </a:r>
            <a:r>
              <a:rPr lang="en-US" altLang="en-US" sz="2800" dirty="0" smtClean="0">
                <a:solidFill>
                  <a:srgbClr val="002060"/>
                </a:solidFill>
              </a:rPr>
              <a:t>Agenda</a:t>
            </a:r>
          </a:p>
        </p:txBody>
      </p:sp>
      <p:sp>
        <p:nvSpPr>
          <p:cNvPr id="4099" name="Rectangle 17"/>
          <p:cNvSpPr>
            <a:spLocks noGrp="1" noChangeArrowheads="1"/>
          </p:cNvSpPr>
          <p:nvPr>
            <p:ph type="body" idx="1"/>
          </p:nvPr>
        </p:nvSpPr>
        <p:spPr>
          <a:xfrm>
            <a:off x="546100" y="1371600"/>
            <a:ext cx="8153400" cy="5334000"/>
          </a:xfrm>
          <a:solidFill>
            <a:schemeClr val="bg1"/>
          </a:solidFill>
        </p:spPr>
        <p:txBody>
          <a:bodyPr/>
          <a:lstStyle/>
          <a:p>
            <a:pPr marL="0" indent="0" eaLnBrk="1" hangingPunct="1">
              <a:spcBef>
                <a:spcPts val="538"/>
              </a:spcBef>
              <a:buFontTx/>
              <a:buNone/>
              <a:defRPr/>
            </a:pPr>
            <a:r>
              <a:rPr lang="en-US" altLang="en-US" b="1" dirty="0" smtClean="0">
                <a:solidFill>
                  <a:srgbClr val="002060"/>
                </a:solidFill>
              </a:rPr>
              <a:t>Welcome</a:t>
            </a:r>
          </a:p>
          <a:p>
            <a:pPr marL="0" indent="0" eaLnBrk="1" hangingPunct="1">
              <a:spcBef>
                <a:spcPts val="538"/>
              </a:spcBef>
              <a:buFontTx/>
              <a:buNone/>
              <a:defRPr/>
            </a:pPr>
            <a:r>
              <a:rPr lang="en-US" altLang="en-US" sz="1800" b="1" dirty="0" smtClean="0">
                <a:solidFill>
                  <a:srgbClr val="C2113A"/>
                </a:solidFill>
              </a:rPr>
              <a:t>	</a:t>
            </a:r>
            <a:r>
              <a:rPr lang="en-US" altLang="en-US" sz="2000" b="1" dirty="0" err="1" smtClean="0">
                <a:solidFill>
                  <a:srgbClr val="C2113A"/>
                </a:solidFill>
              </a:rPr>
              <a:t>Michèle</a:t>
            </a:r>
            <a:r>
              <a:rPr lang="en-US" altLang="en-US" sz="2000" b="1" dirty="0" smtClean="0">
                <a:solidFill>
                  <a:srgbClr val="C2113A"/>
                </a:solidFill>
              </a:rPr>
              <a:t> Laird and Alan Miller</a:t>
            </a:r>
            <a:r>
              <a:rPr lang="en-US" altLang="en-US" sz="2000" i="1" dirty="0" smtClean="0"/>
              <a:t>, USAID CEADIR</a:t>
            </a:r>
            <a:endParaRPr lang="en-US" altLang="en-US" sz="2000" dirty="0" smtClean="0"/>
          </a:p>
          <a:p>
            <a:pPr marL="0" indent="0" eaLnBrk="1" hangingPunct="1">
              <a:spcBef>
                <a:spcPts val="538"/>
              </a:spcBef>
              <a:buFontTx/>
              <a:buNone/>
              <a:defRPr/>
            </a:pPr>
            <a:r>
              <a:rPr lang="en-US" altLang="en-US" sz="600" dirty="0" smtClean="0"/>
              <a:t> </a:t>
            </a:r>
          </a:p>
          <a:p>
            <a:pPr marL="0" indent="0" eaLnBrk="1" hangingPunct="1">
              <a:spcBef>
                <a:spcPts val="538"/>
              </a:spcBef>
              <a:buFontTx/>
              <a:buNone/>
              <a:defRPr/>
            </a:pPr>
            <a:r>
              <a:rPr lang="en-US" altLang="en-US" b="1" dirty="0" smtClean="0">
                <a:solidFill>
                  <a:srgbClr val="002060"/>
                </a:solidFill>
              </a:rPr>
              <a:t>Overview of private climate finance and public incentives</a:t>
            </a:r>
            <a:endParaRPr lang="en-US" altLang="en-US" b="1" dirty="0">
              <a:solidFill>
                <a:srgbClr val="002060"/>
              </a:solidFill>
            </a:endParaRPr>
          </a:p>
          <a:p>
            <a:pPr marL="54586" indent="0" eaLnBrk="1" hangingPunct="1">
              <a:spcBef>
                <a:spcPts val="538"/>
              </a:spcBef>
              <a:buFontTx/>
              <a:buNone/>
              <a:defRPr/>
            </a:pPr>
            <a:r>
              <a:rPr lang="en-US" altLang="en-US" b="1" i="1" dirty="0" smtClean="0">
                <a:solidFill>
                  <a:srgbClr val="002060"/>
                </a:solidFill>
              </a:rPr>
              <a:t>	</a:t>
            </a:r>
            <a:r>
              <a:rPr lang="en-US" altLang="en-US" sz="2000" b="1" dirty="0">
                <a:solidFill>
                  <a:srgbClr val="C2113A"/>
                </a:solidFill>
              </a:rPr>
              <a:t> </a:t>
            </a:r>
            <a:r>
              <a:rPr lang="en-US" altLang="en-US" sz="2000" b="1" dirty="0" err="1">
                <a:solidFill>
                  <a:srgbClr val="C2113A"/>
                </a:solidFill>
              </a:rPr>
              <a:t>Michèle</a:t>
            </a:r>
            <a:r>
              <a:rPr lang="en-US" altLang="en-US" sz="2000" b="1" dirty="0">
                <a:solidFill>
                  <a:srgbClr val="C2113A"/>
                </a:solidFill>
              </a:rPr>
              <a:t> Laird and Alan Miller</a:t>
            </a:r>
            <a:r>
              <a:rPr lang="en-US" altLang="en-US" sz="2000" i="1" dirty="0"/>
              <a:t>, USAID CEADIR</a:t>
            </a:r>
            <a:endParaRPr lang="en-US" altLang="en-US" sz="2000" dirty="0"/>
          </a:p>
          <a:p>
            <a:pPr marL="54586" lvl="1" indent="0" eaLnBrk="1" hangingPunct="1">
              <a:spcBef>
                <a:spcPts val="538"/>
              </a:spcBef>
              <a:buFontTx/>
              <a:buNone/>
              <a:defRPr/>
            </a:pPr>
            <a:endParaRPr lang="en-US" altLang="en-US" sz="600" dirty="0"/>
          </a:p>
          <a:p>
            <a:pPr marL="54586" indent="0" eaLnBrk="1" hangingPunct="1">
              <a:spcBef>
                <a:spcPts val="538"/>
              </a:spcBef>
              <a:buFontTx/>
              <a:buNone/>
              <a:defRPr/>
            </a:pPr>
            <a:r>
              <a:rPr lang="en-US" altLang="en-US" b="1" dirty="0" smtClean="0">
                <a:solidFill>
                  <a:srgbClr val="002060"/>
                </a:solidFill>
              </a:rPr>
              <a:t>Innovative Instrument Case Study: Energy Savings Insurance</a:t>
            </a:r>
            <a:endParaRPr lang="en-US" altLang="en-US" b="1" dirty="0">
              <a:solidFill>
                <a:srgbClr val="002060"/>
              </a:solidFill>
            </a:endParaRPr>
          </a:p>
          <a:p>
            <a:pPr marL="54586" indent="0" eaLnBrk="1" hangingPunct="1">
              <a:spcBef>
                <a:spcPts val="538"/>
              </a:spcBef>
              <a:buFontTx/>
              <a:buNone/>
              <a:defRPr/>
            </a:pPr>
            <a:r>
              <a:rPr lang="en-US" altLang="en-US" b="1" dirty="0" smtClean="0">
                <a:solidFill>
                  <a:srgbClr val="002060"/>
                </a:solidFill>
              </a:rPr>
              <a:t>	</a:t>
            </a:r>
            <a:r>
              <a:rPr lang="en-US" altLang="en-US" sz="2000" b="1" dirty="0" smtClean="0">
                <a:solidFill>
                  <a:srgbClr val="C2113A"/>
                </a:solidFill>
              </a:rPr>
              <a:t>Asger Garnak</a:t>
            </a:r>
            <a:r>
              <a:rPr lang="en-US" altLang="en-US" sz="2000" dirty="0" smtClean="0"/>
              <a:t>, </a:t>
            </a:r>
            <a:r>
              <a:rPr lang="en-US" altLang="en-US" sz="2000" i="1" dirty="0" smtClean="0"/>
              <a:t>IADB</a:t>
            </a:r>
            <a:r>
              <a:rPr lang="en-US" altLang="en-US" sz="2000" b="1" dirty="0" smtClean="0">
                <a:solidFill>
                  <a:srgbClr val="C2113A"/>
                </a:solidFill>
              </a:rPr>
              <a:t> and Daniel Magallon</a:t>
            </a:r>
            <a:r>
              <a:rPr lang="en-US" altLang="en-US" sz="2000" dirty="0" smtClean="0"/>
              <a:t>, </a:t>
            </a:r>
            <a:r>
              <a:rPr lang="en-US" altLang="en-US" sz="2000" i="1" dirty="0" smtClean="0"/>
              <a:t>BASE </a:t>
            </a:r>
          </a:p>
          <a:p>
            <a:pPr marL="54586" indent="0" eaLnBrk="1" hangingPunct="1">
              <a:spcBef>
                <a:spcPts val="538"/>
              </a:spcBef>
              <a:buFontTx/>
              <a:buNone/>
              <a:defRPr/>
            </a:pPr>
            <a:r>
              <a:rPr lang="en-US" altLang="en-US" b="1" dirty="0" smtClean="0">
                <a:solidFill>
                  <a:srgbClr val="002060"/>
                </a:solidFill>
              </a:rPr>
              <a:t>Table Discussions </a:t>
            </a:r>
            <a:endParaRPr lang="en-US" altLang="en-US" b="1" dirty="0">
              <a:solidFill>
                <a:srgbClr val="002060"/>
              </a:solidFill>
            </a:endParaRPr>
          </a:p>
          <a:p>
            <a:pPr marL="54586" indent="0" eaLnBrk="1" hangingPunct="1">
              <a:spcBef>
                <a:spcPts val="538"/>
              </a:spcBef>
              <a:buFontTx/>
              <a:buNone/>
              <a:defRPr/>
            </a:pPr>
            <a:r>
              <a:rPr lang="en-US" altLang="en-US" sz="2000" b="1" dirty="0">
                <a:solidFill>
                  <a:srgbClr val="002060"/>
                </a:solidFill>
              </a:rPr>
              <a:t>	</a:t>
            </a:r>
            <a:r>
              <a:rPr lang="en-US" altLang="en-US" sz="1800" b="1" dirty="0" smtClean="0">
                <a:solidFill>
                  <a:srgbClr val="C2113A"/>
                </a:solidFill>
              </a:rPr>
              <a:t>All Participants</a:t>
            </a:r>
            <a:endParaRPr lang="en-US" altLang="en-US" sz="1800" dirty="0"/>
          </a:p>
          <a:p>
            <a:pPr marL="54586" indent="0" eaLnBrk="1" hangingPunct="1">
              <a:spcBef>
                <a:spcPts val="538"/>
              </a:spcBef>
              <a:buFontTx/>
              <a:buNone/>
              <a:defRPr/>
            </a:pPr>
            <a:r>
              <a:rPr lang="en-US" altLang="en-US" b="1" dirty="0" smtClean="0">
                <a:solidFill>
                  <a:srgbClr val="002060"/>
                </a:solidFill>
              </a:rPr>
              <a:t>Report out and questions</a:t>
            </a:r>
            <a:endParaRPr lang="en-US" altLang="en-US" sz="1800"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0BE52985-97E8-43CA-841C-27699ED9AF1A}" type="slidenum">
              <a:rPr lang="en-US" sz="1600" smtClean="0">
                <a:solidFill>
                  <a:prstClr val="black"/>
                </a:solidFill>
              </a:rPr>
              <a:pPr>
                <a:defRPr/>
              </a:pPr>
              <a:t>3</a:t>
            </a:fld>
            <a:endParaRPr lang="en-US" sz="1600" dirty="0">
              <a:solidFill>
                <a:prstClr val="black"/>
              </a:solidFill>
            </a:endParaRPr>
          </a:p>
        </p:txBody>
      </p:sp>
    </p:spTree>
    <p:extLst>
      <p:ext uri="{BB962C8B-B14F-4D97-AF65-F5344CB8AC3E}">
        <p14:creationId xmlns:p14="http://schemas.microsoft.com/office/powerpoint/2010/main" val="39499718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78" y="376646"/>
            <a:ext cx="7772400" cy="548640"/>
          </a:xfrm>
        </p:spPr>
        <p:txBody>
          <a:bodyPr/>
          <a:lstStyle/>
          <a:p>
            <a:r>
              <a:rPr lang="en-US" altLang="en-US" dirty="0">
                <a:solidFill>
                  <a:srgbClr val="002060"/>
                </a:solidFill>
              </a:rPr>
              <a:t>Innovative Instrument Case </a:t>
            </a:r>
            <a:r>
              <a:rPr lang="en-US" altLang="en-US" dirty="0" smtClean="0">
                <a:solidFill>
                  <a:srgbClr val="002060"/>
                </a:solidFill>
              </a:rPr>
              <a:t>Study</a:t>
            </a:r>
            <a:r>
              <a:rPr lang="en-US" altLang="en-US" dirty="0">
                <a:solidFill>
                  <a:srgbClr val="002060"/>
                </a:solidFill>
              </a:rPr>
              <a:t/>
            </a:r>
            <a:br>
              <a:rPr lang="en-US" altLang="en-US" dirty="0">
                <a:solidFill>
                  <a:srgbClr val="002060"/>
                </a:solidFill>
              </a:rPr>
            </a:br>
            <a:endParaRPr lang="en-US" dirty="0"/>
          </a:p>
        </p:txBody>
      </p:sp>
      <p:sp>
        <p:nvSpPr>
          <p:cNvPr id="3" name="Content Placeholder 2"/>
          <p:cNvSpPr>
            <a:spLocks noGrp="1"/>
          </p:cNvSpPr>
          <p:nvPr>
            <p:ph idx="1"/>
          </p:nvPr>
        </p:nvSpPr>
        <p:spPr/>
        <p:txBody>
          <a:bodyPr/>
          <a:lstStyle/>
          <a:p>
            <a:pPr marL="0" indent="0" algn="ctr">
              <a:buNone/>
            </a:pPr>
            <a:r>
              <a:rPr lang="en-US" sz="4000" dirty="0" smtClean="0"/>
              <a:t>Energy Savings Insurance</a:t>
            </a:r>
            <a:endParaRPr lang="en-US" sz="4000" dirty="0"/>
          </a:p>
        </p:txBody>
      </p:sp>
      <p:sp>
        <p:nvSpPr>
          <p:cNvPr id="4" name="Slide Number Placeholder 3"/>
          <p:cNvSpPr>
            <a:spLocks noGrp="1"/>
          </p:cNvSpPr>
          <p:nvPr>
            <p:ph type="sldNum" sz="quarter" idx="12"/>
          </p:nvPr>
        </p:nvSpPr>
        <p:spPr/>
        <p:txBody>
          <a:bodyPr/>
          <a:lstStyle/>
          <a:p>
            <a:pPr>
              <a:defRPr/>
            </a:pPr>
            <a:fld id="{B5E37592-C0F9-4DC0-84A1-BAB86077CC10}"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96673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75" name="Shape 9"/>
          <p:cNvSpPr>
            <a:spLocks noChangeArrowheads="1"/>
          </p:cNvSpPr>
          <p:nvPr/>
        </p:nvSpPr>
        <p:spPr bwMode="auto">
          <a:xfrm>
            <a:off x="344488" y="3009900"/>
            <a:ext cx="2770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a:solidFill>
                  <a:srgbClr val="3C3C3C"/>
                </a:solidFill>
                <a:latin typeface="Arial Black" pitchFamily="34" charset="0"/>
                <a:ea typeface="Arial Black" pitchFamily="34" charset="0"/>
                <a:cs typeface="Arial Black" pitchFamily="34" charset="0"/>
                <a:sym typeface="Arial Black" pitchFamily="34" charset="0"/>
              </a:rPr>
              <a:t>INTER-AMERICAN</a:t>
            </a:r>
          </a:p>
          <a:p>
            <a:pPr eaLnBrk="1" hangingPunct="1"/>
            <a:r>
              <a:rPr lang="en-US" altLang="en-US">
                <a:solidFill>
                  <a:srgbClr val="3C3C3C"/>
                </a:solidFill>
                <a:latin typeface="Arial Black" pitchFamily="34" charset="0"/>
                <a:ea typeface="Arial Black" pitchFamily="34" charset="0"/>
                <a:cs typeface="Arial Black" pitchFamily="34" charset="0"/>
                <a:sym typeface="Arial Black" pitchFamily="34" charset="0"/>
              </a:rPr>
              <a:t>DEVELOPMENT BANK</a:t>
            </a:r>
          </a:p>
          <a:p>
            <a:pPr eaLnBrk="1" hangingPunct="1"/>
            <a:r>
              <a:rPr lang="en-US" altLang="en-US" sz="1200">
                <a:solidFill>
                  <a:srgbClr val="6B6262"/>
                </a:solidFill>
                <a:latin typeface="Arial" pitchFamily="34" charset="0"/>
                <a:cs typeface="Arial" pitchFamily="34" charset="0"/>
                <a:sym typeface="Arial" pitchFamily="34" charset="0"/>
              </a:rPr>
              <a:t>TOPIC TO BE DISCUSSED</a:t>
            </a:r>
          </a:p>
        </p:txBody>
      </p:sp>
      <p:pic>
        <p:nvPicPr>
          <p:cNvPr id="3076" name="Bild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1350"/>
            <a:ext cx="91440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0" y="7938"/>
            <a:ext cx="9144000" cy="923925"/>
          </a:xfrm>
          <a:prstGeom prst="rect">
            <a:avLst/>
          </a:prstGeom>
          <a:solidFill>
            <a:schemeClr val="tx2">
              <a:lumMod val="75000"/>
              <a:alpha val="87000"/>
            </a:schemeClr>
          </a:solidFill>
        </p:spPr>
        <p:txBody>
          <a:bodyPr>
            <a:spAutoFit/>
          </a:bodyPr>
          <a:lstStyle/>
          <a:p>
            <a:pPr algn="ctr" fontAlgn="auto">
              <a:spcBef>
                <a:spcPts val="0"/>
              </a:spcBef>
              <a:spcAft>
                <a:spcPts val="0"/>
              </a:spcAft>
              <a:defRPr/>
            </a:pPr>
            <a:r>
              <a:rPr lang="de-DE" sz="5400" kern="0" dirty="0">
                <a:solidFill>
                  <a:schemeClr val="bg1"/>
                </a:solidFill>
                <a:latin typeface="+mn-lt"/>
                <a:ea typeface="+mn-ea"/>
                <a:cs typeface="+mn-cs"/>
                <a:sym typeface="Calibri"/>
              </a:rPr>
              <a:t>Energy </a:t>
            </a:r>
            <a:r>
              <a:rPr lang="de-DE" sz="5400" kern="0" dirty="0" err="1">
                <a:solidFill>
                  <a:schemeClr val="bg1"/>
                </a:solidFill>
                <a:latin typeface="+mn-lt"/>
                <a:ea typeface="+mn-ea"/>
                <a:cs typeface="+mn-cs"/>
                <a:sym typeface="Calibri"/>
              </a:rPr>
              <a:t>Savings</a:t>
            </a:r>
            <a:r>
              <a:rPr lang="de-DE" sz="5400" kern="0" dirty="0">
                <a:solidFill>
                  <a:schemeClr val="bg1"/>
                </a:solidFill>
                <a:latin typeface="+mn-lt"/>
                <a:ea typeface="+mn-ea"/>
                <a:cs typeface="+mn-cs"/>
                <a:sym typeface="Calibri"/>
              </a:rPr>
              <a:t> Insurance </a:t>
            </a:r>
          </a:p>
        </p:txBody>
      </p:sp>
      <p:pic>
        <p:nvPicPr>
          <p:cNvPr id="11" name="Picture 10" descr="C:\Users\asgerg\AppData\Local\Microsoft\Windows\Temporary Internet Files\Content.Outlook\EZW725LB\EFK_min_UK_RGB_2015_stor.jpg"/>
          <p:cNvPicPr/>
          <p:nvPr/>
        </p:nvPicPr>
        <p:blipFill rotWithShape="1">
          <a:blip r:embed="rId5"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3735120"/>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5I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099" name="Shape 12"/>
          <p:cNvSpPr>
            <a:spLocks noChangeArrowheads="1"/>
          </p:cNvSpPr>
          <p:nvPr/>
        </p:nvSpPr>
        <p:spPr bwMode="auto">
          <a:xfrm>
            <a:off x="1066800" y="685800"/>
            <a:ext cx="67056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spcBef>
                <a:spcPts val="600"/>
              </a:spcBef>
            </a:pPr>
            <a:endParaRPr lang="en-GB" altLang="en-US" sz="2600" dirty="0">
              <a:solidFill>
                <a:srgbClr val="000000"/>
              </a:solidFill>
              <a:latin typeface="+mn-lt"/>
            </a:endParaRPr>
          </a:p>
          <a:p>
            <a:pPr eaLnBrk="1" hangingPunct="1">
              <a:spcBef>
                <a:spcPts val="600"/>
              </a:spcBef>
            </a:pPr>
            <a:endParaRPr lang="en-GB" altLang="en-US" sz="2600" dirty="0">
              <a:solidFill>
                <a:srgbClr val="6B6262"/>
              </a:solidFill>
              <a:latin typeface="+mn-lt"/>
              <a:cs typeface="Arial" pitchFamily="34" charset="0"/>
            </a:endParaRPr>
          </a:p>
          <a:p>
            <a:pPr eaLnBrk="1" hangingPunct="1">
              <a:spcBef>
                <a:spcPts val="600"/>
              </a:spcBef>
            </a:pPr>
            <a:r>
              <a:rPr lang="en-GB" altLang="en-US" sz="2600" dirty="0">
                <a:solidFill>
                  <a:srgbClr val="6B6262"/>
                </a:solidFill>
                <a:latin typeface="+mn-lt"/>
                <a:cs typeface="Arial" pitchFamily="34" charset="0"/>
              </a:rPr>
              <a:t>1.Rationale </a:t>
            </a:r>
            <a:r>
              <a:rPr lang="en-GB" altLang="en-US" sz="2600" dirty="0" smtClean="0">
                <a:solidFill>
                  <a:srgbClr val="6B6262"/>
                </a:solidFill>
                <a:latin typeface="+mn-lt"/>
                <a:cs typeface="Arial" pitchFamily="34" charset="0"/>
              </a:rPr>
              <a:t> for EE investments. Risks and barriers</a:t>
            </a:r>
            <a:endParaRPr lang="en-GB" altLang="en-US" sz="2600" dirty="0">
              <a:solidFill>
                <a:srgbClr val="6B6262"/>
              </a:solidFill>
              <a:latin typeface="+mn-lt"/>
              <a:cs typeface="Arial" pitchFamily="34" charset="0"/>
            </a:endParaRPr>
          </a:p>
          <a:p>
            <a:pPr eaLnBrk="1" hangingPunct="1">
              <a:spcBef>
                <a:spcPts val="600"/>
              </a:spcBef>
            </a:pPr>
            <a:r>
              <a:rPr lang="en-GB" altLang="en-US" sz="1600" dirty="0">
                <a:solidFill>
                  <a:srgbClr val="6B6262"/>
                </a:solidFill>
                <a:latin typeface="+mn-lt"/>
                <a:cs typeface="Arial" pitchFamily="34" charset="0"/>
              </a:rPr>
              <a:t>	</a:t>
            </a:r>
          </a:p>
          <a:p>
            <a:pPr eaLnBrk="1" hangingPunct="1">
              <a:spcBef>
                <a:spcPts val="600"/>
              </a:spcBef>
            </a:pPr>
            <a:r>
              <a:rPr lang="en-GB" altLang="en-US" sz="2600" dirty="0">
                <a:solidFill>
                  <a:srgbClr val="6B6262"/>
                </a:solidFill>
                <a:latin typeface="+mn-lt"/>
                <a:cs typeface="Arial" pitchFamily="34" charset="0"/>
              </a:rPr>
              <a:t>2. The Energy Savings </a:t>
            </a:r>
            <a:r>
              <a:rPr lang="en-GB" altLang="en-US" sz="2600" dirty="0" smtClean="0">
                <a:solidFill>
                  <a:srgbClr val="6B6262"/>
                </a:solidFill>
                <a:latin typeface="+mn-lt"/>
                <a:cs typeface="Arial" pitchFamily="34" charset="0"/>
              </a:rPr>
              <a:t>Insurance approach</a:t>
            </a:r>
            <a:endParaRPr lang="en-GB" altLang="en-US" sz="2600" dirty="0">
              <a:solidFill>
                <a:srgbClr val="6B6262"/>
              </a:solidFill>
              <a:latin typeface="+mn-lt"/>
              <a:cs typeface="Arial" pitchFamily="34" charset="0"/>
            </a:endParaRPr>
          </a:p>
          <a:p>
            <a:pPr eaLnBrk="1" hangingPunct="1">
              <a:spcBef>
                <a:spcPts val="600"/>
              </a:spcBef>
            </a:pPr>
            <a:r>
              <a:rPr lang="en-GB" altLang="en-US" sz="1600" dirty="0">
                <a:solidFill>
                  <a:srgbClr val="6B6262"/>
                </a:solidFill>
                <a:latin typeface="+mn-lt"/>
                <a:cs typeface="Arial" pitchFamily="34" charset="0"/>
              </a:rPr>
              <a:t>	</a:t>
            </a:r>
          </a:p>
          <a:p>
            <a:pPr eaLnBrk="1" hangingPunct="1">
              <a:spcBef>
                <a:spcPts val="600"/>
              </a:spcBef>
            </a:pPr>
            <a:r>
              <a:rPr lang="en-GB" altLang="en-US" sz="2600" dirty="0">
                <a:solidFill>
                  <a:srgbClr val="6B6262"/>
                </a:solidFill>
                <a:latin typeface="+mn-lt"/>
                <a:cs typeface="Arial" pitchFamily="34" charset="0"/>
              </a:rPr>
              <a:t>3. ESI in </a:t>
            </a:r>
            <a:r>
              <a:rPr lang="en-GB" altLang="en-US" sz="2600" dirty="0" smtClean="0">
                <a:solidFill>
                  <a:srgbClr val="6B6262"/>
                </a:solidFill>
                <a:latin typeface="+mn-lt"/>
                <a:cs typeface="Arial" pitchFamily="34" charset="0"/>
              </a:rPr>
              <a:t>action. How to introduce it, case studies</a:t>
            </a:r>
            <a:endParaRPr lang="en-GB" altLang="en-US" sz="2600" dirty="0">
              <a:solidFill>
                <a:srgbClr val="6B6262"/>
              </a:solidFill>
              <a:latin typeface="+mn-lt"/>
              <a:cs typeface="Arial" pitchFamily="34" charset="0"/>
            </a:endParaRPr>
          </a:p>
          <a:p>
            <a:pPr eaLnBrk="1" hangingPunct="1">
              <a:spcBef>
                <a:spcPts val="600"/>
              </a:spcBef>
            </a:pPr>
            <a:r>
              <a:rPr lang="en-GB" altLang="en-US" sz="1600" dirty="0">
                <a:solidFill>
                  <a:srgbClr val="6B6262"/>
                </a:solidFill>
                <a:latin typeface="+mn-lt"/>
                <a:cs typeface="Arial" pitchFamily="34" charset="0"/>
              </a:rPr>
              <a:t>	</a:t>
            </a:r>
            <a:endParaRPr lang="en-GB" altLang="en-US" sz="1600" i="1" dirty="0">
              <a:solidFill>
                <a:srgbClr val="6B6262"/>
              </a:solidFill>
              <a:latin typeface="+mn-lt"/>
              <a:cs typeface="Arial" pitchFamily="34" charset="0"/>
            </a:endParaRPr>
          </a:p>
          <a:p>
            <a:pPr eaLnBrk="1" hangingPunct="1">
              <a:spcBef>
                <a:spcPts val="600"/>
              </a:spcBef>
            </a:pPr>
            <a:r>
              <a:rPr lang="en-GB" altLang="en-US" sz="2600" i="1" dirty="0">
                <a:solidFill>
                  <a:srgbClr val="6B6262"/>
                </a:solidFill>
                <a:latin typeface="+mn-lt"/>
                <a:cs typeface="Arial" pitchFamily="34" charset="0"/>
              </a:rPr>
              <a:t>4. How to implement the mechanism in your country?</a:t>
            </a:r>
            <a:endParaRPr lang="en-US" altLang="en-US" sz="2600" dirty="0">
              <a:solidFill>
                <a:srgbClr val="000000"/>
              </a:solidFill>
              <a:latin typeface="+mn-lt"/>
            </a:endParaRPr>
          </a:p>
          <a:p>
            <a:pPr eaLnBrk="1" hangingPunct="1">
              <a:spcBef>
                <a:spcPts val="600"/>
              </a:spcBef>
            </a:pPr>
            <a:endParaRPr lang="en-US" altLang="en-US" sz="2600" i="1" dirty="0">
              <a:solidFill>
                <a:srgbClr val="6B6262"/>
              </a:solidFill>
              <a:latin typeface="+mn-lt"/>
              <a:cs typeface="Arial" pitchFamily="34" charset="0"/>
              <a:sym typeface="Arial" pitchFamily="34" charset="0"/>
            </a:endParaRPr>
          </a:p>
        </p:txBody>
      </p:sp>
      <p:pic>
        <p:nvPicPr>
          <p:cNvPr id="4100"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asgerg\AppData\Local\Microsoft\Windows\Temporary Internet Files\Content.Outlook\EZW725LB\EFK_min_UK_RGB_2015_stor.jpg"/>
          <p:cNvPicPr/>
          <p:nvPr/>
        </p:nvPicPr>
        <p:blipFill rotWithShape="1">
          <a:blip r:embed="rId5"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5188603"/>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NGLES LAMINA BLANCA IDB.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124"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feld 7"/>
          <p:cNvSpPr txBox="1">
            <a:spLocks noChangeArrowheads="1"/>
          </p:cNvSpPr>
          <p:nvPr/>
        </p:nvSpPr>
        <p:spPr bwMode="auto">
          <a:xfrm>
            <a:off x="174120" y="3886200"/>
            <a:ext cx="3935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dirty="0">
                <a:ea typeface="MS PGothic" pitchFamily="34" charset="-128"/>
              </a:rPr>
              <a:t>Source: </a:t>
            </a:r>
            <a:r>
              <a:rPr lang="en-US" altLang="en-US" sz="1400" dirty="0" smtClean="0">
                <a:ea typeface="MS PGothic" pitchFamily="34" charset="-128"/>
              </a:rPr>
              <a:t>IEA WEO Special Report 2015</a:t>
            </a:r>
            <a:endParaRPr lang="en-US" altLang="en-US" sz="1400" dirty="0">
              <a:ea typeface="MS PGothic" pitchFamily="34" charset="-128"/>
            </a:endParaRPr>
          </a:p>
        </p:txBody>
      </p:sp>
      <p:sp>
        <p:nvSpPr>
          <p:cNvPr id="5127" name="Rechteck 7"/>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GB" altLang="en-US" sz="2400" dirty="0">
                <a:ea typeface="MS PGothic" pitchFamily="34" charset="-128"/>
                <a:cs typeface="Arial" pitchFamily="34" charset="0"/>
              </a:rPr>
              <a:t>	</a:t>
            </a:r>
            <a:r>
              <a:rPr lang="en-US" altLang="en-US" sz="2400" dirty="0">
                <a:ea typeface="MS PGothic" pitchFamily="34" charset="-128"/>
                <a:cs typeface="Arial" pitchFamily="34" charset="0"/>
              </a:rPr>
              <a:t>Energy efficiency </a:t>
            </a:r>
            <a:r>
              <a:rPr lang="en-US" altLang="en-US" sz="2400" dirty="0" smtClean="0">
                <a:ea typeface="MS PGothic" pitchFamily="34" charset="-128"/>
                <a:cs typeface="Arial" pitchFamily="34" charset="0"/>
              </a:rPr>
              <a:t>– for many good reasons, including half of GHG reduction potential to 2030</a:t>
            </a:r>
            <a:endParaRPr lang="en-US" altLang="en-US" sz="2400" dirty="0">
              <a:ea typeface="MS PGothic" pitchFamily="34" charset="-128"/>
              <a:cs typeface="Arial" pitchFamily="34" charset="0"/>
            </a:endParaRPr>
          </a:p>
        </p:txBody>
      </p:sp>
      <p:pic>
        <p:nvPicPr>
          <p:cNvPr id="51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425" y="990600"/>
            <a:ext cx="485782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1143000"/>
            <a:ext cx="1219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929606"/>
            <a:ext cx="3573101"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7"/>
          <p:cNvSpPr txBox="1">
            <a:spLocks noChangeArrowheads="1"/>
          </p:cNvSpPr>
          <p:nvPr/>
        </p:nvSpPr>
        <p:spPr bwMode="auto">
          <a:xfrm>
            <a:off x="5003246" y="5486400"/>
            <a:ext cx="3935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dirty="0">
                <a:ea typeface="MS PGothic" pitchFamily="34" charset="-128"/>
              </a:rPr>
              <a:t>Source: </a:t>
            </a:r>
            <a:r>
              <a:rPr lang="en-US" altLang="en-US" sz="1400" dirty="0" smtClean="0">
                <a:ea typeface="MS PGothic" pitchFamily="34" charset="-128"/>
              </a:rPr>
              <a:t>IEA Capturing the Multiple Benefits of Energy Efficiency, 2014</a:t>
            </a:r>
            <a:endParaRPr lang="en-US" altLang="en-US" sz="1400" dirty="0">
              <a:ea typeface="MS PGothic" pitchFamily="34" charset="-128"/>
            </a:endParaRPr>
          </a:p>
        </p:txBody>
      </p:sp>
      <p:pic>
        <p:nvPicPr>
          <p:cNvPr id="12" name="Picture 11" descr="C:\Users\asgerg\AppData\Local\Microsoft\Windows\Temporary Internet Files\Content.Outlook\EZW725LB\EFK_min_UK_RGB_2015_stor.jpg"/>
          <p:cNvPicPr/>
          <p:nvPr/>
        </p:nvPicPr>
        <p:blipFill rotWithShape="1">
          <a:blip r:embed="rId7"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4917114"/>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147"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8" name="Rechteck 4"/>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400" dirty="0">
                <a:ea typeface="MS PGothic" pitchFamily="34" charset="-128"/>
                <a:cs typeface="Arial" pitchFamily="34" charset="0"/>
              </a:rPr>
              <a:t>	Exchange equipment, save energy cost, and </a:t>
            </a:r>
            <a:r>
              <a:rPr lang="en-US" altLang="en-US" sz="2400" dirty="0" smtClean="0">
                <a:ea typeface="MS PGothic" pitchFamily="34" charset="-128"/>
                <a:cs typeface="Arial" pitchFamily="34" charset="0"/>
              </a:rPr>
              <a:t>pay back </a:t>
            </a:r>
            <a:r>
              <a:rPr lang="en-US" altLang="en-US" sz="2400" dirty="0">
                <a:ea typeface="MS PGothic" pitchFamily="34" charset="-128"/>
                <a:cs typeface="Arial" pitchFamily="34" charset="0"/>
              </a:rPr>
              <a:t>investment</a:t>
            </a:r>
          </a:p>
        </p:txBody>
      </p:sp>
      <p:sp>
        <p:nvSpPr>
          <p:cNvPr id="6" name="Rechteck 5"/>
          <p:cNvSpPr/>
          <p:nvPr/>
        </p:nvSpPr>
        <p:spPr>
          <a:xfrm>
            <a:off x="866775" y="4125913"/>
            <a:ext cx="1952625" cy="151288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kern="0">
              <a:sym typeface="Calibri"/>
            </a:endParaRPr>
          </a:p>
        </p:txBody>
      </p:sp>
      <p:sp>
        <p:nvSpPr>
          <p:cNvPr id="7" name="Rechteck 6"/>
          <p:cNvSpPr/>
          <p:nvPr/>
        </p:nvSpPr>
        <p:spPr>
          <a:xfrm>
            <a:off x="866775" y="3173413"/>
            <a:ext cx="1952625" cy="91757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kern="0">
              <a:sym typeface="Calibri"/>
            </a:endParaRPr>
          </a:p>
        </p:txBody>
      </p:sp>
      <p:sp>
        <p:nvSpPr>
          <p:cNvPr id="6151" name="Textfeld 7"/>
          <p:cNvSpPr txBox="1">
            <a:spLocks noChangeArrowheads="1"/>
          </p:cNvSpPr>
          <p:nvPr/>
        </p:nvSpPr>
        <p:spPr bwMode="auto">
          <a:xfrm>
            <a:off x="938213" y="4394200"/>
            <a:ext cx="181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0000"/>
                </a:solidFill>
              </a:rPr>
              <a:t>Energy cost</a:t>
            </a:r>
          </a:p>
        </p:txBody>
      </p:sp>
      <p:sp>
        <p:nvSpPr>
          <p:cNvPr id="6152" name="Textfeld 8"/>
          <p:cNvSpPr txBox="1">
            <a:spLocks noChangeArrowheads="1"/>
          </p:cNvSpPr>
          <p:nvPr/>
        </p:nvSpPr>
        <p:spPr bwMode="auto">
          <a:xfrm>
            <a:off x="681038" y="6330950"/>
            <a:ext cx="2230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a:solidFill>
                  <a:srgbClr val="000000"/>
                </a:solidFill>
              </a:rPr>
              <a:t>period of 5 years</a:t>
            </a:r>
          </a:p>
        </p:txBody>
      </p:sp>
      <p:sp>
        <p:nvSpPr>
          <p:cNvPr id="6153" name="Textfeld 9"/>
          <p:cNvSpPr txBox="1">
            <a:spLocks noChangeArrowheads="1"/>
          </p:cNvSpPr>
          <p:nvPr/>
        </p:nvSpPr>
        <p:spPr bwMode="auto">
          <a:xfrm>
            <a:off x="722313" y="584200"/>
            <a:ext cx="2414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8000"/>
                </a:solidFill>
              </a:rPr>
              <a:t>Scenario with existing equipment</a:t>
            </a:r>
          </a:p>
        </p:txBody>
      </p:sp>
      <p:sp>
        <p:nvSpPr>
          <p:cNvPr id="6154" name="Textfeld 10"/>
          <p:cNvSpPr txBox="1">
            <a:spLocks noChangeArrowheads="1"/>
          </p:cNvSpPr>
          <p:nvPr/>
        </p:nvSpPr>
        <p:spPr bwMode="auto">
          <a:xfrm>
            <a:off x="820738" y="3571875"/>
            <a:ext cx="2090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0000"/>
                </a:solidFill>
              </a:rPr>
              <a:t>Maintenance cost</a:t>
            </a:r>
          </a:p>
        </p:txBody>
      </p:sp>
      <p:sp>
        <p:nvSpPr>
          <p:cNvPr id="12" name="Geschweifte Klammer rechts 11"/>
          <p:cNvSpPr/>
          <p:nvPr/>
        </p:nvSpPr>
        <p:spPr>
          <a:xfrm rot="5400000">
            <a:off x="1645444" y="5064919"/>
            <a:ext cx="355600" cy="1973262"/>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kern="0">
              <a:sym typeface="Calibri"/>
            </a:endParaRPr>
          </a:p>
        </p:txBody>
      </p:sp>
      <p:sp>
        <p:nvSpPr>
          <p:cNvPr id="13" name="Rechteck 12"/>
          <p:cNvSpPr/>
          <p:nvPr/>
        </p:nvSpPr>
        <p:spPr>
          <a:xfrm>
            <a:off x="4232275" y="4754563"/>
            <a:ext cx="1952625" cy="8763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kern="0">
              <a:sym typeface="Calibri"/>
            </a:endParaRPr>
          </a:p>
        </p:txBody>
      </p:sp>
      <p:sp>
        <p:nvSpPr>
          <p:cNvPr id="16" name="Rechteck 15"/>
          <p:cNvSpPr/>
          <p:nvPr/>
        </p:nvSpPr>
        <p:spPr>
          <a:xfrm>
            <a:off x="4232275" y="4159250"/>
            <a:ext cx="1952625" cy="557213"/>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kern="0">
              <a:sym typeface="Calibri"/>
            </a:endParaRPr>
          </a:p>
        </p:txBody>
      </p:sp>
      <p:sp>
        <p:nvSpPr>
          <p:cNvPr id="6158" name="Textfeld 16"/>
          <p:cNvSpPr txBox="1">
            <a:spLocks noChangeArrowheads="1"/>
          </p:cNvSpPr>
          <p:nvPr/>
        </p:nvSpPr>
        <p:spPr bwMode="auto">
          <a:xfrm>
            <a:off x="4303713" y="5110163"/>
            <a:ext cx="1814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0000"/>
                </a:solidFill>
              </a:rPr>
              <a:t>Energy cost</a:t>
            </a:r>
          </a:p>
        </p:txBody>
      </p:sp>
      <p:sp>
        <p:nvSpPr>
          <p:cNvPr id="6159" name="Textfeld 17"/>
          <p:cNvSpPr txBox="1">
            <a:spLocks noChangeArrowheads="1"/>
          </p:cNvSpPr>
          <p:nvPr/>
        </p:nvSpPr>
        <p:spPr bwMode="auto">
          <a:xfrm>
            <a:off x="4041775" y="6330950"/>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a:solidFill>
                  <a:srgbClr val="000000"/>
                </a:solidFill>
              </a:rPr>
              <a:t>period of 5 years</a:t>
            </a:r>
          </a:p>
        </p:txBody>
      </p:sp>
      <p:sp>
        <p:nvSpPr>
          <p:cNvPr id="6160" name="Textfeld 18"/>
          <p:cNvSpPr txBox="1">
            <a:spLocks noChangeArrowheads="1"/>
          </p:cNvSpPr>
          <p:nvPr/>
        </p:nvSpPr>
        <p:spPr bwMode="auto">
          <a:xfrm>
            <a:off x="4041775" y="584200"/>
            <a:ext cx="2371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0000"/>
                </a:solidFill>
              </a:rPr>
              <a:t>Scenario with EE equipment</a:t>
            </a:r>
          </a:p>
        </p:txBody>
      </p:sp>
      <p:sp>
        <p:nvSpPr>
          <p:cNvPr id="6161" name="Textfeld 19"/>
          <p:cNvSpPr txBox="1">
            <a:spLocks noChangeArrowheads="1"/>
          </p:cNvSpPr>
          <p:nvPr/>
        </p:nvSpPr>
        <p:spPr bwMode="auto">
          <a:xfrm>
            <a:off x="4186238" y="4197350"/>
            <a:ext cx="2090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0000"/>
                </a:solidFill>
              </a:rPr>
              <a:t>Maintenance cost</a:t>
            </a:r>
          </a:p>
        </p:txBody>
      </p:sp>
      <p:sp>
        <p:nvSpPr>
          <p:cNvPr id="21" name="Geschweifte Klammer rechts 20"/>
          <p:cNvSpPr/>
          <p:nvPr/>
        </p:nvSpPr>
        <p:spPr>
          <a:xfrm rot="5400000">
            <a:off x="5010944" y="5090319"/>
            <a:ext cx="355600" cy="1973262"/>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kern="0">
              <a:sym typeface="Calibri"/>
            </a:endParaRPr>
          </a:p>
        </p:txBody>
      </p:sp>
      <p:cxnSp>
        <p:nvCxnSpPr>
          <p:cNvPr id="22" name="Gerade Verbindung 21"/>
          <p:cNvCxnSpPr/>
          <p:nvPr/>
        </p:nvCxnSpPr>
        <p:spPr>
          <a:xfrm>
            <a:off x="2819400" y="3211513"/>
            <a:ext cx="1404938" cy="985837"/>
          </a:xfrm>
          <a:prstGeom prst="line">
            <a:avLst/>
          </a:prstGeom>
          <a:ln w="19050" cap="flat">
            <a:solidFill>
              <a:schemeClr val="tx1">
                <a:lumMod val="50000"/>
                <a:lumOff val="50000"/>
              </a:schemeClr>
            </a:solidFill>
            <a:prstDash val="dash"/>
            <a:round/>
            <a:tailEnd type="stealth" w="lg" len="lg"/>
          </a:ln>
        </p:spPr>
        <p:style>
          <a:lnRef idx="2">
            <a:schemeClr val="accent1"/>
          </a:lnRef>
          <a:fillRef idx="0">
            <a:schemeClr val="accent1"/>
          </a:fillRef>
          <a:effectRef idx="1">
            <a:schemeClr val="accent1"/>
          </a:effectRef>
          <a:fontRef idx="minor">
            <a:schemeClr val="tx1"/>
          </a:fontRef>
        </p:style>
      </p:cxnSp>
      <p:sp>
        <p:nvSpPr>
          <p:cNvPr id="23" name="Rechteck 22"/>
          <p:cNvSpPr/>
          <p:nvPr/>
        </p:nvSpPr>
        <p:spPr>
          <a:xfrm>
            <a:off x="4224338" y="3533775"/>
            <a:ext cx="1951037" cy="585788"/>
          </a:xfrm>
          <a:prstGeom prst="rect">
            <a:avLst/>
          </a:prstGeom>
          <a:noFill/>
          <a:ln w="25400">
            <a:solidFill>
              <a:schemeClr val="bg1">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kern="0">
              <a:sym typeface="Calibri"/>
            </a:endParaRPr>
          </a:p>
        </p:txBody>
      </p:sp>
      <p:sp>
        <p:nvSpPr>
          <p:cNvPr id="6165" name="Textfeld 23"/>
          <p:cNvSpPr txBox="1">
            <a:spLocks noChangeArrowheads="1"/>
          </p:cNvSpPr>
          <p:nvPr/>
        </p:nvSpPr>
        <p:spPr bwMode="auto">
          <a:xfrm>
            <a:off x="4181475" y="3635375"/>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GB" altLang="en-US" b="1">
                <a:solidFill>
                  <a:srgbClr val="000000"/>
                </a:solidFill>
              </a:rPr>
              <a:t>Investment</a:t>
            </a:r>
          </a:p>
        </p:txBody>
      </p:sp>
      <p:sp>
        <p:nvSpPr>
          <p:cNvPr id="25" name="Geschweifte Klammer rechts 24"/>
          <p:cNvSpPr/>
          <p:nvPr/>
        </p:nvSpPr>
        <p:spPr>
          <a:xfrm>
            <a:off x="6731000" y="3122613"/>
            <a:ext cx="355600" cy="996950"/>
          </a:xfrm>
          <a:prstGeom prst="rightBrace">
            <a:avLst/>
          </a:prstGeom>
          <a:noFill/>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de-DE" kern="0">
              <a:sym typeface="Calibri"/>
            </a:endParaRPr>
          </a:p>
        </p:txBody>
      </p:sp>
      <p:sp>
        <p:nvSpPr>
          <p:cNvPr id="6167" name="Textfeld 25"/>
          <p:cNvSpPr txBox="1">
            <a:spLocks noChangeArrowheads="1"/>
          </p:cNvSpPr>
          <p:nvPr/>
        </p:nvSpPr>
        <p:spPr bwMode="auto">
          <a:xfrm>
            <a:off x="7200900" y="3432175"/>
            <a:ext cx="1282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GB" altLang="en-US" sz="1600" b="1">
                <a:solidFill>
                  <a:srgbClr val="000000"/>
                </a:solidFill>
              </a:rPr>
              <a:t>Savings</a:t>
            </a:r>
          </a:p>
        </p:txBody>
      </p:sp>
      <p:cxnSp>
        <p:nvCxnSpPr>
          <p:cNvPr id="27" name="Gerade Verbindung 26"/>
          <p:cNvCxnSpPr/>
          <p:nvPr/>
        </p:nvCxnSpPr>
        <p:spPr>
          <a:xfrm>
            <a:off x="2819400" y="4125913"/>
            <a:ext cx="1404938" cy="638175"/>
          </a:xfrm>
          <a:prstGeom prst="line">
            <a:avLst/>
          </a:prstGeom>
          <a:ln w="19050" cap="flat">
            <a:solidFill>
              <a:schemeClr val="tx1">
                <a:lumMod val="50000"/>
                <a:lumOff val="50000"/>
              </a:schemeClr>
            </a:solidFill>
            <a:prstDash val="dash"/>
            <a:round/>
            <a:tailEnd type="stealth" w="lg" len="lg"/>
          </a:ln>
        </p:spPr>
        <p:style>
          <a:lnRef idx="2">
            <a:schemeClr val="accent1"/>
          </a:lnRef>
          <a:fillRef idx="0">
            <a:schemeClr val="accent1"/>
          </a:fillRef>
          <a:effectRef idx="1">
            <a:schemeClr val="accent1"/>
          </a:effectRef>
          <a:fontRef idx="minor">
            <a:schemeClr val="tx1"/>
          </a:fontRef>
        </p:style>
      </p:cxnSp>
      <p:pic>
        <p:nvPicPr>
          <p:cNvPr id="6169" name="Bild 27"/>
          <p:cNvPicPr>
            <a:picLocks noChangeAspect="1"/>
          </p:cNvPicPr>
          <p:nvPr/>
        </p:nvPicPr>
        <p:blipFill>
          <a:blip r:embed="rId4">
            <a:extLst>
              <a:ext uri="{28A0092B-C50C-407E-A947-70E740481C1C}">
                <a14:useLocalDpi xmlns:a14="http://schemas.microsoft.com/office/drawing/2010/main" val="0"/>
              </a:ext>
            </a:extLst>
          </a:blip>
          <a:srcRect r="-3311"/>
          <a:stretch>
            <a:fillRect/>
          </a:stretch>
        </p:blipFill>
        <p:spPr bwMode="auto">
          <a:xfrm>
            <a:off x="469900" y="1204913"/>
            <a:ext cx="28321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Bild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0800" y="1204913"/>
            <a:ext cx="27051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bgerundetes Rechteck 29"/>
          <p:cNvSpPr/>
          <p:nvPr/>
        </p:nvSpPr>
        <p:spPr>
          <a:xfrm>
            <a:off x="419100" y="584200"/>
            <a:ext cx="2832100" cy="6184900"/>
          </a:xfrm>
          <a:prstGeom prst="roundRect">
            <a:avLst>
              <a:gd name="adj" fmla="val 994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kern="0">
              <a:sym typeface="Calibri"/>
            </a:endParaRPr>
          </a:p>
        </p:txBody>
      </p:sp>
      <p:sp>
        <p:nvSpPr>
          <p:cNvPr id="31" name="Abgerundetes Rechteck 30"/>
          <p:cNvSpPr/>
          <p:nvPr/>
        </p:nvSpPr>
        <p:spPr>
          <a:xfrm>
            <a:off x="3784600" y="584200"/>
            <a:ext cx="2832100" cy="6184900"/>
          </a:xfrm>
          <a:prstGeom prst="roundRect">
            <a:avLst>
              <a:gd name="adj" fmla="val 9941"/>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kern="0">
              <a:sym typeface="Calibri"/>
            </a:endParaRPr>
          </a:p>
        </p:txBody>
      </p:sp>
    </p:spTree>
    <p:extLst>
      <p:ext uri="{BB962C8B-B14F-4D97-AF65-F5344CB8AC3E}">
        <p14:creationId xmlns:p14="http://schemas.microsoft.com/office/powerpoint/2010/main" val="611156660"/>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459"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460"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hteck 4"/>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US" altLang="en-US" sz="2400" dirty="0">
                <a:solidFill>
                  <a:srgbClr val="000000"/>
                </a:solidFill>
              </a:rPr>
              <a:t>ESI </a:t>
            </a:r>
            <a:r>
              <a:rPr lang="en-US" altLang="en-US" sz="2400" dirty="0" smtClean="0">
                <a:solidFill>
                  <a:srgbClr val="000000"/>
                </a:solidFill>
              </a:rPr>
              <a:t>Initial Sectors</a:t>
            </a:r>
            <a:endParaRPr lang="en-US" altLang="en-US" sz="2400" dirty="0">
              <a:solidFill>
                <a:srgbClr val="000000"/>
              </a:solidFill>
            </a:endParaRPr>
          </a:p>
        </p:txBody>
      </p:sp>
      <p:sp>
        <p:nvSpPr>
          <p:cNvPr id="19462" name="Textfeld 7"/>
          <p:cNvSpPr txBox="1">
            <a:spLocks noChangeArrowheads="1"/>
          </p:cNvSpPr>
          <p:nvPr/>
        </p:nvSpPr>
        <p:spPr bwMode="auto">
          <a:xfrm>
            <a:off x="4648200" y="1371600"/>
            <a:ext cx="426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000" dirty="0">
                <a:ea typeface="MS PGothic" pitchFamily="34" charset="-128"/>
              </a:rPr>
              <a:t>≈ 4,900  enterprises</a:t>
            </a:r>
          </a:p>
          <a:p>
            <a:pPr algn="ctr">
              <a:spcBef>
                <a:spcPct val="0"/>
              </a:spcBef>
              <a:buFontTx/>
              <a:buNone/>
            </a:pPr>
            <a:r>
              <a:rPr lang="en-US" altLang="en-US" sz="2000" dirty="0">
                <a:ea typeface="MS PGothic" pitchFamily="34" charset="-128"/>
              </a:rPr>
              <a:t>Target ⇨ 190 projects</a:t>
            </a:r>
          </a:p>
          <a:p>
            <a:pPr algn="ctr">
              <a:spcBef>
                <a:spcPct val="0"/>
              </a:spcBef>
              <a:buFontTx/>
              <a:buNone/>
            </a:pPr>
            <a:r>
              <a:rPr lang="en-US" altLang="en-US" sz="2000" dirty="0">
                <a:ea typeface="MS PGothic" pitchFamily="34" charset="-128"/>
              </a:rPr>
              <a:t>Investment ⇨ USD 25 million</a:t>
            </a:r>
          </a:p>
          <a:p>
            <a:pPr algn="ctr">
              <a:spcBef>
                <a:spcPct val="0"/>
              </a:spcBef>
              <a:buFontTx/>
              <a:buNone/>
            </a:pPr>
            <a:endParaRPr lang="en-US" altLang="en-US" sz="2000" dirty="0">
              <a:ea typeface="MS PGothic" pitchFamily="34" charset="-128"/>
            </a:endParaRPr>
          </a:p>
        </p:txBody>
      </p:sp>
      <p:pic>
        <p:nvPicPr>
          <p:cNvPr id="19463"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414972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hteck 7"/>
          <p:cNvSpPr>
            <a:spLocks noChangeArrowheads="1"/>
          </p:cNvSpPr>
          <p:nvPr/>
        </p:nvSpPr>
        <p:spPr bwMode="auto">
          <a:xfrm>
            <a:off x="685800" y="838200"/>
            <a:ext cx="2352675" cy="369888"/>
          </a:xfrm>
          <a:prstGeom prst="rect">
            <a:avLst/>
          </a:prstGeom>
          <a:solidFill>
            <a:srgbClr val="1025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b="1">
                <a:solidFill>
                  <a:schemeClr val="bg1"/>
                </a:solidFill>
                <a:ea typeface="MS PGothic" pitchFamily="34" charset="-128"/>
              </a:rPr>
              <a:t>Mexico : agro-industry</a:t>
            </a:r>
          </a:p>
        </p:txBody>
      </p:sp>
      <p:sp>
        <p:nvSpPr>
          <p:cNvPr id="19465" name="Foliennummernplatzhalter 8"/>
          <p:cNvSpPr>
            <a:spLocks noGrp="1"/>
          </p:cNvSpPr>
          <p:nvPr>
            <p:ph type="sldNum" sz="quarter" idx="11"/>
          </p:nvPr>
        </p:nvSpPr>
        <p:spPr>
          <a:noFill/>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4B4F08-8FC7-4067-8CCA-8A989F46C39F}" type="slidenum">
              <a:rPr lang="de-DE" altLang="en-US" sz="1200">
                <a:solidFill>
                  <a:srgbClr val="898989"/>
                </a:solidFill>
                <a:ea typeface="MS PGothic" pitchFamily="34" charset="-128"/>
              </a:rPr>
              <a:pPr>
                <a:spcBef>
                  <a:spcPct val="0"/>
                </a:spcBef>
                <a:buFontTx/>
                <a:buNone/>
              </a:pPr>
              <a:t>35</a:t>
            </a:fld>
            <a:endParaRPr lang="de-DE" altLang="en-US" sz="1200">
              <a:solidFill>
                <a:srgbClr val="898989"/>
              </a:solidFill>
              <a:ea typeface="MS PGothic" pitchFamily="34" charset="-128"/>
            </a:endParaRPr>
          </a:p>
        </p:txBody>
      </p:sp>
      <p:pic>
        <p:nvPicPr>
          <p:cNvPr id="19467" name="Bild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267200"/>
            <a:ext cx="13192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feld 3"/>
          <p:cNvSpPr txBox="1">
            <a:spLocks noChangeArrowheads="1"/>
          </p:cNvSpPr>
          <p:nvPr/>
        </p:nvSpPr>
        <p:spPr bwMode="auto">
          <a:xfrm>
            <a:off x="5105400" y="4267200"/>
            <a:ext cx="35115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000">
                <a:ea typeface="MS PGothic" pitchFamily="34" charset="-128"/>
              </a:rPr>
              <a:t>≈ 1,100 private Hospitals</a:t>
            </a:r>
          </a:p>
          <a:p>
            <a:pPr algn="ctr">
              <a:spcBef>
                <a:spcPct val="0"/>
              </a:spcBef>
              <a:buFontTx/>
              <a:buNone/>
            </a:pPr>
            <a:r>
              <a:rPr lang="en-US" altLang="en-US" sz="2000">
                <a:ea typeface="MS PGothic" pitchFamily="34" charset="-128"/>
              </a:rPr>
              <a:t>≈ 6,800 Hotels</a:t>
            </a:r>
          </a:p>
          <a:p>
            <a:pPr algn="ctr">
              <a:spcBef>
                <a:spcPct val="0"/>
              </a:spcBef>
              <a:buFontTx/>
              <a:buNone/>
            </a:pPr>
            <a:r>
              <a:rPr lang="en-US" altLang="en-US" sz="2000">
                <a:ea typeface="MS PGothic" pitchFamily="34" charset="-128"/>
              </a:rPr>
              <a:t>Target ⇨ 125 projects</a:t>
            </a:r>
          </a:p>
          <a:p>
            <a:pPr algn="ctr">
              <a:spcBef>
                <a:spcPct val="0"/>
              </a:spcBef>
              <a:buFontTx/>
              <a:buNone/>
            </a:pPr>
            <a:endParaRPr lang="en-US" altLang="en-US" sz="2000">
              <a:ea typeface="MS PGothic" pitchFamily="34" charset="-128"/>
            </a:endParaRPr>
          </a:p>
          <a:p>
            <a:pPr algn="ctr">
              <a:spcBef>
                <a:spcPct val="0"/>
              </a:spcBef>
              <a:buFontTx/>
              <a:buNone/>
            </a:pPr>
            <a:r>
              <a:rPr lang="en-US" altLang="en-US" sz="2000">
                <a:ea typeface="MS PGothic" pitchFamily="34" charset="-128"/>
              </a:rPr>
              <a:t>Investment ⇨ USD 25 million</a:t>
            </a:r>
          </a:p>
        </p:txBody>
      </p:sp>
      <p:pic>
        <p:nvPicPr>
          <p:cNvPr id="19469" name="Bild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495800"/>
            <a:ext cx="1008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6"/>
          <p:cNvSpPr/>
          <p:nvPr/>
        </p:nvSpPr>
        <p:spPr>
          <a:xfrm>
            <a:off x="685800" y="3657600"/>
            <a:ext cx="2808288" cy="369888"/>
          </a:xfrm>
          <a:prstGeom prst="rect">
            <a:avLst/>
          </a:prstGeom>
          <a:solidFill>
            <a:schemeClr val="tx2">
              <a:lumMod val="50000"/>
            </a:schemeClr>
          </a:solidFill>
        </p:spPr>
        <p:txBody>
          <a:bodyPr wrap="none">
            <a:spAutoFit/>
          </a:bodyPr>
          <a:lstStyle/>
          <a:p>
            <a:pPr fontAlgn="auto">
              <a:spcBef>
                <a:spcPts val="0"/>
              </a:spcBef>
              <a:spcAft>
                <a:spcPts val="0"/>
              </a:spcAft>
              <a:defRPr/>
            </a:pPr>
            <a:r>
              <a:rPr lang="en-US" b="1" kern="0" dirty="0">
                <a:solidFill>
                  <a:schemeClr val="bg1"/>
                </a:solidFill>
                <a:latin typeface="Calibri"/>
                <a:ea typeface="ＭＳ Ｐゴシック" charset="0"/>
                <a:cs typeface="ＭＳ Ｐゴシック" charset="0"/>
                <a:sym typeface="Calibri"/>
              </a:rPr>
              <a:t>Colombia: Hospitals/Hotels</a:t>
            </a:r>
          </a:p>
        </p:txBody>
      </p:sp>
      <p:pic>
        <p:nvPicPr>
          <p:cNvPr id="15" name="Picture 14" descr="C:\Users\asgerg\AppData\Local\Microsoft\Windows\Temporary Internet Files\Content.Outlook\EZW725LB\EFK_min_UK_RGB_2015_stor.jpg"/>
          <p:cNvPicPr/>
          <p:nvPr/>
        </p:nvPicPr>
        <p:blipFill rotWithShape="1">
          <a:blip r:embed="rId8"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7266760"/>
      </p:ext>
    </p:extLst>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0483"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0484"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hteck 4"/>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US" altLang="en-US" sz="2400" dirty="0">
                <a:solidFill>
                  <a:srgbClr val="000000"/>
                </a:solidFill>
              </a:rPr>
              <a:t>ESI </a:t>
            </a:r>
            <a:r>
              <a:rPr lang="en-US" altLang="en-US" sz="2400" dirty="0" smtClean="0">
                <a:solidFill>
                  <a:srgbClr val="000000"/>
                </a:solidFill>
              </a:rPr>
              <a:t>Focus: Standardized technologies</a:t>
            </a:r>
            <a:endParaRPr lang="en-US" altLang="en-US" sz="2400" dirty="0">
              <a:solidFill>
                <a:srgbClr val="000000"/>
              </a:solidFill>
            </a:endParaRPr>
          </a:p>
        </p:txBody>
      </p:sp>
      <p:pic>
        <p:nvPicPr>
          <p:cNvPr id="20486"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100" y="1096963"/>
            <a:ext cx="261778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Bild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9813" y="1096963"/>
            <a:ext cx="22828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Bild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938213"/>
            <a:ext cx="2192338"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Bild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48388" y="3771900"/>
            <a:ext cx="2616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Bild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79813" y="3771900"/>
            <a:ext cx="22828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Bild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2963" y="346233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feld 12"/>
          <p:cNvSpPr txBox="1">
            <a:spLocks noChangeArrowheads="1"/>
          </p:cNvSpPr>
          <p:nvPr/>
        </p:nvSpPr>
        <p:spPr bwMode="auto">
          <a:xfrm>
            <a:off x="673100" y="2905125"/>
            <a:ext cx="261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400">
                <a:ea typeface="MS PGothic" pitchFamily="34" charset="-128"/>
              </a:rPr>
              <a:t>Air conditioning system</a:t>
            </a:r>
          </a:p>
        </p:txBody>
      </p:sp>
      <p:sp>
        <p:nvSpPr>
          <p:cNvPr id="20493" name="Textfeld 13"/>
          <p:cNvSpPr txBox="1">
            <a:spLocks noChangeArrowheads="1"/>
          </p:cNvSpPr>
          <p:nvPr/>
        </p:nvSpPr>
        <p:spPr bwMode="auto">
          <a:xfrm>
            <a:off x="3532188" y="2905125"/>
            <a:ext cx="233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400">
                <a:ea typeface="MS PGothic" pitchFamily="34" charset="-128"/>
              </a:rPr>
              <a:t>Solar water heating systems </a:t>
            </a:r>
          </a:p>
        </p:txBody>
      </p:sp>
      <p:sp>
        <p:nvSpPr>
          <p:cNvPr id="20494" name="Textfeld 14"/>
          <p:cNvSpPr txBox="1">
            <a:spLocks noChangeArrowheads="1"/>
          </p:cNvSpPr>
          <p:nvPr/>
        </p:nvSpPr>
        <p:spPr bwMode="auto">
          <a:xfrm>
            <a:off x="6143625" y="2903538"/>
            <a:ext cx="261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400">
                <a:ea typeface="MS PGothic" pitchFamily="34" charset="-128"/>
              </a:rPr>
              <a:t>Industrial boilers</a:t>
            </a:r>
          </a:p>
        </p:txBody>
      </p:sp>
      <p:sp>
        <p:nvSpPr>
          <p:cNvPr id="20495" name="Textfeld 15"/>
          <p:cNvSpPr txBox="1">
            <a:spLocks noChangeArrowheads="1"/>
          </p:cNvSpPr>
          <p:nvPr/>
        </p:nvSpPr>
        <p:spPr bwMode="auto">
          <a:xfrm>
            <a:off x="673100" y="5635625"/>
            <a:ext cx="261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de-DE" altLang="en-US" sz="1400">
                <a:ea typeface="MS PGothic" pitchFamily="34" charset="-128"/>
              </a:rPr>
              <a:t>Automation System</a:t>
            </a:r>
            <a:endParaRPr lang="en-US" altLang="en-US" sz="1400">
              <a:ea typeface="MS PGothic" pitchFamily="34" charset="-128"/>
            </a:endParaRPr>
          </a:p>
        </p:txBody>
      </p:sp>
      <p:sp>
        <p:nvSpPr>
          <p:cNvPr id="20496" name="Textfeld 16"/>
          <p:cNvSpPr txBox="1">
            <a:spLocks noChangeArrowheads="1"/>
          </p:cNvSpPr>
          <p:nvPr/>
        </p:nvSpPr>
        <p:spPr bwMode="auto">
          <a:xfrm>
            <a:off x="3532188" y="5635625"/>
            <a:ext cx="233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400">
                <a:ea typeface="MS PGothic" pitchFamily="34" charset="-128"/>
              </a:rPr>
              <a:t>Solar pool heating systems</a:t>
            </a:r>
          </a:p>
        </p:txBody>
      </p:sp>
      <p:sp>
        <p:nvSpPr>
          <p:cNvPr id="20497" name="Textfeld 17"/>
          <p:cNvSpPr txBox="1">
            <a:spLocks noChangeArrowheads="1"/>
          </p:cNvSpPr>
          <p:nvPr/>
        </p:nvSpPr>
        <p:spPr bwMode="auto">
          <a:xfrm>
            <a:off x="6310313" y="5649913"/>
            <a:ext cx="2332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400">
                <a:ea typeface="MS PGothic" pitchFamily="34" charset="-128"/>
              </a:rPr>
              <a:t>Cogeneration</a:t>
            </a:r>
          </a:p>
        </p:txBody>
      </p:sp>
      <p:sp>
        <p:nvSpPr>
          <p:cNvPr id="20" name="Rechteck 19"/>
          <p:cNvSpPr/>
          <p:nvPr/>
        </p:nvSpPr>
        <p:spPr>
          <a:xfrm>
            <a:off x="1066800" y="533400"/>
            <a:ext cx="6524625" cy="369888"/>
          </a:xfrm>
          <a:prstGeom prst="rect">
            <a:avLst/>
          </a:prstGeom>
        </p:spPr>
        <p:txBody>
          <a:bodyPr wrap="none">
            <a:spAutoFit/>
          </a:bodyPr>
          <a:lstStyle/>
          <a:p>
            <a:pPr algn="ctr" fontAlgn="auto">
              <a:spcBef>
                <a:spcPts val="0"/>
              </a:spcBef>
              <a:spcAft>
                <a:spcPts val="0"/>
              </a:spcAft>
              <a:defRPr/>
            </a:pPr>
            <a:r>
              <a:rPr lang="en-GB" b="1" kern="0" dirty="0">
                <a:solidFill>
                  <a:schemeClr val="accent6">
                    <a:lumMod val="75000"/>
                  </a:schemeClr>
                </a:solidFill>
                <a:latin typeface="Calibri"/>
                <a:ea typeface="ＭＳ Ｐゴシック" charset="0"/>
                <a:cs typeface="ＭＳ Ｐゴシック" charset="0"/>
                <a:sym typeface="Calibri"/>
              </a:rPr>
              <a:t>Investments from USD 50K to 1 million; payback from 2 till 5 years</a:t>
            </a:r>
          </a:p>
        </p:txBody>
      </p:sp>
      <p:sp>
        <p:nvSpPr>
          <p:cNvPr id="20499" name="Foliennummernplatzhalter 19"/>
          <p:cNvSpPr>
            <a:spLocks noGrp="1"/>
          </p:cNvSpPr>
          <p:nvPr>
            <p:ph type="sldNum" sz="quarter" idx="11"/>
          </p:nvPr>
        </p:nvSpPr>
        <p:spPr>
          <a:noFill/>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AAA9DCD-FA99-45B3-9E28-AFCD411EC4B6}" type="slidenum">
              <a:rPr lang="de-DE" altLang="en-US" sz="1200">
                <a:solidFill>
                  <a:srgbClr val="898989"/>
                </a:solidFill>
                <a:ea typeface="MS PGothic" pitchFamily="34" charset="-128"/>
              </a:rPr>
              <a:pPr>
                <a:spcBef>
                  <a:spcPct val="0"/>
                </a:spcBef>
                <a:buFontTx/>
                <a:buNone/>
              </a:pPr>
              <a:t>36</a:t>
            </a:fld>
            <a:endParaRPr lang="de-DE" altLang="en-US" sz="1200">
              <a:solidFill>
                <a:srgbClr val="898989"/>
              </a:solidFill>
              <a:ea typeface="MS PGothic" pitchFamily="34" charset="-128"/>
            </a:endParaRPr>
          </a:p>
        </p:txBody>
      </p:sp>
      <p:pic>
        <p:nvPicPr>
          <p:cNvPr id="21" name="Picture 20" descr="C:\Users\asgerg\AppData\Local\Microsoft\Windows\Temporary Internet Files\Content.Outlook\EZW725LB\EFK_min_UK_RGB_2015_stor.jpg"/>
          <p:cNvPicPr/>
          <p:nvPr/>
        </p:nvPicPr>
        <p:blipFill rotWithShape="1">
          <a:blip r:embed="rId11"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0552117"/>
      </p:ext>
    </p:extLst>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NGLES LAMINA BLANCA IDB.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71" name="INGLES LAMINA BLANCA IDB.001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172" name="Bild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1722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581400"/>
            <a:ext cx="12065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hteck 5"/>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US" altLang="en-US" sz="2400" dirty="0">
                <a:solidFill>
                  <a:srgbClr val="000000"/>
                </a:solidFill>
              </a:rPr>
              <a:t>Why does it not work so easily? Barriers and </a:t>
            </a:r>
            <a:r>
              <a:rPr lang="en-US" altLang="en-US" sz="2400" dirty="0" smtClean="0">
                <a:solidFill>
                  <a:srgbClr val="000000"/>
                </a:solidFill>
              </a:rPr>
              <a:t>risks</a:t>
            </a:r>
            <a:endParaRPr lang="en-US" altLang="en-US" sz="2400" dirty="0">
              <a:solidFill>
                <a:srgbClr val="000000"/>
              </a:solidFill>
            </a:endParaRPr>
          </a:p>
        </p:txBody>
      </p:sp>
      <p:pic>
        <p:nvPicPr>
          <p:cNvPr id="7175" name="Bild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0668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feld 7"/>
          <p:cNvSpPr txBox="1">
            <a:spLocks noChangeArrowheads="1"/>
          </p:cNvSpPr>
          <p:nvPr/>
        </p:nvSpPr>
        <p:spPr bwMode="auto">
          <a:xfrm>
            <a:off x="1219200" y="2286000"/>
            <a:ext cx="241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b="1">
                <a:solidFill>
                  <a:srgbClr val="000000"/>
                </a:solidFill>
              </a:rPr>
              <a:t>Enterprises</a:t>
            </a:r>
          </a:p>
        </p:txBody>
      </p:sp>
      <p:sp>
        <p:nvSpPr>
          <p:cNvPr id="10" name="Abgerundetes Rechteck 9"/>
          <p:cNvSpPr/>
          <p:nvPr/>
        </p:nvSpPr>
        <p:spPr>
          <a:xfrm>
            <a:off x="254000" y="611188"/>
            <a:ext cx="4470400" cy="2589212"/>
          </a:xfrm>
          <a:prstGeom prst="roundRect">
            <a:avLst>
              <a:gd name="adj" fmla="val 9579"/>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kern="0">
              <a:sym typeface="Calibri"/>
            </a:endParaRPr>
          </a:p>
        </p:txBody>
      </p:sp>
      <p:sp>
        <p:nvSpPr>
          <p:cNvPr id="7178" name="Textfeld 10"/>
          <p:cNvSpPr txBox="1">
            <a:spLocks noChangeArrowheads="1"/>
          </p:cNvSpPr>
          <p:nvPr/>
        </p:nvSpPr>
        <p:spPr bwMode="auto">
          <a:xfrm>
            <a:off x="1295400" y="4876800"/>
            <a:ext cx="241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b="1">
                <a:solidFill>
                  <a:srgbClr val="000000"/>
                </a:solidFill>
              </a:rPr>
              <a:t>Solution Providers</a:t>
            </a:r>
          </a:p>
        </p:txBody>
      </p:sp>
      <p:sp>
        <p:nvSpPr>
          <p:cNvPr id="13" name="Abgerundetes Rechteck 12"/>
          <p:cNvSpPr/>
          <p:nvPr/>
        </p:nvSpPr>
        <p:spPr>
          <a:xfrm>
            <a:off x="254000" y="3276600"/>
            <a:ext cx="4470400" cy="2133600"/>
          </a:xfrm>
          <a:prstGeom prst="roundRect">
            <a:avLst>
              <a:gd name="adj" fmla="val 9579"/>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kern="0">
              <a:sym typeface="Calibri"/>
            </a:endParaRPr>
          </a:p>
        </p:txBody>
      </p:sp>
      <p:sp>
        <p:nvSpPr>
          <p:cNvPr id="16" name="Abgerundetes Rechteck 15"/>
          <p:cNvSpPr/>
          <p:nvPr/>
        </p:nvSpPr>
        <p:spPr>
          <a:xfrm>
            <a:off x="4876800" y="1855788"/>
            <a:ext cx="4121150" cy="2640012"/>
          </a:xfrm>
          <a:prstGeom prst="roundRect">
            <a:avLst>
              <a:gd name="adj" fmla="val 9579"/>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kern="0">
              <a:sym typeface="Calibri"/>
            </a:endParaRPr>
          </a:p>
        </p:txBody>
      </p:sp>
      <p:pic>
        <p:nvPicPr>
          <p:cNvPr id="7181" name="Bild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981200"/>
            <a:ext cx="1371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feld 17"/>
          <p:cNvSpPr txBox="1">
            <a:spLocks noChangeArrowheads="1"/>
          </p:cNvSpPr>
          <p:nvPr/>
        </p:nvSpPr>
        <p:spPr bwMode="auto">
          <a:xfrm>
            <a:off x="5715000" y="3352800"/>
            <a:ext cx="241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b="1">
                <a:solidFill>
                  <a:srgbClr val="000000"/>
                </a:solidFill>
              </a:rPr>
              <a:t>Financial Institutions</a:t>
            </a:r>
          </a:p>
        </p:txBody>
      </p:sp>
      <p:pic>
        <p:nvPicPr>
          <p:cNvPr id="17" name="Picture 16" descr="C:\Users\asgerg\AppData\Local\Microsoft\Windows\Temporary Internet Files\Content.Outlook\EZW725LB\EFK_min_UK_RGB_2015_stor.jpg"/>
          <p:cNvPicPr/>
          <p:nvPr/>
        </p:nvPicPr>
        <p:blipFill rotWithShape="1">
          <a:blip r:embed="rId9"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9637575"/>
      </p:ext>
    </p:extLst>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195"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196"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hteck 4"/>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GB" altLang="en-US" sz="2400" dirty="0" smtClean="0">
                <a:solidFill>
                  <a:srgbClr val="000000"/>
                </a:solidFill>
              </a:rPr>
              <a:t>The ESI toolkit: A package of measures to </a:t>
            </a:r>
            <a:r>
              <a:rPr lang="en-GB" altLang="en-US" sz="2400" dirty="0">
                <a:solidFill>
                  <a:srgbClr val="000000"/>
                </a:solidFill>
              </a:rPr>
              <a:t>address barriers and mobilise private </a:t>
            </a:r>
            <a:r>
              <a:rPr lang="en-GB" altLang="en-US" sz="2400" dirty="0" smtClean="0">
                <a:solidFill>
                  <a:srgbClr val="000000"/>
                </a:solidFill>
              </a:rPr>
              <a:t>investments</a:t>
            </a:r>
            <a:endParaRPr lang="en-GB" altLang="en-US" sz="2400" dirty="0">
              <a:solidFill>
                <a:srgbClr val="000000"/>
              </a:solidFill>
            </a:endParaRPr>
          </a:p>
        </p:txBody>
      </p:sp>
      <p:grpSp>
        <p:nvGrpSpPr>
          <p:cNvPr id="6" name="Gruppierung 5"/>
          <p:cNvGrpSpPr/>
          <p:nvPr/>
        </p:nvGrpSpPr>
        <p:grpSpPr>
          <a:xfrm>
            <a:off x="1991644" y="941296"/>
            <a:ext cx="5567079" cy="5329727"/>
            <a:chOff x="0" y="0"/>
            <a:chExt cx="3600400" cy="3631985"/>
          </a:xfrm>
          <a:solidFill>
            <a:schemeClr val="tx2"/>
          </a:solidFill>
        </p:grpSpPr>
        <p:sp>
          <p:nvSpPr>
            <p:cNvPr id="7" name="Sechseck 6"/>
            <p:cNvSpPr/>
            <p:nvPr/>
          </p:nvSpPr>
          <p:spPr>
            <a:xfrm>
              <a:off x="1113988" y="0"/>
              <a:ext cx="1368152" cy="1179441"/>
            </a:xfrm>
            <a:prstGeom prst="hexag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dirty="0">
                  <a:ea typeface="Times New Roman"/>
                  <a:cs typeface="Times New Roman"/>
                  <a:sym typeface="Calibri"/>
                </a:rPr>
                <a:t>Market assessment</a:t>
              </a:r>
              <a:endParaRPr lang="en-US" sz="1600" kern="0" dirty="0">
                <a:ea typeface="MS ??"/>
                <a:cs typeface="Cambria"/>
                <a:sym typeface="Calibri"/>
              </a:endParaRPr>
            </a:p>
          </p:txBody>
        </p:sp>
        <p:sp>
          <p:nvSpPr>
            <p:cNvPr id="8" name="Sechseck 7"/>
            <p:cNvSpPr/>
            <p:nvPr/>
          </p:nvSpPr>
          <p:spPr>
            <a:xfrm>
              <a:off x="2232248" y="605737"/>
              <a:ext cx="1368152" cy="1179441"/>
            </a:xfrm>
            <a:prstGeom prst="hexagon">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a:ea typeface="Times New Roman"/>
                  <a:cs typeface="Times New Roman"/>
                  <a:sym typeface="Calibri"/>
                </a:rPr>
                <a:t>Financing structure</a:t>
              </a:r>
              <a:endParaRPr lang="en-US" sz="1600" kern="0">
                <a:ea typeface="MS ??"/>
                <a:cs typeface="Cambria"/>
                <a:sym typeface="Calibri"/>
              </a:endParaRPr>
            </a:p>
          </p:txBody>
        </p:sp>
        <p:sp>
          <p:nvSpPr>
            <p:cNvPr id="9" name="Sechseck 8"/>
            <p:cNvSpPr/>
            <p:nvPr/>
          </p:nvSpPr>
          <p:spPr>
            <a:xfrm>
              <a:off x="2232248" y="1829873"/>
              <a:ext cx="1368152" cy="1179441"/>
            </a:xfrm>
            <a:prstGeom prst="hexagon">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a:ea typeface="Times New Roman"/>
                  <a:cs typeface="Times New Roman"/>
                  <a:sym typeface="Calibri"/>
                </a:rPr>
                <a:t>Standardized performance contract</a:t>
              </a:r>
              <a:endParaRPr lang="en-US" sz="1600" kern="0">
                <a:ea typeface="MS ??"/>
                <a:cs typeface="Cambria"/>
                <a:sym typeface="Calibri"/>
              </a:endParaRPr>
            </a:p>
          </p:txBody>
        </p:sp>
        <p:sp>
          <p:nvSpPr>
            <p:cNvPr id="10" name="Sechseck 9"/>
            <p:cNvSpPr/>
            <p:nvPr/>
          </p:nvSpPr>
          <p:spPr>
            <a:xfrm>
              <a:off x="1113988" y="1228408"/>
              <a:ext cx="1368152" cy="1179441"/>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dirty="0">
                  <a:ea typeface="Times New Roman"/>
                  <a:cs typeface="Times New Roman"/>
                  <a:sym typeface="Calibri"/>
                </a:rPr>
                <a:t>Energy Savings Insurance</a:t>
              </a:r>
              <a:endParaRPr lang="en-US" sz="1600" kern="0" dirty="0">
                <a:ea typeface="MS ??"/>
                <a:cs typeface="Cambria"/>
                <a:sym typeface="Calibri"/>
              </a:endParaRPr>
            </a:p>
          </p:txBody>
        </p:sp>
        <p:sp>
          <p:nvSpPr>
            <p:cNvPr id="11" name="Sechseck 10"/>
            <p:cNvSpPr/>
            <p:nvPr/>
          </p:nvSpPr>
          <p:spPr>
            <a:xfrm>
              <a:off x="0" y="605737"/>
              <a:ext cx="1368152" cy="1179441"/>
            </a:xfrm>
            <a:prstGeom prst="hexagon">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a:ea typeface="Times New Roman"/>
                  <a:cs typeface="Times New Roman"/>
                  <a:sym typeface="Calibri"/>
                </a:rPr>
                <a:t> </a:t>
              </a:r>
              <a:endParaRPr lang="en-US" sz="1600" kern="0">
                <a:ea typeface="MS ??"/>
                <a:cs typeface="Cambria"/>
                <a:sym typeface="Calibri"/>
              </a:endParaRPr>
            </a:p>
            <a:p>
              <a:pPr algn="ctr" fontAlgn="auto">
                <a:spcBef>
                  <a:spcPts val="0"/>
                </a:spcBef>
                <a:spcAft>
                  <a:spcPts val="600"/>
                </a:spcAft>
                <a:defRPr/>
              </a:pPr>
              <a:r>
                <a:rPr lang="en-US" sz="1600" kern="0">
                  <a:ea typeface="Times New Roman"/>
                  <a:cs typeface="Times New Roman"/>
                  <a:sym typeface="Calibri"/>
                </a:rPr>
                <a:t>Capacity building</a:t>
              </a:r>
              <a:endParaRPr lang="en-US" sz="1600" kern="0">
                <a:ea typeface="MS ??"/>
                <a:cs typeface="Cambria"/>
                <a:sym typeface="Calibri"/>
              </a:endParaRPr>
            </a:p>
            <a:p>
              <a:pPr algn="ctr" fontAlgn="auto">
                <a:spcBef>
                  <a:spcPts val="0"/>
                </a:spcBef>
                <a:spcAft>
                  <a:spcPts val="600"/>
                </a:spcAft>
                <a:defRPr/>
              </a:pPr>
              <a:r>
                <a:rPr lang="en-US" sz="1600" kern="0">
                  <a:ea typeface="Times New Roman"/>
                  <a:cs typeface="Times New Roman"/>
                  <a:sym typeface="Calibri"/>
                </a:rPr>
                <a:t> </a:t>
              </a:r>
              <a:endParaRPr lang="en-US" sz="1600" kern="0">
                <a:ea typeface="MS ??"/>
                <a:cs typeface="Cambria"/>
                <a:sym typeface="Calibri"/>
              </a:endParaRPr>
            </a:p>
          </p:txBody>
        </p:sp>
        <p:sp>
          <p:nvSpPr>
            <p:cNvPr id="12" name="Sechseck 11"/>
            <p:cNvSpPr/>
            <p:nvPr/>
          </p:nvSpPr>
          <p:spPr>
            <a:xfrm>
              <a:off x="0" y="1829873"/>
              <a:ext cx="1368152" cy="1179441"/>
            </a:xfrm>
            <a:prstGeom prst="hexagon">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a:ea typeface="Times New Roman"/>
                  <a:cs typeface="Times New Roman"/>
                  <a:sym typeface="Calibri"/>
                </a:rPr>
                <a:t>Marketing and communi-cations plan</a:t>
              </a:r>
              <a:endParaRPr lang="en-US" sz="1600" kern="0">
                <a:ea typeface="MS ??"/>
                <a:cs typeface="Cambria"/>
                <a:sym typeface="Calibri"/>
              </a:endParaRPr>
            </a:p>
          </p:txBody>
        </p:sp>
        <p:sp>
          <p:nvSpPr>
            <p:cNvPr id="13" name="Sechseck 12"/>
            <p:cNvSpPr/>
            <p:nvPr/>
          </p:nvSpPr>
          <p:spPr>
            <a:xfrm>
              <a:off x="1118260" y="2452544"/>
              <a:ext cx="1368152" cy="1179441"/>
            </a:xfrm>
            <a:prstGeom prst="hexagon">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600"/>
                </a:spcAft>
                <a:defRPr/>
              </a:pPr>
              <a:r>
                <a:rPr lang="en-US" sz="1600" kern="0">
                  <a:ea typeface="Times New Roman"/>
                  <a:cs typeface="Times New Roman"/>
                  <a:sym typeface="Calibri"/>
                </a:rPr>
                <a:t>Validation and verification</a:t>
              </a:r>
              <a:endParaRPr lang="en-US" sz="1600" kern="0">
                <a:ea typeface="MS ??"/>
                <a:cs typeface="Cambria"/>
                <a:sym typeface="Calibri"/>
              </a:endParaRPr>
            </a:p>
          </p:txBody>
        </p:sp>
      </p:grpSp>
    </p:spTree>
    <p:extLst>
      <p:ext uri="{BB962C8B-B14F-4D97-AF65-F5344CB8AC3E}">
        <p14:creationId xmlns:p14="http://schemas.microsoft.com/office/powerpoint/2010/main" val="2874417383"/>
      </p:ext>
    </p:extLst>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43"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44"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Bild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6248400"/>
            <a:ext cx="183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hteck 4"/>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GB" altLang="en-US" sz="2400" smtClean="0">
                <a:solidFill>
                  <a:srgbClr val="000000"/>
                </a:solidFill>
              </a:rPr>
              <a:t>Developing EE markets: </a:t>
            </a:r>
          </a:p>
          <a:p>
            <a:pPr marL="0" lvl="1" eaLnBrk="1" hangingPunct="1"/>
            <a:r>
              <a:rPr lang="en-GB" altLang="en-US" sz="2400" smtClean="0">
                <a:solidFill>
                  <a:srgbClr val="000000"/>
                </a:solidFill>
              </a:rPr>
              <a:t>Addressing risks; mobilizing demand and supply; providing finance.</a:t>
            </a:r>
            <a:endParaRPr lang="en-GB" altLang="en-US" sz="2400">
              <a:solidFill>
                <a:srgbClr val="000000"/>
              </a:solidFill>
            </a:endParaRPr>
          </a:p>
        </p:txBody>
      </p:sp>
      <p:sp>
        <p:nvSpPr>
          <p:cNvPr id="2" name="Abgerundetes Rechteck 1"/>
          <p:cNvSpPr/>
          <p:nvPr/>
        </p:nvSpPr>
        <p:spPr>
          <a:xfrm>
            <a:off x="3505200" y="942672"/>
            <a:ext cx="2286000" cy="685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SME</a:t>
            </a:r>
            <a:endParaRPr lang="en-GB"/>
          </a:p>
        </p:txBody>
      </p:sp>
      <p:sp>
        <p:nvSpPr>
          <p:cNvPr id="9" name="Abgerundetes Rechteck 8"/>
          <p:cNvSpPr/>
          <p:nvPr/>
        </p:nvSpPr>
        <p:spPr>
          <a:xfrm>
            <a:off x="1295400" y="2514600"/>
            <a:ext cx="1295400" cy="685800"/>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Provider</a:t>
            </a:r>
            <a:endParaRPr lang="en-GB"/>
          </a:p>
        </p:txBody>
      </p:sp>
      <p:sp>
        <p:nvSpPr>
          <p:cNvPr id="10" name="Abgerundetes Rechteck 9"/>
          <p:cNvSpPr/>
          <p:nvPr/>
        </p:nvSpPr>
        <p:spPr>
          <a:xfrm>
            <a:off x="6400800" y="2286000"/>
            <a:ext cx="1295400" cy="685800"/>
          </a:xfrm>
          <a:prstGeom prst="roundRect">
            <a:avLst/>
          </a:prstGeom>
          <a:solidFill>
            <a:srgbClr val="4A45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LFI</a:t>
            </a:r>
            <a:endParaRPr lang="en-GB"/>
          </a:p>
        </p:txBody>
      </p:sp>
      <p:sp>
        <p:nvSpPr>
          <p:cNvPr id="11" name="Abgerundetes Rechteck 10"/>
          <p:cNvSpPr/>
          <p:nvPr/>
        </p:nvSpPr>
        <p:spPr>
          <a:xfrm>
            <a:off x="6477000" y="3429000"/>
            <a:ext cx="1295400" cy="685800"/>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NDB</a:t>
            </a:r>
            <a:endParaRPr lang="en-GB"/>
          </a:p>
        </p:txBody>
      </p:sp>
      <p:sp>
        <p:nvSpPr>
          <p:cNvPr id="12" name="Abgerundetes Rechteck 11"/>
          <p:cNvSpPr/>
          <p:nvPr/>
        </p:nvSpPr>
        <p:spPr>
          <a:xfrm>
            <a:off x="6400800" y="4572000"/>
            <a:ext cx="1295400" cy="685800"/>
          </a:xfrm>
          <a:prstGeom prst="roundRect">
            <a:avLst/>
          </a:prstGeom>
          <a:solidFill>
            <a:srgbClr val="4A45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MDB</a:t>
            </a:r>
            <a:endParaRPr lang="en-GB"/>
          </a:p>
        </p:txBody>
      </p:sp>
      <p:sp>
        <p:nvSpPr>
          <p:cNvPr id="13" name="Abgerundetes Rechteck 12"/>
          <p:cNvSpPr/>
          <p:nvPr/>
        </p:nvSpPr>
        <p:spPr>
          <a:xfrm>
            <a:off x="5791200" y="5715000"/>
            <a:ext cx="2667000" cy="685800"/>
          </a:xfrm>
          <a:prstGeom prst="roundRect">
            <a:avLst/>
          </a:prstGeom>
          <a:solidFill>
            <a:srgbClr val="4A452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Donor</a:t>
            </a:r>
            <a:endParaRPr lang="en-GB"/>
          </a:p>
        </p:txBody>
      </p:sp>
      <p:sp>
        <p:nvSpPr>
          <p:cNvPr id="14" name="Abgerundetes Rechteck 13"/>
          <p:cNvSpPr/>
          <p:nvPr/>
        </p:nvSpPr>
        <p:spPr>
          <a:xfrm>
            <a:off x="990600" y="3962400"/>
            <a:ext cx="1981200" cy="838200"/>
          </a:xfrm>
          <a:prstGeom prst="roundRect">
            <a:avLst/>
          </a:prstGeom>
          <a:solidFill>
            <a:srgbClr val="E46C0A"/>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mtClean="0"/>
              <a:t>Validator</a:t>
            </a:r>
            <a:endParaRPr lang="en-GB"/>
          </a:p>
        </p:txBody>
      </p:sp>
      <p:sp>
        <p:nvSpPr>
          <p:cNvPr id="15" name="Abgerundetes Rechteck 14"/>
          <p:cNvSpPr/>
          <p:nvPr/>
        </p:nvSpPr>
        <p:spPr>
          <a:xfrm>
            <a:off x="3962400" y="2362200"/>
            <a:ext cx="1295400" cy="685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Insurance</a:t>
            </a:r>
            <a:endParaRPr lang="en-GB"/>
          </a:p>
        </p:txBody>
      </p:sp>
      <p:sp>
        <p:nvSpPr>
          <p:cNvPr id="17" name="Abgerundetes Rechteck 16"/>
          <p:cNvSpPr/>
          <p:nvPr/>
        </p:nvSpPr>
        <p:spPr>
          <a:xfrm>
            <a:off x="3962400" y="3429000"/>
            <a:ext cx="1295400" cy="6858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mtClean="0"/>
              <a:t>Re-insurance</a:t>
            </a:r>
            <a:endParaRPr lang="en-GB"/>
          </a:p>
        </p:txBody>
      </p:sp>
      <p:sp>
        <p:nvSpPr>
          <p:cNvPr id="3" name="Pfeil nach links und rechts 2"/>
          <p:cNvSpPr/>
          <p:nvPr/>
        </p:nvSpPr>
        <p:spPr>
          <a:xfrm rot="19484631">
            <a:off x="2185957" y="1847928"/>
            <a:ext cx="1219200"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Pfeil nach links und rechts 18"/>
          <p:cNvSpPr/>
          <p:nvPr/>
        </p:nvSpPr>
        <p:spPr>
          <a:xfrm rot="1705286">
            <a:off x="5866460" y="1643373"/>
            <a:ext cx="1219200"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Pfeil nach links und rechts 19"/>
          <p:cNvSpPr/>
          <p:nvPr/>
        </p:nvSpPr>
        <p:spPr>
          <a:xfrm rot="16200000">
            <a:off x="1743036" y="3438564"/>
            <a:ext cx="476328"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Pfeil nach links und rechts 21"/>
          <p:cNvSpPr/>
          <p:nvPr/>
        </p:nvSpPr>
        <p:spPr>
          <a:xfrm rot="16200000">
            <a:off x="6887779" y="3043912"/>
            <a:ext cx="397641"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Pfeil nach links und rechts 22"/>
          <p:cNvSpPr/>
          <p:nvPr/>
        </p:nvSpPr>
        <p:spPr>
          <a:xfrm rot="16200000">
            <a:off x="4487480" y="3162152"/>
            <a:ext cx="321440" cy="15239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Pfeil nach links und rechts 24"/>
          <p:cNvSpPr/>
          <p:nvPr/>
        </p:nvSpPr>
        <p:spPr>
          <a:xfrm rot="16200000">
            <a:off x="4449380" y="1799020"/>
            <a:ext cx="397641"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feld 3"/>
          <p:cNvSpPr txBox="1"/>
          <p:nvPr/>
        </p:nvSpPr>
        <p:spPr>
          <a:xfrm>
            <a:off x="1447800" y="1066800"/>
            <a:ext cx="1524000" cy="923330"/>
          </a:xfrm>
          <a:prstGeom prst="rect">
            <a:avLst/>
          </a:prstGeom>
          <a:noFill/>
        </p:spPr>
        <p:txBody>
          <a:bodyPr wrap="square" rtlCol="0">
            <a:spAutoFit/>
          </a:bodyPr>
          <a:lstStyle/>
          <a:p>
            <a:pPr algn="ctr"/>
            <a:r>
              <a:rPr lang="en-GB" b="1" smtClean="0">
                <a:solidFill>
                  <a:srgbClr val="FF0000"/>
                </a:solidFill>
              </a:rPr>
              <a:t>1 Performance contract</a:t>
            </a:r>
            <a:endParaRPr lang="en-GB" b="1">
              <a:solidFill>
                <a:srgbClr val="FF0000"/>
              </a:solidFill>
            </a:endParaRPr>
          </a:p>
        </p:txBody>
      </p:sp>
      <p:sp>
        <p:nvSpPr>
          <p:cNvPr id="27" name="Textfeld 26"/>
          <p:cNvSpPr txBox="1"/>
          <p:nvPr/>
        </p:nvSpPr>
        <p:spPr>
          <a:xfrm>
            <a:off x="1219200" y="4876800"/>
            <a:ext cx="1524000" cy="369332"/>
          </a:xfrm>
          <a:prstGeom prst="rect">
            <a:avLst/>
          </a:prstGeom>
          <a:noFill/>
        </p:spPr>
        <p:txBody>
          <a:bodyPr wrap="square" rtlCol="0">
            <a:spAutoFit/>
          </a:bodyPr>
          <a:lstStyle/>
          <a:p>
            <a:pPr algn="ctr"/>
            <a:r>
              <a:rPr lang="en-GB" b="1" smtClean="0">
                <a:solidFill>
                  <a:srgbClr val="FF0000"/>
                </a:solidFill>
              </a:rPr>
              <a:t>Validation</a:t>
            </a:r>
            <a:endParaRPr lang="en-GB" b="1">
              <a:solidFill>
                <a:srgbClr val="FF0000"/>
              </a:solidFill>
            </a:endParaRPr>
          </a:p>
        </p:txBody>
      </p:sp>
      <p:sp>
        <p:nvSpPr>
          <p:cNvPr id="28" name="Textfeld 27"/>
          <p:cNvSpPr txBox="1"/>
          <p:nvPr/>
        </p:nvSpPr>
        <p:spPr>
          <a:xfrm>
            <a:off x="6705600" y="990600"/>
            <a:ext cx="1524000" cy="369332"/>
          </a:xfrm>
          <a:prstGeom prst="rect">
            <a:avLst/>
          </a:prstGeom>
          <a:noFill/>
        </p:spPr>
        <p:txBody>
          <a:bodyPr wrap="square" rtlCol="0">
            <a:spAutoFit/>
          </a:bodyPr>
          <a:lstStyle/>
          <a:p>
            <a:pPr algn="ctr"/>
            <a:r>
              <a:rPr lang="en-GB" b="1" dirty="0" smtClean="0">
                <a:solidFill>
                  <a:srgbClr val="FF0000"/>
                </a:solidFill>
              </a:rPr>
              <a:t>4 Credit line</a:t>
            </a:r>
            <a:endParaRPr lang="en-GB" b="1" dirty="0">
              <a:solidFill>
                <a:srgbClr val="FF0000"/>
              </a:solidFill>
            </a:endParaRPr>
          </a:p>
        </p:txBody>
      </p:sp>
      <p:sp>
        <p:nvSpPr>
          <p:cNvPr id="29" name="Textfeld 28"/>
          <p:cNvSpPr txBox="1"/>
          <p:nvPr/>
        </p:nvSpPr>
        <p:spPr>
          <a:xfrm>
            <a:off x="3886200" y="4267200"/>
            <a:ext cx="1524000" cy="646331"/>
          </a:xfrm>
          <a:prstGeom prst="rect">
            <a:avLst/>
          </a:prstGeom>
          <a:noFill/>
        </p:spPr>
        <p:txBody>
          <a:bodyPr wrap="square" rtlCol="0">
            <a:spAutoFit/>
          </a:bodyPr>
          <a:lstStyle/>
          <a:p>
            <a:pPr algn="ctr"/>
            <a:r>
              <a:rPr lang="en-GB" b="1" dirty="0" smtClean="0">
                <a:solidFill>
                  <a:srgbClr val="FF0000"/>
                </a:solidFill>
              </a:rPr>
              <a:t>3 Risk coverage</a:t>
            </a:r>
            <a:endParaRPr lang="en-GB" b="1" dirty="0">
              <a:solidFill>
                <a:srgbClr val="FF0000"/>
              </a:solidFill>
            </a:endParaRPr>
          </a:p>
        </p:txBody>
      </p:sp>
      <p:sp>
        <p:nvSpPr>
          <p:cNvPr id="31" name="Pfeil nach links und rechts 30"/>
          <p:cNvSpPr/>
          <p:nvPr/>
        </p:nvSpPr>
        <p:spPr>
          <a:xfrm rot="16200000">
            <a:off x="6925880" y="4250123"/>
            <a:ext cx="321440" cy="15239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Pfeil nach links und rechts 31"/>
          <p:cNvSpPr/>
          <p:nvPr/>
        </p:nvSpPr>
        <p:spPr>
          <a:xfrm rot="16200000">
            <a:off x="6925880" y="5418520"/>
            <a:ext cx="321440" cy="15239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285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Put your hands in the air</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4</a:t>
            </a:fld>
            <a:endParaRPr lang="en-US" dirty="0">
              <a:solidFill>
                <a:prstClr val="black"/>
              </a:solidFill>
            </a:endParaRPr>
          </a:p>
        </p:txBody>
      </p:sp>
      <p:sp>
        <p:nvSpPr>
          <p:cNvPr id="3" name="AutoShape 4" descr="Image result for hands in the air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752" y="1447800"/>
            <a:ext cx="5672447" cy="4875492"/>
          </a:xfrm>
          <a:prstGeom prst="rect">
            <a:avLst/>
          </a:prstGeom>
        </p:spPr>
      </p:pic>
    </p:spTree>
    <p:extLst>
      <p:ext uri="{BB962C8B-B14F-4D97-AF65-F5344CB8AC3E}">
        <p14:creationId xmlns:p14="http://schemas.microsoft.com/office/powerpoint/2010/main" val="14194596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NGLES LAMINA BLANCA IDB.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219" name="INGLES LAMINA BLANCA IDB.001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220" name="Bild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hteck 4"/>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GB" altLang="en-US" sz="2400" dirty="0" smtClean="0">
                <a:solidFill>
                  <a:srgbClr val="000000"/>
                </a:solidFill>
              </a:rPr>
              <a:t>The foundation: Understanding the market and its potential</a:t>
            </a:r>
            <a:endParaRPr lang="en-GB" altLang="en-US" sz="2400" dirty="0">
              <a:solidFill>
                <a:srgbClr val="000000"/>
              </a:solidFill>
            </a:endParaRPr>
          </a:p>
        </p:txBody>
      </p:sp>
      <p:pic>
        <p:nvPicPr>
          <p:cNvPr id="92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4568" y="3262816"/>
            <a:ext cx="3768118" cy="280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7"/>
          <p:cNvSpPr txBox="1">
            <a:spLocks noChangeArrowheads="1"/>
          </p:cNvSpPr>
          <p:nvPr/>
        </p:nvSpPr>
        <p:spPr bwMode="auto">
          <a:xfrm>
            <a:off x="304799" y="838200"/>
            <a:ext cx="84378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en-US" sz="2000" b="1" dirty="0" smtClean="0">
                <a:ea typeface="MS PGothic" pitchFamily="34" charset="-128"/>
              </a:rPr>
              <a:t>In-depth analysis :</a:t>
            </a:r>
          </a:p>
          <a:p>
            <a:pPr>
              <a:spcBef>
                <a:spcPct val="0"/>
              </a:spcBef>
              <a:buNone/>
            </a:pPr>
            <a:endParaRPr lang="en-US" altLang="en-US" sz="2000" dirty="0" smtClean="0">
              <a:ea typeface="MS PGothic" pitchFamily="34" charset="-128"/>
            </a:endParaRPr>
          </a:p>
          <a:p>
            <a:pPr marL="342900" indent="-342900">
              <a:spcBef>
                <a:spcPct val="0"/>
              </a:spcBef>
            </a:pPr>
            <a:r>
              <a:rPr lang="en-US" altLang="en-US" sz="2000" b="1" dirty="0" smtClean="0">
                <a:ea typeface="MS PGothic" pitchFamily="34" charset="-128"/>
              </a:rPr>
              <a:t>Priority sector(s) with EE potential</a:t>
            </a:r>
            <a:endParaRPr lang="en-US" altLang="en-US" sz="2000" dirty="0" smtClean="0">
              <a:ea typeface="MS PGothic" pitchFamily="34" charset="-128"/>
            </a:endParaRPr>
          </a:p>
          <a:p>
            <a:pPr marL="342900" indent="-342900">
              <a:spcBef>
                <a:spcPct val="0"/>
              </a:spcBef>
            </a:pPr>
            <a:r>
              <a:rPr lang="en-US" altLang="en-US" sz="2000" b="1" dirty="0" smtClean="0">
                <a:ea typeface="MS PGothic" pitchFamily="34" charset="-128"/>
              </a:rPr>
              <a:t>Key actors</a:t>
            </a:r>
            <a:r>
              <a:rPr lang="en-US" altLang="en-US" sz="2000" dirty="0" smtClean="0">
                <a:ea typeface="MS PGothic" pitchFamily="34" charset="-128"/>
              </a:rPr>
              <a:t>: businesses, technology providers, financial institutions</a:t>
            </a:r>
          </a:p>
          <a:p>
            <a:pPr marL="342900" indent="-342900">
              <a:spcBef>
                <a:spcPct val="0"/>
              </a:spcBef>
            </a:pPr>
            <a:r>
              <a:rPr lang="en-US" altLang="en-US" sz="2000" b="1" dirty="0" smtClean="0">
                <a:ea typeface="MS PGothic" pitchFamily="34" charset="-128"/>
              </a:rPr>
              <a:t>Existing initiatives </a:t>
            </a:r>
          </a:p>
          <a:p>
            <a:pPr marL="342900" indent="-342900">
              <a:spcBef>
                <a:spcPct val="0"/>
              </a:spcBef>
            </a:pPr>
            <a:r>
              <a:rPr lang="en-US" altLang="en-US" sz="2000" b="1" dirty="0" smtClean="0">
                <a:ea typeface="MS PGothic" pitchFamily="34" charset="-128"/>
              </a:rPr>
              <a:t>Financing options</a:t>
            </a:r>
          </a:p>
        </p:txBody>
      </p:sp>
      <p:sp>
        <p:nvSpPr>
          <p:cNvPr id="12" name="Textfeld 7"/>
          <p:cNvSpPr txBox="1">
            <a:spLocks noChangeArrowheads="1"/>
          </p:cNvSpPr>
          <p:nvPr/>
        </p:nvSpPr>
        <p:spPr bwMode="auto">
          <a:xfrm>
            <a:off x="326366" y="3491848"/>
            <a:ext cx="46482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marL="342900" indent="-342900">
              <a:spcBef>
                <a:spcPct val="0"/>
              </a:spcBef>
            </a:pPr>
            <a:endParaRPr lang="en-US" altLang="en-US" sz="2000" dirty="0" smtClean="0">
              <a:ea typeface="MS PGothic" pitchFamily="34" charset="-128"/>
            </a:endParaRPr>
          </a:p>
          <a:p>
            <a:pPr>
              <a:spcBef>
                <a:spcPct val="0"/>
              </a:spcBef>
              <a:buNone/>
            </a:pPr>
            <a:r>
              <a:rPr lang="en-US" altLang="en-US" sz="2000" dirty="0" smtClean="0">
                <a:ea typeface="MS PGothic" pitchFamily="34" charset="-128"/>
              </a:rPr>
              <a:t>Outcome:</a:t>
            </a:r>
          </a:p>
          <a:p>
            <a:pPr>
              <a:spcBef>
                <a:spcPct val="0"/>
              </a:spcBef>
              <a:buNone/>
            </a:pPr>
            <a:r>
              <a:rPr lang="en-US" altLang="en-US" sz="2000" b="1" dirty="0" smtClean="0">
                <a:ea typeface="MS PGothic" pitchFamily="34" charset="-128"/>
              </a:rPr>
              <a:t>A report on the state of the market, with recommendations on adapted ESI mechanisms.</a:t>
            </a:r>
          </a:p>
          <a:p>
            <a:pPr>
              <a:spcBef>
                <a:spcPct val="0"/>
              </a:spcBef>
              <a:buFontTx/>
              <a:buNone/>
            </a:pPr>
            <a:r>
              <a:rPr lang="en-US" altLang="en-US" sz="2000" dirty="0" smtClean="0">
                <a:ea typeface="MS PGothic" pitchFamily="34" charset="-128"/>
              </a:rPr>
              <a:t> </a:t>
            </a:r>
            <a:endParaRPr lang="en-US" altLang="en-US" sz="2000" dirty="0">
              <a:ea typeface="MS PGothic" pitchFamily="34" charset="-128"/>
            </a:endParaRPr>
          </a:p>
        </p:txBody>
      </p:sp>
      <p:pic>
        <p:nvPicPr>
          <p:cNvPr id="10" name="Picture 9" descr="C:\Users\asgerg\AppData\Local\Microsoft\Windows\Temporary Internet Files\Content.Outlook\EZW725LB\EFK_min_UK_RGB_2015_stor.jpg"/>
          <p:cNvPicPr/>
          <p:nvPr/>
        </p:nvPicPr>
        <p:blipFill rotWithShape="1">
          <a:blip r:embed="rId7"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95288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67"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68"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hteck 4"/>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GB" altLang="en-US" sz="2400" dirty="0" smtClean="0">
                <a:solidFill>
                  <a:srgbClr val="000000"/>
                </a:solidFill>
              </a:rPr>
              <a:t>The standardized performance contract:</a:t>
            </a:r>
          </a:p>
          <a:p>
            <a:pPr marL="0" lvl="1" eaLnBrk="1" hangingPunct="1"/>
            <a:r>
              <a:rPr lang="en-GB" altLang="en-US" sz="2400" dirty="0" smtClean="0">
                <a:solidFill>
                  <a:srgbClr val="000000"/>
                </a:solidFill>
              </a:rPr>
              <a:t>Incentives and certainty</a:t>
            </a:r>
            <a:endParaRPr lang="en-GB" altLang="en-US" sz="2400" dirty="0">
              <a:solidFill>
                <a:srgbClr val="000000"/>
              </a:solidFill>
            </a:endParaRPr>
          </a:p>
        </p:txBody>
      </p:sp>
      <p:pic>
        <p:nvPicPr>
          <p:cNvPr id="11270" name="Bild 3"/>
          <p:cNvPicPr>
            <a:picLocks noChangeAspect="1" noChangeArrowheads="1"/>
          </p:cNvPicPr>
          <p:nvPr/>
        </p:nvPicPr>
        <p:blipFill>
          <a:blip r:embed="rId5">
            <a:extLst>
              <a:ext uri="{28A0092B-C50C-407E-A947-70E740481C1C}">
                <a14:useLocalDpi xmlns:a14="http://schemas.microsoft.com/office/drawing/2010/main" val="0"/>
              </a:ext>
            </a:extLst>
          </a:blip>
          <a:srcRect l="4266" t="3130" r="28055" b="70955"/>
          <a:stretch>
            <a:fillRect/>
          </a:stretch>
        </p:blipFill>
        <p:spPr bwMode="auto">
          <a:xfrm>
            <a:off x="914400" y="1371600"/>
            <a:ext cx="67627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asgerg\AppData\Local\Microsoft\Windows\Temporary Internet Files\Content.Outlook\EZW725LB\EFK_min_UK_RGB_2015_stor.jpg"/>
          <p:cNvPicPr/>
          <p:nvPr/>
        </p:nvPicPr>
        <p:blipFill rotWithShape="1">
          <a:blip r:embed="rId6"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47910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292"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hteck 6"/>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indent="45720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lvl="1" eaLnBrk="1" hangingPunct="1">
              <a:spcBef>
                <a:spcPct val="0"/>
              </a:spcBef>
              <a:buFontTx/>
              <a:buNone/>
            </a:pPr>
            <a:r>
              <a:rPr lang="en-US" altLang="en-US" sz="2400" dirty="0">
                <a:solidFill>
                  <a:srgbClr val="000000"/>
                </a:solidFill>
              </a:rPr>
              <a:t>“Performing” </a:t>
            </a:r>
            <a:r>
              <a:rPr lang="en-US" altLang="en-US" sz="2400" dirty="0" smtClean="0">
                <a:solidFill>
                  <a:srgbClr val="000000"/>
                </a:solidFill>
              </a:rPr>
              <a:t>and non-performing scenarios</a:t>
            </a:r>
            <a:endParaRPr lang="en-US" altLang="en-US" sz="2400" dirty="0">
              <a:solidFill>
                <a:srgbClr val="000000"/>
              </a:solidFill>
            </a:endParaRPr>
          </a:p>
        </p:txBody>
      </p:sp>
      <p:sp>
        <p:nvSpPr>
          <p:cNvPr id="3"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509118"/>
            <a:ext cx="4491355" cy="2604135"/>
          </a:xfrm>
          <a:prstGeom prst="rect">
            <a:avLst/>
          </a:prstGeom>
          <a:noFill/>
        </p:spPr>
      </p:pic>
      <p:pic>
        <p:nvPicPr>
          <p:cNvPr id="25" name="Picture 2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010" y="685800"/>
            <a:ext cx="4538345" cy="2318385"/>
          </a:xfrm>
          <a:prstGeom prst="rect">
            <a:avLst/>
          </a:prstGeom>
          <a:noFill/>
        </p:spPr>
      </p:pic>
      <p:pic>
        <p:nvPicPr>
          <p:cNvPr id="10" name="Picture 9" descr="C:\Users\asgerg\AppData\Local\Microsoft\Windows\Temporary Internet Files\Content.Outlook\EZW725LB\EFK_min_UK_RGB_2015_stor.jpg"/>
          <p:cNvPicPr/>
          <p:nvPr/>
        </p:nvPicPr>
        <p:blipFill rotWithShape="1">
          <a:blip r:embed="rId7"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cxnSp>
        <p:nvCxnSpPr>
          <p:cNvPr id="4" name="Gerade Verbindung 3"/>
          <p:cNvCxnSpPr>
            <a:stCxn id="26" idx="1"/>
            <a:endCxn id="26" idx="3"/>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8165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5363"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5364"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feil nach rechts 4"/>
          <p:cNvSpPr/>
          <p:nvPr/>
        </p:nvSpPr>
        <p:spPr>
          <a:xfrm>
            <a:off x="220663" y="2557463"/>
            <a:ext cx="2759075" cy="15494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kern="0">
                <a:sym typeface="Calibri"/>
              </a:rPr>
              <a:t>Evaluation</a:t>
            </a:r>
          </a:p>
        </p:txBody>
      </p:sp>
      <p:sp>
        <p:nvSpPr>
          <p:cNvPr id="6" name="Pfeil nach rechts 5"/>
          <p:cNvSpPr/>
          <p:nvPr/>
        </p:nvSpPr>
        <p:spPr>
          <a:xfrm>
            <a:off x="3132138" y="2557463"/>
            <a:ext cx="2760662" cy="15494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kern="0" dirty="0">
                <a:sym typeface="Calibri"/>
              </a:rPr>
              <a:t>Evaluation</a:t>
            </a:r>
          </a:p>
        </p:txBody>
      </p:sp>
      <p:sp>
        <p:nvSpPr>
          <p:cNvPr id="15367" name="Rechteck 6"/>
          <p:cNvSpPr>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US" altLang="en-US" sz="2400" dirty="0" smtClean="0">
                <a:solidFill>
                  <a:srgbClr val="000000"/>
                </a:solidFill>
              </a:rPr>
              <a:t>Independent Validation Mechanisms:</a:t>
            </a:r>
          </a:p>
          <a:p>
            <a:pPr marL="0" lvl="1" eaLnBrk="1" hangingPunct="1"/>
            <a:r>
              <a:rPr lang="en-US" altLang="en-US" sz="2400" dirty="0" smtClean="0">
                <a:solidFill>
                  <a:srgbClr val="000000"/>
                </a:solidFill>
              </a:rPr>
              <a:t>Gives trust in the project and the technology provider</a:t>
            </a:r>
          </a:p>
        </p:txBody>
      </p:sp>
      <p:sp>
        <p:nvSpPr>
          <p:cNvPr id="8" name="Oval 7"/>
          <p:cNvSpPr/>
          <p:nvPr/>
        </p:nvSpPr>
        <p:spPr>
          <a:xfrm>
            <a:off x="638175" y="1590675"/>
            <a:ext cx="1311275" cy="13128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chemeClr val="bg1"/>
              </a:solidFill>
              <a:sym typeface="Calibri"/>
            </a:endParaRPr>
          </a:p>
        </p:txBody>
      </p:sp>
      <p:sp>
        <p:nvSpPr>
          <p:cNvPr id="15369" name="Textfeld 8"/>
          <p:cNvSpPr txBox="1">
            <a:spLocks noChangeArrowheads="1"/>
          </p:cNvSpPr>
          <p:nvPr/>
        </p:nvSpPr>
        <p:spPr bwMode="auto">
          <a:xfrm>
            <a:off x="511175" y="1868488"/>
            <a:ext cx="1579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400" dirty="0">
                <a:solidFill>
                  <a:schemeClr val="bg1"/>
                </a:solidFill>
              </a:rPr>
              <a:t>Validation of project and provider</a:t>
            </a:r>
          </a:p>
        </p:txBody>
      </p:sp>
      <p:sp>
        <p:nvSpPr>
          <p:cNvPr id="10" name="Pfeil nach rechts 9"/>
          <p:cNvSpPr/>
          <p:nvPr/>
        </p:nvSpPr>
        <p:spPr>
          <a:xfrm>
            <a:off x="6078538" y="2557463"/>
            <a:ext cx="2760662" cy="15494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kern="0" dirty="0">
                <a:sym typeface="Calibri"/>
              </a:rPr>
              <a:t>Evaluation</a:t>
            </a:r>
          </a:p>
        </p:txBody>
      </p:sp>
      <p:sp>
        <p:nvSpPr>
          <p:cNvPr id="15371" name="Rechteck 10"/>
          <p:cNvSpPr>
            <a:spLocks noChangeArrowheads="1"/>
          </p:cNvSpPr>
          <p:nvPr/>
        </p:nvSpPr>
        <p:spPr bwMode="auto">
          <a:xfrm>
            <a:off x="6553200" y="3159125"/>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a:solidFill>
                  <a:srgbClr val="000000"/>
                </a:solidFill>
              </a:rPr>
              <a:t>Operational</a:t>
            </a:r>
          </a:p>
        </p:txBody>
      </p:sp>
      <p:sp>
        <p:nvSpPr>
          <p:cNvPr id="15372" name="Rechteck 11"/>
          <p:cNvSpPr>
            <a:spLocks noChangeArrowheads="1"/>
          </p:cNvSpPr>
          <p:nvPr/>
        </p:nvSpPr>
        <p:spPr bwMode="auto">
          <a:xfrm>
            <a:off x="3711575" y="3144838"/>
            <a:ext cx="151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a:solidFill>
                  <a:srgbClr val="000000"/>
                </a:solidFill>
              </a:rPr>
              <a:t>Installation</a:t>
            </a:r>
          </a:p>
        </p:txBody>
      </p:sp>
      <p:sp>
        <p:nvSpPr>
          <p:cNvPr id="15373" name="Rechteck 12"/>
          <p:cNvSpPr>
            <a:spLocks noChangeArrowheads="1"/>
          </p:cNvSpPr>
          <p:nvPr/>
        </p:nvSpPr>
        <p:spPr bwMode="auto">
          <a:xfrm>
            <a:off x="561975" y="3160713"/>
            <a:ext cx="1512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a:solidFill>
                  <a:srgbClr val="000000"/>
                </a:solidFill>
              </a:rPr>
              <a:t>Evaluation</a:t>
            </a:r>
          </a:p>
        </p:txBody>
      </p:sp>
      <p:sp>
        <p:nvSpPr>
          <p:cNvPr id="16" name="Oval 15"/>
          <p:cNvSpPr/>
          <p:nvPr/>
        </p:nvSpPr>
        <p:spPr>
          <a:xfrm>
            <a:off x="3490913" y="1565275"/>
            <a:ext cx="1312862" cy="13128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chemeClr val="bg1"/>
              </a:solidFill>
              <a:sym typeface="Calibri"/>
            </a:endParaRPr>
          </a:p>
        </p:txBody>
      </p:sp>
      <p:sp>
        <p:nvSpPr>
          <p:cNvPr id="15375" name="Textfeld 16"/>
          <p:cNvSpPr txBox="1">
            <a:spLocks noChangeArrowheads="1"/>
          </p:cNvSpPr>
          <p:nvPr/>
        </p:nvSpPr>
        <p:spPr bwMode="auto">
          <a:xfrm>
            <a:off x="3414713" y="1878013"/>
            <a:ext cx="14557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400">
                <a:solidFill>
                  <a:schemeClr val="bg1"/>
                </a:solidFill>
              </a:rPr>
              <a:t>Verification of project installation</a:t>
            </a:r>
          </a:p>
        </p:txBody>
      </p:sp>
      <p:sp>
        <p:nvSpPr>
          <p:cNvPr id="18" name="Oval 17"/>
          <p:cNvSpPr/>
          <p:nvPr/>
        </p:nvSpPr>
        <p:spPr>
          <a:xfrm>
            <a:off x="6429375" y="1549400"/>
            <a:ext cx="1311275" cy="13128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chemeClr val="bg1"/>
              </a:solidFill>
              <a:sym typeface="Calibri"/>
            </a:endParaRPr>
          </a:p>
        </p:txBody>
      </p:sp>
      <p:sp>
        <p:nvSpPr>
          <p:cNvPr id="15377" name="Textfeld 18"/>
          <p:cNvSpPr txBox="1">
            <a:spLocks noChangeArrowheads="1"/>
          </p:cNvSpPr>
          <p:nvPr/>
        </p:nvSpPr>
        <p:spPr bwMode="auto">
          <a:xfrm>
            <a:off x="6353175" y="1862138"/>
            <a:ext cx="1455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400">
                <a:solidFill>
                  <a:schemeClr val="bg1"/>
                </a:solidFill>
              </a:rPr>
              <a:t>Validation of project report</a:t>
            </a:r>
          </a:p>
        </p:txBody>
      </p:sp>
      <p:pic>
        <p:nvPicPr>
          <p:cNvPr id="19" name="Picture 18" descr="C:\Users\asgerg\AppData\Local\Microsoft\Windows\Temporary Internet Files\Content.Outlook\EZW725LB\EFK_min_UK_RGB_2015_stor.jpg"/>
          <p:cNvPicPr/>
          <p:nvPr/>
        </p:nvPicPr>
        <p:blipFill rotWithShape="1">
          <a:blip r:embed="rId5"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8462697"/>
      </p:ext>
    </p:extLst>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1507"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1508"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hteck 4"/>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GB" altLang="en-US" sz="2400" dirty="0" smtClean="0">
                <a:solidFill>
                  <a:srgbClr val="000000"/>
                </a:solidFill>
              </a:rPr>
              <a:t>ESI – state of play</a:t>
            </a:r>
            <a:endParaRPr lang="en-GB" altLang="en-US" sz="2400" dirty="0">
              <a:solidFill>
                <a:srgbClr val="000000"/>
              </a:solidFill>
            </a:endParaRPr>
          </a:p>
        </p:txBody>
      </p:sp>
      <p:pic>
        <p:nvPicPr>
          <p:cNvPr id="21510" name="Bild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648200"/>
            <a:ext cx="1652588" cy="9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hteck 1"/>
          <p:cNvSpPr>
            <a:spLocks noChangeArrowheads="1"/>
          </p:cNvSpPr>
          <p:nvPr/>
        </p:nvSpPr>
        <p:spPr bwMode="auto">
          <a:xfrm>
            <a:off x="1143000" y="805597"/>
            <a:ext cx="62611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GB" altLang="en-US" sz="2000" b="1" dirty="0" smtClean="0">
                <a:solidFill>
                  <a:srgbClr val="000000"/>
                </a:solidFill>
              </a:rPr>
              <a:t>Next steps</a:t>
            </a:r>
          </a:p>
          <a:p>
            <a:pPr marL="342900" indent="-342900" eaLnBrk="1" hangingPunct="1">
              <a:buFont typeface="Arial" panose="020B0604020202020204" pitchFamily="34" charset="0"/>
              <a:buChar char="•"/>
            </a:pPr>
            <a:r>
              <a:rPr lang="en-US" altLang="en-US" sz="2000" dirty="0" smtClean="0">
                <a:solidFill>
                  <a:srgbClr val="000000"/>
                </a:solidFill>
              </a:rPr>
              <a:t>Replicate </a:t>
            </a:r>
            <a:r>
              <a:rPr lang="en-US" altLang="en-US" sz="2000" dirty="0">
                <a:solidFill>
                  <a:srgbClr val="000000"/>
                </a:solidFill>
              </a:rPr>
              <a:t>and scale up ESI in Latin America and Caribbean.</a:t>
            </a:r>
          </a:p>
          <a:p>
            <a:pPr marL="342900" indent="-342900" eaLnBrk="1" hangingPunct="1">
              <a:buFont typeface="Arial" panose="020B0604020202020204" pitchFamily="34" charset="0"/>
              <a:buChar char="•"/>
            </a:pPr>
            <a:r>
              <a:rPr lang="de-DE" altLang="en-US" sz="2000" dirty="0" smtClean="0">
                <a:solidFill>
                  <a:srgbClr val="000000"/>
                </a:solidFill>
              </a:rPr>
              <a:t>Govt. of </a:t>
            </a:r>
            <a:r>
              <a:rPr lang="de-DE" altLang="en-US" sz="2000" dirty="0">
                <a:solidFill>
                  <a:srgbClr val="000000"/>
                </a:solidFill>
              </a:rPr>
              <a:t>Denmark has pledged support, others may join.</a:t>
            </a:r>
          </a:p>
          <a:p>
            <a:pPr marL="342900" indent="-342900" eaLnBrk="1" hangingPunct="1">
              <a:buFont typeface="Arial" panose="020B0604020202020204" pitchFamily="34" charset="0"/>
              <a:buChar char="•"/>
            </a:pPr>
            <a:r>
              <a:rPr lang="de-DE" altLang="en-US" sz="2000" dirty="0">
                <a:solidFill>
                  <a:srgbClr val="000000"/>
                </a:solidFill>
              </a:rPr>
              <a:t>Interest in other regions – Asia, Africa.</a:t>
            </a:r>
          </a:p>
          <a:p>
            <a:pPr marL="342900" indent="-342900" eaLnBrk="1" hangingPunct="1">
              <a:buFont typeface="Arial" panose="020B0604020202020204" pitchFamily="34" charset="0"/>
              <a:buChar char="•"/>
            </a:pPr>
            <a:r>
              <a:rPr lang="de-DE" altLang="en-US" sz="2000" dirty="0">
                <a:solidFill>
                  <a:srgbClr val="000000"/>
                </a:solidFill>
              </a:rPr>
              <a:t>IDB establishing knowledge sharing </a:t>
            </a:r>
            <a:r>
              <a:rPr lang="de-DE" altLang="en-US" sz="2000" dirty="0" smtClean="0">
                <a:solidFill>
                  <a:srgbClr val="000000"/>
                </a:solidFill>
              </a:rPr>
              <a:t>platform.</a:t>
            </a:r>
            <a:endParaRPr lang="de-DE" altLang="en-US" sz="2000" dirty="0">
              <a:solidFill>
                <a:srgbClr val="000000"/>
              </a:solidFill>
            </a:endParaRPr>
          </a:p>
          <a:p>
            <a:pPr eaLnBrk="1" hangingPunct="1"/>
            <a:endParaRPr lang="en-US" altLang="en-US" sz="2000" b="1" dirty="0" smtClean="0">
              <a:solidFill>
                <a:srgbClr val="000000"/>
              </a:solidFill>
            </a:endParaRPr>
          </a:p>
          <a:p>
            <a:pPr eaLnBrk="1" hangingPunct="1"/>
            <a:r>
              <a:rPr lang="en-US" altLang="en-US" sz="2000" b="1" dirty="0" smtClean="0">
                <a:solidFill>
                  <a:srgbClr val="000000"/>
                </a:solidFill>
              </a:rPr>
              <a:t>Recognition </a:t>
            </a:r>
            <a:r>
              <a:rPr lang="en-US" altLang="en-US" sz="2000" b="1" dirty="0">
                <a:solidFill>
                  <a:srgbClr val="000000"/>
                </a:solidFill>
              </a:rPr>
              <a:t>and support for ESI from “Innovation Lab” </a:t>
            </a:r>
            <a:r>
              <a:rPr lang="de-DE" altLang="en-US" sz="2000" b="1" dirty="0">
                <a:solidFill>
                  <a:srgbClr val="000000"/>
                </a:solidFill>
              </a:rPr>
              <a:t> </a:t>
            </a:r>
          </a:p>
          <a:p>
            <a:pPr marL="342900" indent="-342900" eaLnBrk="1" hangingPunct="1">
              <a:buFont typeface="Arial" panose="020B0604020202020204" pitchFamily="34" charset="0"/>
              <a:buChar char="•"/>
            </a:pPr>
            <a:r>
              <a:rPr lang="en-US" altLang="en-US" sz="2000" dirty="0">
                <a:solidFill>
                  <a:srgbClr val="000000"/>
                </a:solidFill>
              </a:rPr>
              <a:t>Aims to drive billions of dollars of private investment into climate change </a:t>
            </a:r>
            <a:r>
              <a:rPr lang="en-US" altLang="en-US" sz="2000" dirty="0" smtClean="0">
                <a:solidFill>
                  <a:srgbClr val="000000"/>
                </a:solidFill>
              </a:rPr>
              <a:t>in </a:t>
            </a:r>
            <a:r>
              <a:rPr lang="en-US" altLang="en-US" sz="2000" dirty="0">
                <a:solidFill>
                  <a:srgbClr val="000000"/>
                </a:solidFill>
              </a:rPr>
              <a:t>developing countries.</a:t>
            </a:r>
          </a:p>
          <a:p>
            <a:pPr marL="342900" indent="-342900" eaLnBrk="1" hangingPunct="1">
              <a:buFont typeface="Arial" panose="020B0604020202020204" pitchFamily="34" charset="0"/>
              <a:buChar char="•"/>
            </a:pPr>
            <a:r>
              <a:rPr lang="en-US" altLang="en-US" sz="2000" dirty="0" smtClean="0">
                <a:solidFill>
                  <a:srgbClr val="000000"/>
                </a:solidFill>
              </a:rPr>
              <a:t>Has </a:t>
            </a:r>
            <a:r>
              <a:rPr lang="en-US" altLang="en-US" sz="2000" dirty="0">
                <a:solidFill>
                  <a:srgbClr val="000000"/>
                </a:solidFill>
              </a:rPr>
              <a:t>now launched a second cycle and an international call for ideas</a:t>
            </a:r>
            <a:r>
              <a:rPr lang="en-US" altLang="en-US" sz="2000" dirty="0" smtClean="0">
                <a:solidFill>
                  <a:srgbClr val="000000"/>
                </a:solidFill>
              </a:rPr>
              <a:t>.</a:t>
            </a:r>
            <a:endParaRPr lang="en-US" altLang="en-US" sz="2000" dirty="0">
              <a:solidFill>
                <a:srgbClr val="000000"/>
              </a:solidFill>
            </a:endParaRPr>
          </a:p>
        </p:txBody>
      </p:sp>
      <p:pic>
        <p:nvPicPr>
          <p:cNvPr id="9" name="Picture 8" descr="C:\Users\asgerg\AppData\Local\Microsoft\Windows\Temporary Internet Files\Content.Outlook\EZW725LB\EFK_min_UK_RGB_2015_stor.jpg"/>
          <p:cNvPicPr/>
          <p:nvPr/>
        </p:nvPicPr>
        <p:blipFill rotWithShape="1">
          <a:blip r:embed="rId6"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5542539"/>
      </p:ext>
    </p:extLst>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4"/>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US" altLang="en-US" sz="2400" dirty="0" smtClean="0">
                <a:solidFill>
                  <a:srgbClr val="000000"/>
                </a:solidFill>
              </a:rPr>
              <a:t>Introducing the ESI package in a country and sector</a:t>
            </a:r>
            <a:endParaRPr lang="en-US" altLang="en-US" sz="2400" dirty="0">
              <a:solidFill>
                <a:srgbClr val="000000"/>
              </a:solidFill>
            </a:endParaRPr>
          </a:p>
        </p:txBody>
      </p:sp>
      <p:sp>
        <p:nvSpPr>
          <p:cNvPr id="6" name="Form 16"/>
          <p:cNvSpPr>
            <a:spLocks/>
          </p:cNvSpPr>
          <p:nvPr/>
        </p:nvSpPr>
        <p:spPr bwMode="auto">
          <a:xfrm>
            <a:off x="8218488" y="2230438"/>
            <a:ext cx="1768475" cy="1766887"/>
          </a:xfrm>
          <a:custGeom>
            <a:avLst/>
            <a:gdLst>
              <a:gd name="T0" fmla="*/ 116287 w 1768475"/>
              <a:gd name="T1" fmla="*/ 1319555 h 1766887"/>
              <a:gd name="T2" fmla="*/ 162749 w 1768475"/>
              <a:gd name="T3" fmla="*/ 1293170 h 1766887"/>
              <a:gd name="T4" fmla="*/ 911266 w 1768475"/>
              <a:gd name="T5" fmla="*/ 1712115 h 1766887"/>
              <a:gd name="T6" fmla="*/ 911236 w 1768475"/>
              <a:gd name="T7" fmla="*/ 1711215 h 1766887"/>
              <a:gd name="T8" fmla="*/ 912137 w 1768475"/>
              <a:gd name="T9" fmla="*/ 1738817 h 1766887"/>
              <a:gd name="T10" fmla="*/ 913037 w 1768475"/>
              <a:gd name="T11" fmla="*/ 1766418 h 1766887"/>
              <a:gd name="T12" fmla="*/ 913008 w 1768475"/>
              <a:gd name="T13" fmla="*/ 1765518 h 1766887"/>
              <a:gd name="T14" fmla="*/ 116288 w 1768475"/>
              <a:gd name="T15" fmla="*/ 1319556 h 1766887"/>
              <a:gd name="T16" fmla="*/ 116287 w 1768475"/>
              <a:gd name="T17" fmla="*/ 1319555 h 1766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8475" h="1766887">
                <a:moveTo>
                  <a:pt x="116287" y="1319555"/>
                </a:moveTo>
                <a:lnTo>
                  <a:pt x="162749" y="1293170"/>
                </a:lnTo>
                <a:cubicBezTo>
                  <a:pt x="315042" y="1560830"/>
                  <a:pt x="603253" y="1722142"/>
                  <a:pt x="911266" y="1712115"/>
                </a:cubicBezTo>
                <a:lnTo>
                  <a:pt x="911236" y="1711215"/>
                </a:lnTo>
                <a:cubicBezTo>
                  <a:pt x="911536" y="1720416"/>
                  <a:pt x="911837" y="1729616"/>
                  <a:pt x="912137" y="1738817"/>
                </a:cubicBezTo>
                <a:lnTo>
                  <a:pt x="913037" y="1766418"/>
                </a:lnTo>
                <a:cubicBezTo>
                  <a:pt x="913027" y="1766118"/>
                  <a:pt x="913018" y="1765818"/>
                  <a:pt x="913008" y="1765518"/>
                </a:cubicBezTo>
                <a:cubicBezTo>
                  <a:pt x="585157" y="1776192"/>
                  <a:pt x="278383" y="1604476"/>
                  <a:pt x="116288" y="1319556"/>
                </a:cubicBezTo>
                <a:lnTo>
                  <a:pt x="116287" y="1319555"/>
                </a:lnTo>
                <a:close/>
              </a:path>
            </a:pathLst>
          </a:custGeom>
          <a:solidFill>
            <a:srgbClr val="17375E"/>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sp>
        <p:nvSpPr>
          <p:cNvPr id="7" name="Gebogener Pfeil 17"/>
          <p:cNvSpPr>
            <a:spLocks/>
          </p:cNvSpPr>
          <p:nvPr/>
        </p:nvSpPr>
        <p:spPr bwMode="auto">
          <a:xfrm>
            <a:off x="5867400" y="3911600"/>
            <a:ext cx="1985963" cy="1984375"/>
          </a:xfrm>
          <a:custGeom>
            <a:avLst/>
            <a:gdLst>
              <a:gd name="T0" fmla="*/ 155821 w 1985963"/>
              <a:gd name="T1" fmla="*/ 516772 h 1984375"/>
              <a:gd name="T2" fmla="*/ 955576 w 1985963"/>
              <a:gd name="T3" fmla="*/ 30780 h 1984375"/>
              <a:gd name="T4" fmla="*/ 1790627 w 1985963"/>
              <a:gd name="T5" fmla="*/ 453197 h 1984375"/>
              <a:gd name="T6" fmla="*/ 1816699 w 1985963"/>
              <a:gd name="T7" fmla="*/ 438391 h 1984375"/>
              <a:gd name="T8" fmla="*/ 1810548 w 1985963"/>
              <a:gd name="T9" fmla="*/ 527899 h 1984375"/>
              <a:gd name="T10" fmla="*/ 1725246 w 1985963"/>
              <a:gd name="T11" fmla="*/ 490327 h 1984375"/>
              <a:gd name="T12" fmla="*/ 1751314 w 1985963"/>
              <a:gd name="T13" fmla="*/ 475523 h 1984375"/>
              <a:gd name="T14" fmla="*/ 955575 w 1985963"/>
              <a:gd name="T15" fmla="*/ 75880 h 1984375"/>
              <a:gd name="T16" fmla="*/ 195008 w 1985963"/>
              <a:gd name="T17" fmla="*/ 539025 h 1984375"/>
              <a:gd name="T18" fmla="*/ 155821 w 1985963"/>
              <a:gd name="T19" fmla="*/ 516772 h 1984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5963" h="1984375">
                <a:moveTo>
                  <a:pt x="155821" y="516772"/>
                </a:moveTo>
                <a:cubicBezTo>
                  <a:pt x="320368" y="227498"/>
                  <a:pt x="622821" y="43705"/>
                  <a:pt x="955576" y="30780"/>
                </a:cubicBezTo>
                <a:cubicBezTo>
                  <a:pt x="1288299" y="17856"/>
                  <a:pt x="1604094" y="177603"/>
                  <a:pt x="1790627" y="453197"/>
                </a:cubicBezTo>
                <a:lnTo>
                  <a:pt x="1816699" y="438391"/>
                </a:lnTo>
                <a:lnTo>
                  <a:pt x="1810548" y="527899"/>
                </a:lnTo>
                <a:lnTo>
                  <a:pt x="1725246" y="490327"/>
                </a:lnTo>
                <a:lnTo>
                  <a:pt x="1751314" y="475523"/>
                </a:lnTo>
                <a:cubicBezTo>
                  <a:pt x="1572856" y="214045"/>
                  <a:pt x="1272071" y="62982"/>
                  <a:pt x="955575" y="75880"/>
                </a:cubicBezTo>
                <a:cubicBezTo>
                  <a:pt x="639046" y="88779"/>
                  <a:pt x="351549" y="263850"/>
                  <a:pt x="195008" y="539025"/>
                </a:cubicBezTo>
                <a:lnTo>
                  <a:pt x="155821" y="516772"/>
                </a:lnTo>
                <a:close/>
              </a:path>
            </a:pathLst>
          </a:custGeom>
          <a:gradFill rotWithShape="1">
            <a:gsLst>
              <a:gs pos="0">
                <a:srgbClr val="C8DCFF"/>
              </a:gs>
              <a:gs pos="100000">
                <a:srgbClr val="ACBFE1"/>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sp>
        <p:nvSpPr>
          <p:cNvPr id="8" name="Gebogener Pfeil 18"/>
          <p:cNvSpPr>
            <a:spLocks/>
          </p:cNvSpPr>
          <p:nvPr/>
        </p:nvSpPr>
        <p:spPr bwMode="auto">
          <a:xfrm>
            <a:off x="5940425" y="1373188"/>
            <a:ext cx="1984375" cy="1984375"/>
          </a:xfrm>
          <a:custGeom>
            <a:avLst/>
            <a:gdLst>
              <a:gd name="T0" fmla="*/ 155549 w 1984375"/>
              <a:gd name="T1" fmla="*/ 517068 h 1984375"/>
              <a:gd name="T2" fmla="*/ 954783 w 1984375"/>
              <a:gd name="T3" fmla="*/ 30781 h 1984375"/>
              <a:gd name="T4" fmla="*/ 1789383 w 1984375"/>
              <a:gd name="T5" fmla="*/ 453503 h 1984375"/>
              <a:gd name="T6" fmla="*/ 1815456 w 1984375"/>
              <a:gd name="T7" fmla="*/ 438696 h 1984375"/>
              <a:gd name="T8" fmla="*/ 1809232 w 1984375"/>
              <a:gd name="T9" fmla="*/ 528195 h 1984375"/>
              <a:gd name="T10" fmla="*/ 1724002 w 1984375"/>
              <a:gd name="T11" fmla="*/ 490632 h 1984375"/>
              <a:gd name="T12" fmla="*/ 1750071 w 1984375"/>
              <a:gd name="T13" fmla="*/ 475828 h 1984375"/>
              <a:gd name="T14" fmla="*/ 954780 w 1984375"/>
              <a:gd name="T15" fmla="*/ 75882 h 1984375"/>
              <a:gd name="T16" fmla="*/ 194736 w 1984375"/>
              <a:gd name="T17" fmla="*/ 539322 h 1984375"/>
              <a:gd name="T18" fmla="*/ 155549 w 1984375"/>
              <a:gd name="T19" fmla="*/ 517068 h 1984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4375" h="1984375">
                <a:moveTo>
                  <a:pt x="155549" y="517068"/>
                </a:moveTo>
                <a:cubicBezTo>
                  <a:pt x="319913" y="227640"/>
                  <a:pt x="622192" y="43720"/>
                  <a:pt x="954783" y="30781"/>
                </a:cubicBezTo>
                <a:cubicBezTo>
                  <a:pt x="1287374" y="17841"/>
                  <a:pt x="1603029" y="177720"/>
                  <a:pt x="1789383" y="453503"/>
                </a:cubicBezTo>
                <a:lnTo>
                  <a:pt x="1815456" y="438696"/>
                </a:lnTo>
                <a:lnTo>
                  <a:pt x="1809232" y="528195"/>
                </a:lnTo>
                <a:lnTo>
                  <a:pt x="1724002" y="490632"/>
                </a:lnTo>
                <a:lnTo>
                  <a:pt x="1750071" y="475828"/>
                </a:lnTo>
                <a:cubicBezTo>
                  <a:pt x="1571792" y="214161"/>
                  <a:pt x="1271144" y="62967"/>
                  <a:pt x="954780" y="75882"/>
                </a:cubicBezTo>
                <a:cubicBezTo>
                  <a:pt x="638416" y="88797"/>
                  <a:pt x="351092" y="263994"/>
                  <a:pt x="194736" y="539322"/>
                </a:cubicBezTo>
                <a:lnTo>
                  <a:pt x="155549" y="517068"/>
                </a:lnTo>
                <a:close/>
              </a:path>
            </a:pathLst>
          </a:custGeom>
          <a:gradFill rotWithShape="1">
            <a:gsLst>
              <a:gs pos="0">
                <a:srgbClr val="C8DCFF"/>
              </a:gs>
              <a:gs pos="100000">
                <a:srgbClr val="ACBFE1"/>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sp>
        <p:nvSpPr>
          <p:cNvPr id="9" name="Gebogener Pfeil 19"/>
          <p:cNvSpPr>
            <a:spLocks/>
          </p:cNvSpPr>
          <p:nvPr/>
        </p:nvSpPr>
        <p:spPr bwMode="auto">
          <a:xfrm>
            <a:off x="1331913" y="3933825"/>
            <a:ext cx="1984375" cy="1984375"/>
          </a:xfrm>
          <a:custGeom>
            <a:avLst/>
            <a:gdLst>
              <a:gd name="T0" fmla="*/ 155549 w 1984375"/>
              <a:gd name="T1" fmla="*/ 517068 h 1984375"/>
              <a:gd name="T2" fmla="*/ 954783 w 1984375"/>
              <a:gd name="T3" fmla="*/ 30781 h 1984375"/>
              <a:gd name="T4" fmla="*/ 1789383 w 1984375"/>
              <a:gd name="T5" fmla="*/ 453503 h 1984375"/>
              <a:gd name="T6" fmla="*/ 1815456 w 1984375"/>
              <a:gd name="T7" fmla="*/ 438696 h 1984375"/>
              <a:gd name="T8" fmla="*/ 1809232 w 1984375"/>
              <a:gd name="T9" fmla="*/ 528195 h 1984375"/>
              <a:gd name="T10" fmla="*/ 1724002 w 1984375"/>
              <a:gd name="T11" fmla="*/ 490632 h 1984375"/>
              <a:gd name="T12" fmla="*/ 1750071 w 1984375"/>
              <a:gd name="T13" fmla="*/ 475828 h 1984375"/>
              <a:gd name="T14" fmla="*/ 954780 w 1984375"/>
              <a:gd name="T15" fmla="*/ 75882 h 1984375"/>
              <a:gd name="T16" fmla="*/ 194736 w 1984375"/>
              <a:gd name="T17" fmla="*/ 539322 h 1984375"/>
              <a:gd name="T18" fmla="*/ 155549 w 1984375"/>
              <a:gd name="T19" fmla="*/ 517068 h 1984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4375" h="1984375">
                <a:moveTo>
                  <a:pt x="155549" y="517068"/>
                </a:moveTo>
                <a:cubicBezTo>
                  <a:pt x="319913" y="227640"/>
                  <a:pt x="622192" y="43720"/>
                  <a:pt x="954783" y="30781"/>
                </a:cubicBezTo>
                <a:cubicBezTo>
                  <a:pt x="1287374" y="17841"/>
                  <a:pt x="1603029" y="177720"/>
                  <a:pt x="1789383" y="453503"/>
                </a:cubicBezTo>
                <a:lnTo>
                  <a:pt x="1815456" y="438696"/>
                </a:lnTo>
                <a:lnTo>
                  <a:pt x="1809232" y="528195"/>
                </a:lnTo>
                <a:lnTo>
                  <a:pt x="1724002" y="490632"/>
                </a:lnTo>
                <a:lnTo>
                  <a:pt x="1750071" y="475828"/>
                </a:lnTo>
                <a:cubicBezTo>
                  <a:pt x="1571792" y="214161"/>
                  <a:pt x="1271144" y="62967"/>
                  <a:pt x="954780" y="75882"/>
                </a:cubicBezTo>
                <a:cubicBezTo>
                  <a:pt x="638416" y="88797"/>
                  <a:pt x="351092" y="263994"/>
                  <a:pt x="194736" y="539322"/>
                </a:cubicBezTo>
                <a:lnTo>
                  <a:pt x="155549" y="517068"/>
                </a:lnTo>
                <a:close/>
              </a:path>
            </a:pathLst>
          </a:custGeom>
          <a:gradFill rotWithShape="1">
            <a:gsLst>
              <a:gs pos="0">
                <a:srgbClr val="C8DCFF"/>
              </a:gs>
              <a:gs pos="100000">
                <a:srgbClr val="ACBFE1"/>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sp>
        <p:nvSpPr>
          <p:cNvPr id="10" name="Form 20"/>
          <p:cNvSpPr>
            <a:spLocks/>
          </p:cNvSpPr>
          <p:nvPr/>
        </p:nvSpPr>
        <p:spPr bwMode="auto">
          <a:xfrm>
            <a:off x="3635375" y="4868863"/>
            <a:ext cx="1768475" cy="1766887"/>
          </a:xfrm>
          <a:custGeom>
            <a:avLst/>
            <a:gdLst>
              <a:gd name="T0" fmla="*/ 141623 w 1768475"/>
              <a:gd name="T1" fmla="*/ 1305167 h 1766887"/>
              <a:gd name="T2" fmla="*/ 180802 w 1768475"/>
              <a:gd name="T3" fmla="*/ 1282918 h 1766887"/>
              <a:gd name="T4" fmla="*/ 846855 w 1768475"/>
              <a:gd name="T5" fmla="*/ 1690931 h 1766887"/>
              <a:gd name="T6" fmla="*/ 1547702 w 1768475"/>
              <a:gd name="T7" fmla="*/ 1346163 h 1766887"/>
              <a:gd name="T8" fmla="*/ 1521666 w 1768475"/>
              <a:gd name="T9" fmla="*/ 1331378 h 1766887"/>
              <a:gd name="T10" fmla="*/ 1607262 w 1768475"/>
              <a:gd name="T11" fmla="*/ 1294043 h 1766887"/>
              <a:gd name="T12" fmla="*/ 1613083 w 1768475"/>
              <a:gd name="T13" fmla="*/ 1383293 h 1766887"/>
              <a:gd name="T14" fmla="*/ 1587043 w 1768475"/>
              <a:gd name="T15" fmla="*/ 1368505 h 1766887"/>
              <a:gd name="T16" fmla="*/ 846858 w 1768475"/>
              <a:gd name="T17" fmla="*/ 1736033 h 1766887"/>
              <a:gd name="T18" fmla="*/ 141623 w 1768475"/>
              <a:gd name="T19" fmla="*/ 1305168 h 1766887"/>
              <a:gd name="T20" fmla="*/ 141623 w 1768475"/>
              <a:gd name="T21" fmla="*/ 1305167 h 17668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8475" h="1766887">
                <a:moveTo>
                  <a:pt x="141623" y="1305167"/>
                </a:moveTo>
                <a:lnTo>
                  <a:pt x="180802" y="1282918"/>
                </a:lnTo>
                <a:cubicBezTo>
                  <a:pt x="318031" y="1524090"/>
                  <a:pt x="569465" y="1678115"/>
                  <a:pt x="846855" y="1690931"/>
                </a:cubicBezTo>
                <a:cubicBezTo>
                  <a:pt x="1124208" y="1703746"/>
                  <a:pt x="1388769" y="1573600"/>
                  <a:pt x="1547702" y="1346163"/>
                </a:cubicBezTo>
                <a:lnTo>
                  <a:pt x="1521666" y="1331378"/>
                </a:lnTo>
                <a:lnTo>
                  <a:pt x="1607262" y="1294043"/>
                </a:lnTo>
                <a:lnTo>
                  <a:pt x="1613083" y="1383293"/>
                </a:lnTo>
                <a:lnTo>
                  <a:pt x="1587043" y="1368505"/>
                </a:lnTo>
                <a:cubicBezTo>
                  <a:pt x="1420017" y="1610059"/>
                  <a:pt x="1140439" y="1748880"/>
                  <a:pt x="846858" y="1736033"/>
                </a:cubicBezTo>
                <a:cubicBezTo>
                  <a:pt x="553242" y="1723184"/>
                  <a:pt x="286857" y="1560436"/>
                  <a:pt x="141623" y="1305168"/>
                </a:cubicBezTo>
                <a:lnTo>
                  <a:pt x="141623" y="1305167"/>
                </a:lnTo>
                <a:close/>
              </a:path>
            </a:pathLst>
          </a:custGeom>
          <a:gradFill rotWithShape="1">
            <a:gsLst>
              <a:gs pos="0">
                <a:srgbClr val="C8DCFF"/>
              </a:gs>
              <a:gs pos="100000">
                <a:srgbClr val="ACBFE1"/>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sp>
        <p:nvSpPr>
          <p:cNvPr id="11" name="Gebogener Pfeil 21"/>
          <p:cNvSpPr>
            <a:spLocks/>
          </p:cNvSpPr>
          <p:nvPr/>
        </p:nvSpPr>
        <p:spPr bwMode="auto">
          <a:xfrm>
            <a:off x="1219200" y="1423988"/>
            <a:ext cx="1984375" cy="1984375"/>
          </a:xfrm>
          <a:custGeom>
            <a:avLst/>
            <a:gdLst>
              <a:gd name="T0" fmla="*/ 155549 w 1984375"/>
              <a:gd name="T1" fmla="*/ 517068 h 1984375"/>
              <a:gd name="T2" fmla="*/ 954783 w 1984375"/>
              <a:gd name="T3" fmla="*/ 30781 h 1984375"/>
              <a:gd name="T4" fmla="*/ 1789383 w 1984375"/>
              <a:gd name="T5" fmla="*/ 453503 h 1984375"/>
              <a:gd name="T6" fmla="*/ 1815456 w 1984375"/>
              <a:gd name="T7" fmla="*/ 438696 h 1984375"/>
              <a:gd name="T8" fmla="*/ 1809232 w 1984375"/>
              <a:gd name="T9" fmla="*/ 528195 h 1984375"/>
              <a:gd name="T10" fmla="*/ 1724002 w 1984375"/>
              <a:gd name="T11" fmla="*/ 490632 h 1984375"/>
              <a:gd name="T12" fmla="*/ 1750071 w 1984375"/>
              <a:gd name="T13" fmla="*/ 475828 h 1984375"/>
              <a:gd name="T14" fmla="*/ 954780 w 1984375"/>
              <a:gd name="T15" fmla="*/ 75882 h 1984375"/>
              <a:gd name="T16" fmla="*/ 194736 w 1984375"/>
              <a:gd name="T17" fmla="*/ 539322 h 1984375"/>
              <a:gd name="T18" fmla="*/ 155549 w 1984375"/>
              <a:gd name="T19" fmla="*/ 517068 h 1984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4375" h="1984375">
                <a:moveTo>
                  <a:pt x="155549" y="517068"/>
                </a:moveTo>
                <a:cubicBezTo>
                  <a:pt x="319913" y="227640"/>
                  <a:pt x="622192" y="43720"/>
                  <a:pt x="954783" y="30781"/>
                </a:cubicBezTo>
                <a:cubicBezTo>
                  <a:pt x="1287374" y="17841"/>
                  <a:pt x="1603029" y="177720"/>
                  <a:pt x="1789383" y="453503"/>
                </a:cubicBezTo>
                <a:lnTo>
                  <a:pt x="1815456" y="438696"/>
                </a:lnTo>
                <a:lnTo>
                  <a:pt x="1809232" y="528195"/>
                </a:lnTo>
                <a:lnTo>
                  <a:pt x="1724002" y="490632"/>
                </a:lnTo>
                <a:lnTo>
                  <a:pt x="1750071" y="475828"/>
                </a:lnTo>
                <a:cubicBezTo>
                  <a:pt x="1571792" y="214161"/>
                  <a:pt x="1271144" y="62967"/>
                  <a:pt x="954780" y="75882"/>
                </a:cubicBezTo>
                <a:cubicBezTo>
                  <a:pt x="638416" y="88797"/>
                  <a:pt x="351092" y="263994"/>
                  <a:pt x="194736" y="539322"/>
                </a:cubicBezTo>
                <a:lnTo>
                  <a:pt x="155549" y="517068"/>
                </a:lnTo>
                <a:close/>
              </a:path>
            </a:pathLst>
          </a:custGeom>
          <a:gradFill rotWithShape="1">
            <a:gsLst>
              <a:gs pos="0">
                <a:srgbClr val="C8DCFF"/>
              </a:gs>
              <a:gs pos="100000">
                <a:srgbClr val="ACBFE1"/>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sp>
        <p:nvSpPr>
          <p:cNvPr id="18441" name="Textfeld 24"/>
          <p:cNvSpPr txBox="1">
            <a:spLocks noChangeArrowheads="1"/>
          </p:cNvSpPr>
          <p:nvPr/>
        </p:nvSpPr>
        <p:spPr bwMode="auto">
          <a:xfrm>
            <a:off x="354013" y="2481263"/>
            <a:ext cx="1800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marL="0" lvl="1" algn="ctr">
              <a:spcBef>
                <a:spcPct val="0"/>
              </a:spcBef>
              <a:buFontTx/>
              <a:buNone/>
            </a:pPr>
            <a:r>
              <a:rPr lang="en-US" altLang="en-US" sz="1600" b="1">
                <a:ea typeface="MS PGothic" pitchFamily="34" charset="-128"/>
              </a:rPr>
              <a:t>EE market</a:t>
            </a:r>
          </a:p>
        </p:txBody>
      </p:sp>
      <p:sp>
        <p:nvSpPr>
          <p:cNvPr id="18442" name="Rechteck 25"/>
          <p:cNvSpPr>
            <a:spLocks noChangeArrowheads="1"/>
          </p:cNvSpPr>
          <p:nvPr/>
        </p:nvSpPr>
        <p:spPr bwMode="auto">
          <a:xfrm>
            <a:off x="2590800" y="2438400"/>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algn="ctr" eaLnBrk="1" hangingPunct="1"/>
            <a:r>
              <a:rPr lang="en-US" altLang="en-US" sz="1600" b="1">
                <a:solidFill>
                  <a:srgbClr val="000000"/>
                </a:solidFill>
              </a:rPr>
              <a:t>Champion</a:t>
            </a:r>
          </a:p>
        </p:txBody>
      </p:sp>
      <p:sp>
        <p:nvSpPr>
          <p:cNvPr id="18443" name="Rechteck 26"/>
          <p:cNvSpPr>
            <a:spLocks noChangeArrowheads="1"/>
          </p:cNvSpPr>
          <p:nvPr/>
        </p:nvSpPr>
        <p:spPr bwMode="auto">
          <a:xfrm>
            <a:off x="4876800" y="2362200"/>
            <a:ext cx="172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600" b="1">
                <a:solidFill>
                  <a:srgbClr val="000000"/>
                </a:solidFill>
              </a:rPr>
              <a:t>Ministries &amp; Initiatives</a:t>
            </a:r>
          </a:p>
        </p:txBody>
      </p:sp>
      <p:sp>
        <p:nvSpPr>
          <p:cNvPr id="18444" name="Rechteck 27"/>
          <p:cNvSpPr>
            <a:spLocks noChangeArrowheads="1"/>
          </p:cNvSpPr>
          <p:nvPr/>
        </p:nvSpPr>
        <p:spPr bwMode="auto">
          <a:xfrm>
            <a:off x="7086600" y="2438400"/>
            <a:ext cx="180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600" b="1">
                <a:solidFill>
                  <a:srgbClr val="000000"/>
                </a:solidFill>
              </a:rPr>
              <a:t>Actors</a:t>
            </a:r>
          </a:p>
        </p:txBody>
      </p:sp>
      <p:sp>
        <p:nvSpPr>
          <p:cNvPr id="18445" name="Rechteck 28"/>
          <p:cNvSpPr>
            <a:spLocks noChangeArrowheads="1"/>
          </p:cNvSpPr>
          <p:nvPr/>
        </p:nvSpPr>
        <p:spPr bwMode="auto">
          <a:xfrm>
            <a:off x="300038" y="4894263"/>
            <a:ext cx="1836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600" b="1">
                <a:solidFill>
                  <a:srgbClr val="000000"/>
                </a:solidFill>
              </a:rPr>
              <a:t>Standard contract and Validation Procedures</a:t>
            </a:r>
          </a:p>
        </p:txBody>
      </p:sp>
      <p:sp>
        <p:nvSpPr>
          <p:cNvPr id="18446" name="Rechteck 29"/>
          <p:cNvSpPr>
            <a:spLocks noChangeArrowheads="1"/>
          </p:cNvSpPr>
          <p:nvPr/>
        </p:nvSpPr>
        <p:spPr bwMode="auto">
          <a:xfrm>
            <a:off x="4824413" y="5014913"/>
            <a:ext cx="1728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600" b="1">
                <a:solidFill>
                  <a:srgbClr val="000000"/>
                </a:solidFill>
              </a:rPr>
              <a:t>Training</a:t>
            </a:r>
          </a:p>
        </p:txBody>
      </p:sp>
      <p:sp>
        <p:nvSpPr>
          <p:cNvPr id="18447" name="Rechteck 30"/>
          <p:cNvSpPr>
            <a:spLocks noChangeArrowheads="1"/>
          </p:cNvSpPr>
          <p:nvPr/>
        </p:nvSpPr>
        <p:spPr bwMode="auto">
          <a:xfrm>
            <a:off x="7010400" y="4876800"/>
            <a:ext cx="172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algn="ctr" eaLnBrk="1" hangingPunct="1"/>
            <a:r>
              <a:rPr lang="en-US" altLang="en-US" sz="1600" b="1">
                <a:solidFill>
                  <a:srgbClr val="000000"/>
                </a:solidFill>
              </a:rPr>
              <a:t>Marketing strategy</a:t>
            </a:r>
          </a:p>
        </p:txBody>
      </p:sp>
      <p:sp>
        <p:nvSpPr>
          <p:cNvPr id="22" name="Form 34"/>
          <p:cNvSpPr>
            <a:spLocks/>
          </p:cNvSpPr>
          <p:nvPr/>
        </p:nvSpPr>
        <p:spPr bwMode="auto">
          <a:xfrm>
            <a:off x="3668713" y="2309813"/>
            <a:ext cx="1766887" cy="1766887"/>
          </a:xfrm>
          <a:custGeom>
            <a:avLst/>
            <a:gdLst>
              <a:gd name="T0" fmla="*/ 141351 w 1766887"/>
              <a:gd name="T1" fmla="*/ 1304871 h 1766887"/>
              <a:gd name="T2" fmla="*/ 180530 w 1766887"/>
              <a:gd name="T3" fmla="*/ 1282622 h 1766887"/>
              <a:gd name="T4" fmla="*/ 846061 w 1766887"/>
              <a:gd name="T5" fmla="*/ 1690930 h 1766887"/>
              <a:gd name="T6" fmla="*/ 1546470 w 1766887"/>
              <a:gd name="T7" fmla="*/ 1345859 h 1766887"/>
              <a:gd name="T8" fmla="*/ 1520432 w 1766887"/>
              <a:gd name="T9" fmla="*/ 1331072 h 1766887"/>
              <a:gd name="T10" fmla="*/ 1605947 w 1766887"/>
              <a:gd name="T11" fmla="*/ 1293746 h 1766887"/>
              <a:gd name="T12" fmla="*/ 1611849 w 1766887"/>
              <a:gd name="T13" fmla="*/ 1382987 h 1766887"/>
              <a:gd name="T14" fmla="*/ 1585808 w 1766887"/>
              <a:gd name="T15" fmla="*/ 1368198 h 1766887"/>
              <a:gd name="T16" fmla="*/ 846066 w 1766887"/>
              <a:gd name="T17" fmla="*/ 1736030 h 1766887"/>
              <a:gd name="T18" fmla="*/ 141353 w 1766887"/>
              <a:gd name="T19" fmla="*/ 1304870 h 1766887"/>
              <a:gd name="T20" fmla="*/ 141351 w 1766887"/>
              <a:gd name="T21" fmla="*/ 1304871 h 17668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6887" h="1766887">
                <a:moveTo>
                  <a:pt x="141351" y="1304871"/>
                </a:moveTo>
                <a:lnTo>
                  <a:pt x="180530" y="1282622"/>
                </a:lnTo>
                <a:cubicBezTo>
                  <a:pt x="317575" y="1523946"/>
                  <a:pt x="568836" y="1678095"/>
                  <a:pt x="846061" y="1690930"/>
                </a:cubicBezTo>
                <a:cubicBezTo>
                  <a:pt x="1123286" y="1703764"/>
                  <a:pt x="1387714" y="1573488"/>
                  <a:pt x="1546470" y="1345859"/>
                </a:cubicBezTo>
                <a:lnTo>
                  <a:pt x="1520432" y="1331072"/>
                </a:lnTo>
                <a:lnTo>
                  <a:pt x="1605947" y="1293746"/>
                </a:lnTo>
                <a:lnTo>
                  <a:pt x="1611849" y="1382987"/>
                </a:lnTo>
                <a:lnTo>
                  <a:pt x="1585808" y="1368198"/>
                </a:lnTo>
                <a:cubicBezTo>
                  <a:pt x="1418961" y="1609944"/>
                  <a:pt x="1139517" y="1748896"/>
                  <a:pt x="846066" y="1736030"/>
                </a:cubicBezTo>
                <a:cubicBezTo>
                  <a:pt x="552615" y="1723165"/>
                  <a:pt x="286403" y="1560291"/>
                  <a:pt x="141353" y="1304870"/>
                </a:cubicBezTo>
                <a:cubicBezTo>
                  <a:pt x="141352" y="1304870"/>
                  <a:pt x="141352" y="1304871"/>
                  <a:pt x="141351" y="1304871"/>
                </a:cubicBezTo>
                <a:close/>
              </a:path>
            </a:pathLst>
          </a:custGeom>
          <a:gradFill rotWithShape="1">
            <a:gsLst>
              <a:gs pos="0">
                <a:srgbClr val="C8DCFF"/>
              </a:gs>
              <a:gs pos="100000">
                <a:srgbClr val="ACBFE1"/>
              </a:gs>
            </a:gsLst>
            <a:lin ang="5400000"/>
          </a:gra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de-DE" kern="0">
              <a:solidFill>
                <a:sysClr val="windowText" lastClr="000000"/>
              </a:solidFill>
              <a:latin typeface="Calibri"/>
              <a:ea typeface="Calibri"/>
              <a:cs typeface="Arial" charset="0"/>
              <a:sym typeface="Calibri"/>
            </a:endParaRPr>
          </a:p>
        </p:txBody>
      </p:sp>
      <p:grpSp>
        <p:nvGrpSpPr>
          <p:cNvPr id="18450" name="Gruppierung 35"/>
          <p:cNvGrpSpPr>
            <a:grpSpLocks/>
          </p:cNvGrpSpPr>
          <p:nvPr/>
        </p:nvGrpSpPr>
        <p:grpSpPr bwMode="auto">
          <a:xfrm>
            <a:off x="395288" y="2068513"/>
            <a:ext cx="1700212" cy="1403350"/>
            <a:chOff x="106" y="1330940"/>
            <a:chExt cx="1699969" cy="1402119"/>
          </a:xfrm>
        </p:grpSpPr>
        <p:sp>
          <p:nvSpPr>
            <p:cNvPr id="24" name="Abgerundetes Rechteck 23"/>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Abgerundetes Rechteck 4"/>
            <p:cNvSpPr/>
            <p:nvPr/>
          </p:nvSpPr>
          <p:spPr>
            <a:xfrm>
              <a:off x="31851" y="1362662"/>
              <a:ext cx="1636478" cy="1037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dirty="0">
                <a:sym typeface="Calibri"/>
              </a:endParaRPr>
            </a:p>
            <a:p>
              <a:pPr marL="285750" lvl="1" indent="-285750" defTabSz="1333500" fontAlgn="auto">
                <a:lnSpc>
                  <a:spcPct val="90000"/>
                </a:lnSpc>
                <a:spcBef>
                  <a:spcPts val="0"/>
                </a:spcBef>
                <a:spcAft>
                  <a:spcPct val="15000"/>
                </a:spcAft>
                <a:buFontTx/>
                <a:buChar char="••"/>
                <a:defRPr/>
              </a:pPr>
              <a:endParaRPr lang="de-DE" sz="3000" kern="0" dirty="0">
                <a:sym typeface="Calibri"/>
              </a:endParaRPr>
            </a:p>
          </p:txBody>
        </p:sp>
      </p:grpSp>
      <p:grpSp>
        <p:nvGrpSpPr>
          <p:cNvPr id="26" name="Gruppierung 25"/>
          <p:cNvGrpSpPr/>
          <p:nvPr/>
        </p:nvGrpSpPr>
        <p:grpSpPr>
          <a:xfrm>
            <a:off x="755576" y="1661771"/>
            <a:ext cx="1511084" cy="600908"/>
            <a:chOff x="377877" y="2432605"/>
            <a:chExt cx="1511084" cy="600908"/>
          </a:xfrm>
          <a:solidFill>
            <a:schemeClr val="tx2">
              <a:lumMod val="40000"/>
              <a:lumOff val="60000"/>
            </a:schemeClr>
          </a:solidFill>
        </p:grpSpPr>
        <p:sp>
          <p:nvSpPr>
            <p:cNvPr id="27" name="Abgerundetes Rechteck 26"/>
            <p:cNvSpPr/>
            <p:nvPr/>
          </p:nvSpPr>
          <p:spPr>
            <a:xfrm>
              <a:off x="377877" y="2432605"/>
              <a:ext cx="1511084" cy="600908"/>
            </a:xfrm>
            <a:prstGeom prst="roundRect">
              <a:avLst>
                <a:gd name="adj" fmla="val 10000"/>
              </a:avLst>
            </a:prstGeom>
            <a:grpFill/>
            <a:ln>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Abgerundetes Rechteck 4"/>
            <p:cNvSpPr/>
            <p:nvPr/>
          </p:nvSpPr>
          <p:spPr>
            <a:xfrm>
              <a:off x="395477" y="2450205"/>
              <a:ext cx="1475884" cy="565708"/>
            </a:xfrm>
            <a:prstGeom prst="rect">
              <a:avLst/>
            </a:prstGeom>
            <a:grpFill/>
            <a:ln>
              <a:noFill/>
            </a:ln>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chemeClr val="tx2">
                      <a:lumMod val="75000"/>
                    </a:schemeClr>
                  </a:solidFill>
                  <a:sym typeface="Calibri"/>
                </a:rPr>
                <a:t>1</a:t>
              </a:r>
            </a:p>
          </p:txBody>
        </p:sp>
      </p:grpSp>
      <p:grpSp>
        <p:nvGrpSpPr>
          <p:cNvPr id="18452" name="Gruppierung 41"/>
          <p:cNvGrpSpPr>
            <a:grpSpLocks/>
          </p:cNvGrpSpPr>
          <p:nvPr/>
        </p:nvGrpSpPr>
        <p:grpSpPr bwMode="auto">
          <a:xfrm>
            <a:off x="2627313" y="2039938"/>
            <a:ext cx="1700212" cy="1401762"/>
            <a:chOff x="106" y="1330940"/>
            <a:chExt cx="1699969" cy="1402119"/>
          </a:xfrm>
        </p:grpSpPr>
        <p:sp>
          <p:nvSpPr>
            <p:cNvPr id="30" name="Abgerundetes Rechteck 29"/>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Abgerundetes Rechteck 4"/>
            <p:cNvSpPr/>
            <p:nvPr/>
          </p:nvSpPr>
          <p:spPr>
            <a:xfrm>
              <a:off x="31851" y="1362698"/>
              <a:ext cx="1636478"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a:sym typeface="Calibri"/>
              </a:endParaRPr>
            </a:p>
            <a:p>
              <a:pPr marL="285750" lvl="1" indent="-285750" defTabSz="1333500" fontAlgn="auto">
                <a:lnSpc>
                  <a:spcPct val="90000"/>
                </a:lnSpc>
                <a:spcBef>
                  <a:spcPts val="0"/>
                </a:spcBef>
                <a:spcAft>
                  <a:spcPct val="15000"/>
                </a:spcAft>
                <a:buFontTx/>
                <a:buChar char="••"/>
                <a:defRPr/>
              </a:pPr>
              <a:endParaRPr lang="de-DE" sz="3000" kern="0">
                <a:sym typeface="Calibri"/>
              </a:endParaRPr>
            </a:p>
          </p:txBody>
        </p:sp>
      </p:grpSp>
      <p:grpSp>
        <p:nvGrpSpPr>
          <p:cNvPr id="18453" name="Gruppierung 44"/>
          <p:cNvGrpSpPr>
            <a:grpSpLocks/>
          </p:cNvGrpSpPr>
          <p:nvPr/>
        </p:nvGrpSpPr>
        <p:grpSpPr bwMode="auto">
          <a:xfrm>
            <a:off x="4873625" y="2025650"/>
            <a:ext cx="1698625" cy="1401763"/>
            <a:chOff x="106" y="1330940"/>
            <a:chExt cx="1699969" cy="1402119"/>
          </a:xfrm>
        </p:grpSpPr>
        <p:sp>
          <p:nvSpPr>
            <p:cNvPr id="33" name="Abgerundetes Rechteck 32"/>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Abgerundetes Rechteck 4"/>
            <p:cNvSpPr/>
            <p:nvPr/>
          </p:nvSpPr>
          <p:spPr>
            <a:xfrm>
              <a:off x="31881" y="1362698"/>
              <a:ext cx="1636419"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dirty="0">
                <a:sym typeface="Calibri"/>
              </a:endParaRPr>
            </a:p>
            <a:p>
              <a:pPr marL="285750" lvl="1" indent="-285750" defTabSz="1333500" fontAlgn="auto">
                <a:lnSpc>
                  <a:spcPct val="90000"/>
                </a:lnSpc>
                <a:spcBef>
                  <a:spcPts val="0"/>
                </a:spcBef>
                <a:spcAft>
                  <a:spcPct val="15000"/>
                </a:spcAft>
                <a:buFontTx/>
                <a:buChar char="••"/>
                <a:defRPr/>
              </a:pPr>
              <a:endParaRPr lang="de-DE" sz="3000" kern="0" dirty="0">
                <a:sym typeface="Calibri"/>
              </a:endParaRPr>
            </a:p>
          </p:txBody>
        </p:sp>
      </p:grpSp>
      <p:grpSp>
        <p:nvGrpSpPr>
          <p:cNvPr id="35" name="Gruppierung 34"/>
          <p:cNvGrpSpPr/>
          <p:nvPr/>
        </p:nvGrpSpPr>
        <p:grpSpPr>
          <a:xfrm>
            <a:off x="3059832" y="3245947"/>
            <a:ext cx="1511084" cy="600908"/>
            <a:chOff x="377877" y="2432605"/>
            <a:chExt cx="1511084" cy="600908"/>
          </a:xfrm>
          <a:solidFill>
            <a:srgbClr val="6296FF"/>
          </a:solidFill>
        </p:grpSpPr>
        <p:sp>
          <p:nvSpPr>
            <p:cNvPr id="36" name="Abgerundetes Rechteck 35"/>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2</a:t>
              </a:r>
            </a:p>
          </p:txBody>
        </p:sp>
      </p:grpSp>
      <p:grpSp>
        <p:nvGrpSpPr>
          <p:cNvPr id="18455" name="Gruppierung 50"/>
          <p:cNvGrpSpPr>
            <a:grpSpLocks/>
          </p:cNvGrpSpPr>
          <p:nvPr/>
        </p:nvGrpSpPr>
        <p:grpSpPr bwMode="auto">
          <a:xfrm>
            <a:off x="7092950" y="2009775"/>
            <a:ext cx="1698625" cy="1401763"/>
            <a:chOff x="106" y="1330940"/>
            <a:chExt cx="1699969" cy="1402119"/>
          </a:xfrm>
        </p:grpSpPr>
        <p:sp>
          <p:nvSpPr>
            <p:cNvPr id="39" name="Abgerundetes Rechteck 38"/>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Abgerundetes Rechteck 4"/>
            <p:cNvSpPr/>
            <p:nvPr/>
          </p:nvSpPr>
          <p:spPr>
            <a:xfrm>
              <a:off x="31881" y="1362698"/>
              <a:ext cx="1636419"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a:sym typeface="Calibri"/>
              </a:endParaRPr>
            </a:p>
            <a:p>
              <a:pPr marL="285750" lvl="1" indent="-285750" defTabSz="1333500" fontAlgn="auto">
                <a:lnSpc>
                  <a:spcPct val="90000"/>
                </a:lnSpc>
                <a:spcBef>
                  <a:spcPts val="0"/>
                </a:spcBef>
                <a:spcAft>
                  <a:spcPct val="15000"/>
                </a:spcAft>
                <a:buFontTx/>
                <a:buChar char="••"/>
                <a:defRPr/>
              </a:pPr>
              <a:endParaRPr lang="de-DE" sz="3000" kern="0">
                <a:sym typeface="Calibri"/>
              </a:endParaRPr>
            </a:p>
          </p:txBody>
        </p:sp>
      </p:grpSp>
      <p:grpSp>
        <p:nvGrpSpPr>
          <p:cNvPr id="41" name="Gruppierung 40"/>
          <p:cNvGrpSpPr/>
          <p:nvPr/>
        </p:nvGrpSpPr>
        <p:grpSpPr>
          <a:xfrm>
            <a:off x="5292080" y="1661771"/>
            <a:ext cx="1511084" cy="600908"/>
            <a:chOff x="377877" y="2432605"/>
            <a:chExt cx="1511084" cy="600908"/>
          </a:xfrm>
          <a:solidFill>
            <a:srgbClr val="6296FF"/>
          </a:solidFill>
        </p:grpSpPr>
        <p:sp>
          <p:nvSpPr>
            <p:cNvPr id="42" name="Abgerundetes Rechteck 41"/>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3</a:t>
              </a:r>
            </a:p>
          </p:txBody>
        </p:sp>
      </p:grpSp>
      <p:grpSp>
        <p:nvGrpSpPr>
          <p:cNvPr id="44" name="Gruppierung 43"/>
          <p:cNvGrpSpPr/>
          <p:nvPr/>
        </p:nvGrpSpPr>
        <p:grpSpPr>
          <a:xfrm>
            <a:off x="7524328" y="3245947"/>
            <a:ext cx="1511084" cy="600908"/>
            <a:chOff x="377877" y="2432605"/>
            <a:chExt cx="1511084" cy="600908"/>
          </a:xfrm>
          <a:solidFill>
            <a:srgbClr val="6296FF"/>
          </a:solidFill>
        </p:grpSpPr>
        <p:sp>
          <p:nvSpPr>
            <p:cNvPr id="45" name="Abgerundetes Rechteck 44"/>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4</a:t>
              </a:r>
            </a:p>
          </p:txBody>
        </p:sp>
      </p:grpSp>
      <p:grpSp>
        <p:nvGrpSpPr>
          <p:cNvPr id="18458" name="Gruppierung 59"/>
          <p:cNvGrpSpPr>
            <a:grpSpLocks/>
          </p:cNvGrpSpPr>
          <p:nvPr/>
        </p:nvGrpSpPr>
        <p:grpSpPr bwMode="auto">
          <a:xfrm>
            <a:off x="354013" y="4589463"/>
            <a:ext cx="1700212" cy="1401762"/>
            <a:chOff x="106" y="1330940"/>
            <a:chExt cx="1699969" cy="1402119"/>
          </a:xfrm>
        </p:grpSpPr>
        <p:sp>
          <p:nvSpPr>
            <p:cNvPr id="48" name="Abgerundetes Rechteck 47"/>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Abgerundetes Rechteck 4"/>
            <p:cNvSpPr/>
            <p:nvPr/>
          </p:nvSpPr>
          <p:spPr>
            <a:xfrm>
              <a:off x="31851" y="1362698"/>
              <a:ext cx="1636478"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dirty="0">
                <a:sym typeface="Calibri"/>
              </a:endParaRPr>
            </a:p>
            <a:p>
              <a:pPr marL="285750" lvl="1" indent="-285750" defTabSz="1333500" fontAlgn="auto">
                <a:lnSpc>
                  <a:spcPct val="90000"/>
                </a:lnSpc>
                <a:spcBef>
                  <a:spcPts val="0"/>
                </a:spcBef>
                <a:spcAft>
                  <a:spcPct val="15000"/>
                </a:spcAft>
                <a:buFontTx/>
                <a:buChar char="••"/>
                <a:defRPr/>
              </a:pPr>
              <a:endParaRPr lang="de-DE" sz="3000" kern="0" dirty="0">
                <a:sym typeface="Calibri"/>
              </a:endParaRPr>
            </a:p>
          </p:txBody>
        </p:sp>
      </p:grpSp>
      <p:grpSp>
        <p:nvGrpSpPr>
          <p:cNvPr id="50" name="Gruppierung 49"/>
          <p:cNvGrpSpPr/>
          <p:nvPr/>
        </p:nvGrpSpPr>
        <p:grpSpPr>
          <a:xfrm>
            <a:off x="755576" y="4149080"/>
            <a:ext cx="1511084" cy="600908"/>
            <a:chOff x="377877" y="2432605"/>
            <a:chExt cx="1511084" cy="600908"/>
          </a:xfrm>
          <a:solidFill>
            <a:schemeClr val="tx2">
              <a:lumMod val="40000"/>
              <a:lumOff val="60000"/>
            </a:schemeClr>
          </a:solidFill>
        </p:grpSpPr>
        <p:sp>
          <p:nvSpPr>
            <p:cNvPr id="51" name="Abgerundetes Rechteck 50"/>
            <p:cNvSpPr/>
            <p:nvPr/>
          </p:nvSpPr>
          <p:spPr>
            <a:xfrm>
              <a:off x="377877" y="2432605"/>
              <a:ext cx="1511084" cy="600908"/>
            </a:xfrm>
            <a:prstGeom prst="roundRect">
              <a:avLst>
                <a:gd name="adj" fmla="val 10000"/>
              </a:avLst>
            </a:prstGeom>
            <a:grpFill/>
            <a:ln>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Abgerundetes Rechteck 4"/>
            <p:cNvSpPr/>
            <p:nvPr/>
          </p:nvSpPr>
          <p:spPr>
            <a:xfrm>
              <a:off x="395477" y="2450205"/>
              <a:ext cx="1475884" cy="565708"/>
            </a:xfrm>
            <a:prstGeom prst="rect">
              <a:avLst/>
            </a:prstGeom>
            <a:grpFill/>
            <a:ln>
              <a:noFill/>
            </a:ln>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5</a:t>
              </a:r>
            </a:p>
          </p:txBody>
        </p:sp>
      </p:grpSp>
      <p:grpSp>
        <p:nvGrpSpPr>
          <p:cNvPr id="18460" name="Gruppierung 65"/>
          <p:cNvGrpSpPr>
            <a:grpSpLocks/>
          </p:cNvGrpSpPr>
          <p:nvPr/>
        </p:nvGrpSpPr>
        <p:grpSpPr bwMode="auto">
          <a:xfrm>
            <a:off x="2587625" y="4564063"/>
            <a:ext cx="1698625" cy="1401762"/>
            <a:chOff x="106" y="1330940"/>
            <a:chExt cx="1699969" cy="1402119"/>
          </a:xfrm>
        </p:grpSpPr>
        <p:sp>
          <p:nvSpPr>
            <p:cNvPr id="54" name="Abgerundetes Rechteck 53"/>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Abgerundetes Rechteck 4"/>
            <p:cNvSpPr/>
            <p:nvPr/>
          </p:nvSpPr>
          <p:spPr>
            <a:xfrm>
              <a:off x="31881" y="1362698"/>
              <a:ext cx="1636419"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a:sym typeface="Calibri"/>
              </a:endParaRPr>
            </a:p>
            <a:p>
              <a:pPr marL="285750" lvl="1" indent="-285750" defTabSz="1333500" fontAlgn="auto">
                <a:lnSpc>
                  <a:spcPct val="90000"/>
                </a:lnSpc>
                <a:spcBef>
                  <a:spcPts val="0"/>
                </a:spcBef>
                <a:spcAft>
                  <a:spcPct val="15000"/>
                </a:spcAft>
                <a:buFontTx/>
                <a:buChar char="••"/>
                <a:defRPr/>
              </a:pPr>
              <a:endParaRPr lang="de-DE" sz="3000" kern="0">
                <a:sym typeface="Calibri"/>
              </a:endParaRPr>
            </a:p>
          </p:txBody>
        </p:sp>
      </p:grpSp>
      <p:grpSp>
        <p:nvGrpSpPr>
          <p:cNvPr id="18461" name="Gruppierung 68"/>
          <p:cNvGrpSpPr>
            <a:grpSpLocks/>
          </p:cNvGrpSpPr>
          <p:nvPr/>
        </p:nvGrpSpPr>
        <p:grpSpPr bwMode="auto">
          <a:xfrm>
            <a:off x="4832350" y="4538663"/>
            <a:ext cx="1700213" cy="1401762"/>
            <a:chOff x="106" y="1330940"/>
            <a:chExt cx="1699969" cy="1402119"/>
          </a:xfrm>
        </p:grpSpPr>
        <p:sp>
          <p:nvSpPr>
            <p:cNvPr id="57" name="Abgerundetes Rechteck 56"/>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Abgerundetes Rechteck 4"/>
            <p:cNvSpPr/>
            <p:nvPr/>
          </p:nvSpPr>
          <p:spPr>
            <a:xfrm>
              <a:off x="31851" y="1362698"/>
              <a:ext cx="1636478"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a:sym typeface="Calibri"/>
              </a:endParaRPr>
            </a:p>
            <a:p>
              <a:pPr marL="285750" lvl="1" indent="-285750" defTabSz="1333500" fontAlgn="auto">
                <a:lnSpc>
                  <a:spcPct val="90000"/>
                </a:lnSpc>
                <a:spcBef>
                  <a:spcPts val="0"/>
                </a:spcBef>
                <a:spcAft>
                  <a:spcPct val="15000"/>
                </a:spcAft>
                <a:buFontTx/>
                <a:buChar char="••"/>
                <a:defRPr/>
              </a:pPr>
              <a:endParaRPr lang="de-DE" sz="3000" kern="0">
                <a:sym typeface="Calibri"/>
              </a:endParaRPr>
            </a:p>
          </p:txBody>
        </p:sp>
      </p:grpSp>
      <p:grpSp>
        <p:nvGrpSpPr>
          <p:cNvPr id="59" name="Gruppierung 58"/>
          <p:cNvGrpSpPr/>
          <p:nvPr/>
        </p:nvGrpSpPr>
        <p:grpSpPr>
          <a:xfrm>
            <a:off x="3059832" y="5780420"/>
            <a:ext cx="1511084" cy="600908"/>
            <a:chOff x="377877" y="2432605"/>
            <a:chExt cx="1511084" cy="600908"/>
          </a:xfrm>
          <a:solidFill>
            <a:srgbClr val="6296FF"/>
          </a:solidFill>
        </p:grpSpPr>
        <p:sp>
          <p:nvSpPr>
            <p:cNvPr id="60" name="Abgerundetes Rechteck 59"/>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1"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6</a:t>
              </a:r>
            </a:p>
          </p:txBody>
        </p:sp>
      </p:grpSp>
      <p:grpSp>
        <p:nvGrpSpPr>
          <p:cNvPr id="18463" name="Gruppierung 74"/>
          <p:cNvGrpSpPr>
            <a:grpSpLocks/>
          </p:cNvGrpSpPr>
          <p:nvPr/>
        </p:nvGrpSpPr>
        <p:grpSpPr bwMode="auto">
          <a:xfrm>
            <a:off x="7051675" y="4521200"/>
            <a:ext cx="1700213" cy="1401763"/>
            <a:chOff x="106" y="1330940"/>
            <a:chExt cx="1699969" cy="1402119"/>
          </a:xfrm>
        </p:grpSpPr>
        <p:sp>
          <p:nvSpPr>
            <p:cNvPr id="63" name="Abgerundetes Rechteck 62"/>
            <p:cNvSpPr/>
            <p:nvPr/>
          </p:nvSpPr>
          <p:spPr>
            <a:xfrm>
              <a:off x="106" y="1330940"/>
              <a:ext cx="1699969" cy="1402119"/>
            </a:xfrm>
            <a:prstGeom prst="roundRect">
              <a:avLst>
                <a:gd name="adj" fmla="val 10000"/>
              </a:avLst>
            </a:prstGeom>
            <a:no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Abgerundetes Rechteck 4"/>
            <p:cNvSpPr/>
            <p:nvPr/>
          </p:nvSpPr>
          <p:spPr>
            <a:xfrm>
              <a:off x="31851" y="1362698"/>
              <a:ext cx="1636478" cy="10369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lstStyle/>
            <a:p>
              <a:pPr marL="285750" lvl="1" indent="-285750" defTabSz="1333500" fontAlgn="auto">
                <a:lnSpc>
                  <a:spcPct val="90000"/>
                </a:lnSpc>
                <a:spcBef>
                  <a:spcPts val="0"/>
                </a:spcBef>
                <a:spcAft>
                  <a:spcPct val="15000"/>
                </a:spcAft>
                <a:buFontTx/>
                <a:buChar char="••"/>
                <a:defRPr/>
              </a:pPr>
              <a:endParaRPr lang="de-DE" sz="3000" kern="0">
                <a:sym typeface="Calibri"/>
              </a:endParaRPr>
            </a:p>
            <a:p>
              <a:pPr marL="285750" lvl="1" indent="-285750" defTabSz="1333500" fontAlgn="auto">
                <a:lnSpc>
                  <a:spcPct val="90000"/>
                </a:lnSpc>
                <a:spcBef>
                  <a:spcPts val="0"/>
                </a:spcBef>
                <a:spcAft>
                  <a:spcPct val="15000"/>
                </a:spcAft>
                <a:buFontTx/>
                <a:buChar char="••"/>
                <a:defRPr/>
              </a:pPr>
              <a:endParaRPr lang="de-DE" sz="3000" kern="0">
                <a:sym typeface="Calibri"/>
              </a:endParaRPr>
            </a:p>
          </p:txBody>
        </p:sp>
      </p:grpSp>
      <p:grpSp>
        <p:nvGrpSpPr>
          <p:cNvPr id="65" name="Gruppierung 64"/>
          <p:cNvGrpSpPr/>
          <p:nvPr/>
        </p:nvGrpSpPr>
        <p:grpSpPr>
          <a:xfrm>
            <a:off x="5220072" y="4221088"/>
            <a:ext cx="1511084" cy="600908"/>
            <a:chOff x="377877" y="2432605"/>
            <a:chExt cx="1511084" cy="600908"/>
          </a:xfrm>
          <a:solidFill>
            <a:srgbClr val="6296FF"/>
          </a:solidFill>
        </p:grpSpPr>
        <p:sp>
          <p:nvSpPr>
            <p:cNvPr id="66" name="Abgerundetes Rechteck 65"/>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7"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7</a:t>
              </a:r>
            </a:p>
          </p:txBody>
        </p:sp>
      </p:grpSp>
      <p:grpSp>
        <p:nvGrpSpPr>
          <p:cNvPr id="68" name="Gruppierung 67"/>
          <p:cNvGrpSpPr/>
          <p:nvPr/>
        </p:nvGrpSpPr>
        <p:grpSpPr>
          <a:xfrm>
            <a:off x="7524328" y="5733256"/>
            <a:ext cx="1511084" cy="600908"/>
            <a:chOff x="377877" y="2432605"/>
            <a:chExt cx="1511084" cy="600908"/>
          </a:xfrm>
          <a:solidFill>
            <a:srgbClr val="6296FF"/>
          </a:solidFill>
        </p:grpSpPr>
        <p:sp>
          <p:nvSpPr>
            <p:cNvPr id="69" name="Abgerundetes Rechteck 68"/>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0"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kern="0" dirty="0">
                  <a:solidFill>
                    <a:srgbClr val="001D59"/>
                  </a:solidFill>
                  <a:sym typeface="Calibri"/>
                </a:rPr>
                <a:t>8</a:t>
              </a:r>
            </a:p>
          </p:txBody>
        </p:sp>
      </p:grpSp>
      <p:sp>
        <p:nvSpPr>
          <p:cNvPr id="18466" name="Rechteck 28"/>
          <p:cNvSpPr>
            <a:spLocks noChangeArrowheads="1"/>
          </p:cNvSpPr>
          <p:nvPr/>
        </p:nvSpPr>
        <p:spPr bwMode="auto">
          <a:xfrm>
            <a:off x="2551113" y="4830763"/>
            <a:ext cx="1836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algn="ctr" eaLnBrk="1" hangingPunct="1"/>
            <a:r>
              <a:rPr lang="en-US" altLang="en-US" sz="1600" b="1">
                <a:solidFill>
                  <a:srgbClr val="000000"/>
                </a:solidFill>
              </a:rPr>
              <a:t>Management information system</a:t>
            </a:r>
          </a:p>
        </p:txBody>
      </p:sp>
    </p:spTree>
    <p:extLst>
      <p:ext uri="{BB962C8B-B14F-4D97-AF65-F5344CB8AC3E}">
        <p14:creationId xmlns:p14="http://schemas.microsoft.com/office/powerpoint/2010/main" val="1742661906"/>
      </p:ext>
    </p:extLst>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NGLES LAMINA BLANCA IDB.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531" name="INGLES LAMINA BLANCA IDB.001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Bil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hteck 4"/>
          <p:cNvSpPr>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eaLnBrk="1" hangingPunct="1"/>
            <a:r>
              <a:rPr lang="en-US" altLang="en-US" sz="2400" dirty="0">
                <a:solidFill>
                  <a:srgbClr val="000000"/>
                </a:solidFill>
              </a:rPr>
              <a:t>Breakout -questions</a:t>
            </a:r>
          </a:p>
        </p:txBody>
      </p:sp>
      <p:sp>
        <p:nvSpPr>
          <p:cNvPr id="22534" name="Rechteck 32"/>
          <p:cNvSpPr>
            <a:spLocks noChangeArrowheads="1"/>
          </p:cNvSpPr>
          <p:nvPr/>
        </p:nvSpPr>
        <p:spPr bwMode="auto">
          <a:xfrm>
            <a:off x="438150" y="798513"/>
            <a:ext cx="8135938" cy="460375"/>
          </a:xfrm>
          <a:prstGeom prst="rect">
            <a:avLst/>
          </a:prstGeom>
          <a:solidFill>
            <a:srgbClr val="99CC0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Calibri" pitchFamily="34" charset="0"/>
                <a:cs typeface="Calibri" pitchFamily="34" charset="0"/>
                <a:sym typeface="Calibri" pitchFamily="34" charset="0"/>
              </a:defRPr>
            </a:lvl1pPr>
            <a:lvl2pPr indent="45720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marL="0" lvl="1" algn="ctr" eaLnBrk="1" hangingPunct="1"/>
            <a:r>
              <a:rPr lang="en-US" altLang="en-US" sz="2400" dirty="0">
                <a:solidFill>
                  <a:srgbClr val="000000"/>
                </a:solidFill>
              </a:rPr>
              <a:t>Implementing the ESI program in your country</a:t>
            </a:r>
            <a:endParaRPr lang="de-DE" altLang="en-US" sz="2400" dirty="0">
              <a:solidFill>
                <a:srgbClr val="000000"/>
              </a:solidFill>
            </a:endParaRPr>
          </a:p>
        </p:txBody>
      </p:sp>
      <p:grpSp>
        <p:nvGrpSpPr>
          <p:cNvPr id="7" name="Gruppierung 6"/>
          <p:cNvGrpSpPr/>
          <p:nvPr/>
        </p:nvGrpSpPr>
        <p:grpSpPr>
          <a:xfrm>
            <a:off x="755576" y="1661771"/>
            <a:ext cx="1511084" cy="600908"/>
            <a:chOff x="377877" y="2432605"/>
            <a:chExt cx="1511084" cy="600908"/>
          </a:xfrm>
          <a:solidFill>
            <a:schemeClr val="tx2">
              <a:lumMod val="40000"/>
              <a:lumOff val="60000"/>
            </a:schemeClr>
          </a:solidFill>
        </p:grpSpPr>
        <p:sp>
          <p:nvSpPr>
            <p:cNvPr id="8" name="Abgerundetes Rechteck 7"/>
            <p:cNvSpPr/>
            <p:nvPr/>
          </p:nvSpPr>
          <p:spPr>
            <a:xfrm>
              <a:off x="377877" y="2432605"/>
              <a:ext cx="1511084" cy="600908"/>
            </a:xfrm>
            <a:prstGeom prst="roundRect">
              <a:avLst>
                <a:gd name="adj" fmla="val 10000"/>
              </a:avLst>
            </a:prstGeom>
            <a:grpFill/>
            <a:ln>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Abgerundetes Rechteck 4"/>
            <p:cNvSpPr/>
            <p:nvPr/>
          </p:nvSpPr>
          <p:spPr>
            <a:xfrm>
              <a:off x="395477" y="2450205"/>
              <a:ext cx="1475884" cy="565708"/>
            </a:xfrm>
            <a:prstGeom prst="rect">
              <a:avLst/>
            </a:prstGeom>
            <a:grpFill/>
            <a:ln>
              <a:noFill/>
            </a:ln>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sz="2400" kern="0" dirty="0">
                  <a:solidFill>
                    <a:schemeClr val="tx2">
                      <a:lumMod val="75000"/>
                    </a:schemeClr>
                  </a:solidFill>
                  <a:sym typeface="Calibri"/>
                </a:rPr>
                <a:t>1</a:t>
              </a:r>
            </a:p>
          </p:txBody>
        </p:sp>
      </p:grpSp>
      <p:grpSp>
        <p:nvGrpSpPr>
          <p:cNvPr id="10" name="Gruppierung 9"/>
          <p:cNvGrpSpPr/>
          <p:nvPr/>
        </p:nvGrpSpPr>
        <p:grpSpPr>
          <a:xfrm>
            <a:off x="784289" y="3282143"/>
            <a:ext cx="1511084" cy="600908"/>
            <a:chOff x="377877" y="2432605"/>
            <a:chExt cx="1511084" cy="600908"/>
          </a:xfrm>
          <a:solidFill>
            <a:srgbClr val="6296FF"/>
          </a:solidFill>
        </p:grpSpPr>
        <p:sp>
          <p:nvSpPr>
            <p:cNvPr id="11" name="Abgerundetes Rechteck 10"/>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sz="2400" kern="0" dirty="0">
                  <a:solidFill>
                    <a:srgbClr val="001D59"/>
                  </a:solidFill>
                  <a:sym typeface="Calibri"/>
                </a:rPr>
                <a:t>2</a:t>
              </a:r>
            </a:p>
          </p:txBody>
        </p:sp>
      </p:grpSp>
      <p:sp>
        <p:nvSpPr>
          <p:cNvPr id="22537" name="Rechteck 12"/>
          <p:cNvSpPr>
            <a:spLocks noChangeArrowheads="1"/>
          </p:cNvSpPr>
          <p:nvPr/>
        </p:nvSpPr>
        <p:spPr bwMode="auto">
          <a:xfrm>
            <a:off x="2743200" y="4800600"/>
            <a:ext cx="53879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000" dirty="0" smtClean="0">
                <a:solidFill>
                  <a:srgbClr val="000000"/>
                </a:solidFill>
              </a:rPr>
              <a:t>In the pilot countries in Latin America, National Development Banks have been “champions” in introducing ESI. Which organization(s) could manage an ESI program in your country?</a:t>
            </a:r>
            <a:endParaRPr lang="de-DE" altLang="en-US" sz="2000" dirty="0">
              <a:solidFill>
                <a:srgbClr val="000000"/>
              </a:solidFill>
            </a:endParaRPr>
          </a:p>
        </p:txBody>
      </p:sp>
      <p:sp>
        <p:nvSpPr>
          <p:cNvPr id="22538" name="Rechteck 15"/>
          <p:cNvSpPr>
            <a:spLocks noChangeArrowheads="1"/>
          </p:cNvSpPr>
          <p:nvPr/>
        </p:nvSpPr>
        <p:spPr bwMode="auto">
          <a:xfrm>
            <a:off x="2768600" y="2940784"/>
            <a:ext cx="5613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000" dirty="0">
                <a:solidFill>
                  <a:srgbClr val="000000"/>
                </a:solidFill>
              </a:rPr>
              <a:t>Which public and private entities would have to be involved in your </a:t>
            </a:r>
            <a:r>
              <a:rPr lang="en-US" altLang="en-US" sz="2000" dirty="0" smtClean="0">
                <a:solidFill>
                  <a:srgbClr val="000000"/>
                </a:solidFill>
              </a:rPr>
              <a:t>country (</a:t>
            </a:r>
            <a:r>
              <a:rPr lang="en-US" altLang="en-US" sz="2000" dirty="0">
                <a:solidFill>
                  <a:srgbClr val="000000"/>
                </a:solidFill>
              </a:rPr>
              <a:t>e.g. specific ministries, business associations, etc.) </a:t>
            </a:r>
            <a:r>
              <a:rPr lang="en-US" altLang="en-US" sz="2000" dirty="0" smtClean="0">
                <a:solidFill>
                  <a:srgbClr val="000000"/>
                </a:solidFill>
              </a:rPr>
              <a:t>? </a:t>
            </a:r>
          </a:p>
          <a:p>
            <a:pPr eaLnBrk="1" hangingPunct="1"/>
            <a:r>
              <a:rPr lang="en-US" altLang="en-US" sz="2000" dirty="0" smtClean="0">
                <a:solidFill>
                  <a:srgbClr val="000000"/>
                </a:solidFill>
              </a:rPr>
              <a:t>Which complementary policy and regulatory measures would help ESI?</a:t>
            </a:r>
            <a:endParaRPr lang="de-DE" altLang="en-US" sz="2000" dirty="0">
              <a:solidFill>
                <a:srgbClr val="000000"/>
              </a:solidFill>
            </a:endParaRPr>
          </a:p>
        </p:txBody>
      </p:sp>
      <p:grpSp>
        <p:nvGrpSpPr>
          <p:cNvPr id="17" name="Gruppierung 16"/>
          <p:cNvGrpSpPr/>
          <p:nvPr/>
        </p:nvGrpSpPr>
        <p:grpSpPr>
          <a:xfrm>
            <a:off x="773176" y="5114092"/>
            <a:ext cx="1511084" cy="600908"/>
            <a:chOff x="377877" y="2432605"/>
            <a:chExt cx="1511084" cy="600908"/>
          </a:xfrm>
          <a:solidFill>
            <a:srgbClr val="6296FF"/>
          </a:solidFill>
        </p:grpSpPr>
        <p:sp>
          <p:nvSpPr>
            <p:cNvPr id="18" name="Abgerundetes Rechteck 17"/>
            <p:cNvSpPr/>
            <p:nvPr/>
          </p:nvSpPr>
          <p:spPr>
            <a:xfrm>
              <a:off x="377877" y="2432605"/>
              <a:ext cx="1511084" cy="60090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Abgerundetes Rechteck 4"/>
            <p:cNvSpPr/>
            <p:nvPr/>
          </p:nvSpPr>
          <p:spPr>
            <a:xfrm>
              <a:off x="395477" y="2450205"/>
              <a:ext cx="1475884" cy="565708"/>
            </a:xfrm>
            <a:prstGeom prst="rect">
              <a:avLst/>
            </a:prstGeom>
            <a:grpFill/>
          </p:spPr>
          <p:style>
            <a:lnRef idx="0">
              <a:scrgbClr r="0" g="0" b="0"/>
            </a:lnRef>
            <a:fillRef idx="0">
              <a:scrgbClr r="0" g="0" b="0"/>
            </a:fillRef>
            <a:effectRef idx="0">
              <a:scrgbClr r="0" g="0" b="0"/>
            </a:effectRef>
            <a:fontRef idx="minor">
              <a:schemeClr val="lt1"/>
            </a:fontRef>
          </p:style>
          <p:txBody>
            <a:bodyPr lIns="64770" tIns="43180" rIns="64770" bIns="43180" spcCol="1270" anchor="ctr"/>
            <a:lstStyle/>
            <a:p>
              <a:pPr algn="ctr" defTabSz="1511300" fontAlgn="auto">
                <a:lnSpc>
                  <a:spcPct val="90000"/>
                </a:lnSpc>
                <a:spcBef>
                  <a:spcPts val="0"/>
                </a:spcBef>
                <a:spcAft>
                  <a:spcPct val="35000"/>
                </a:spcAft>
                <a:defRPr/>
              </a:pPr>
              <a:r>
                <a:rPr lang="de-DE" sz="2400" kern="0" dirty="0">
                  <a:solidFill>
                    <a:srgbClr val="001D59"/>
                  </a:solidFill>
                  <a:sym typeface="Calibri"/>
                </a:rPr>
                <a:t>3</a:t>
              </a:r>
            </a:p>
          </p:txBody>
        </p:sp>
      </p:grpSp>
      <p:sp>
        <p:nvSpPr>
          <p:cNvPr id="22540" name="Rechteck 19"/>
          <p:cNvSpPr>
            <a:spLocks noChangeArrowheads="1"/>
          </p:cNvSpPr>
          <p:nvPr/>
        </p:nvSpPr>
        <p:spPr bwMode="auto">
          <a:xfrm>
            <a:off x="2813050" y="1524000"/>
            <a:ext cx="5568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sz="2000" dirty="0" smtClean="0">
                <a:solidFill>
                  <a:srgbClr val="000000"/>
                </a:solidFill>
              </a:rPr>
              <a:t>Do the </a:t>
            </a:r>
            <a:r>
              <a:rPr lang="en-US" altLang="en-US" sz="2000" dirty="0">
                <a:solidFill>
                  <a:srgbClr val="000000"/>
                </a:solidFill>
              </a:rPr>
              <a:t>proposed ESI measures </a:t>
            </a:r>
            <a:r>
              <a:rPr lang="en-US" altLang="en-US" sz="2000" dirty="0" smtClean="0">
                <a:solidFill>
                  <a:srgbClr val="000000"/>
                </a:solidFill>
              </a:rPr>
              <a:t>address </a:t>
            </a:r>
            <a:r>
              <a:rPr lang="en-US" altLang="en-US" sz="2000" dirty="0">
                <a:solidFill>
                  <a:srgbClr val="000000"/>
                </a:solidFill>
              </a:rPr>
              <a:t>the </a:t>
            </a:r>
            <a:r>
              <a:rPr lang="en-US" altLang="en-US" sz="2000" dirty="0" smtClean="0">
                <a:solidFill>
                  <a:srgbClr val="000000"/>
                </a:solidFill>
              </a:rPr>
              <a:t>main EE </a:t>
            </a:r>
            <a:r>
              <a:rPr lang="en-US" altLang="en-US" sz="2000" dirty="0">
                <a:solidFill>
                  <a:srgbClr val="000000"/>
                </a:solidFill>
              </a:rPr>
              <a:t>challenges </a:t>
            </a:r>
            <a:r>
              <a:rPr lang="en-US" altLang="en-US" sz="2000" dirty="0" smtClean="0">
                <a:solidFill>
                  <a:srgbClr val="000000"/>
                </a:solidFill>
              </a:rPr>
              <a:t>to EE market development in </a:t>
            </a:r>
            <a:r>
              <a:rPr lang="en-US" altLang="en-US" sz="2000" dirty="0">
                <a:solidFill>
                  <a:srgbClr val="000000"/>
                </a:solidFill>
              </a:rPr>
              <a:t>your country?  </a:t>
            </a:r>
            <a:r>
              <a:rPr lang="en-US" altLang="en-US" sz="2000" dirty="0" smtClean="0">
                <a:solidFill>
                  <a:srgbClr val="000000"/>
                </a:solidFill>
              </a:rPr>
              <a:t>Which ESI measures are most important to include in your country?</a:t>
            </a:r>
            <a:endParaRPr lang="de-DE" altLang="en-US" sz="2000" dirty="0">
              <a:solidFill>
                <a:srgbClr val="000000"/>
              </a:solidFill>
            </a:endParaRPr>
          </a:p>
        </p:txBody>
      </p:sp>
      <p:pic>
        <p:nvPicPr>
          <p:cNvPr id="21" name="Picture 20" descr="C:\Users\asgerg\AppData\Local\Microsoft\Windows\Temporary Internet Files\Content.Outlook\EZW725LB\EFK_min_UK_RGB_2015_stor.jpg"/>
          <p:cNvPicPr/>
          <p:nvPr/>
        </p:nvPicPr>
        <p:blipFill rotWithShape="1">
          <a:blip r:embed="rId5"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435699"/>
      </p:ext>
    </p:extLst>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B7I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555" name="Shape 18"/>
          <p:cNvSpPr>
            <a:spLocks noChangeArrowheads="1"/>
          </p:cNvSpPr>
          <p:nvPr/>
        </p:nvSpPr>
        <p:spPr bwMode="auto">
          <a:xfrm>
            <a:off x="384175" y="3173413"/>
            <a:ext cx="1735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en-US" altLang="en-US" dirty="0">
                <a:solidFill>
                  <a:srgbClr val="3C3C3C"/>
                </a:solidFill>
                <a:latin typeface="Arial Black" pitchFamily="34" charset="0"/>
                <a:ea typeface="Arial Black" pitchFamily="34" charset="0"/>
                <a:cs typeface="Arial Black" pitchFamily="34" charset="0"/>
                <a:sym typeface="Arial Black" pitchFamily="34" charset="0"/>
              </a:rPr>
              <a:t>THANK YOU!</a:t>
            </a:r>
          </a:p>
        </p:txBody>
      </p:sp>
      <p:sp>
        <p:nvSpPr>
          <p:cNvPr id="23556" name="Untertitel 2"/>
          <p:cNvSpPr txBox="1">
            <a:spLocks/>
          </p:cNvSpPr>
          <p:nvPr/>
        </p:nvSpPr>
        <p:spPr bwMode="auto">
          <a:xfrm>
            <a:off x="3276600" y="3276600"/>
            <a:ext cx="533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Calibri" pitchFamily="34" charset="0"/>
                <a:cs typeface="Calibri" pitchFamily="34" charset="0"/>
                <a:sym typeface="Calibri" pitchFamily="34" charset="0"/>
              </a:defRPr>
            </a:lvl1pPr>
            <a:lvl2pPr marL="742950" indent="-285750" eaLnBrk="0" hangingPunct="0">
              <a:defRPr>
                <a:solidFill>
                  <a:schemeClr val="tx1"/>
                </a:solidFill>
                <a:latin typeface="Calibri" pitchFamily="34" charset="0"/>
                <a:ea typeface="Calibri" pitchFamily="34" charset="0"/>
                <a:cs typeface="Calibri" pitchFamily="34" charset="0"/>
                <a:sym typeface="Calibri" pitchFamily="34" charset="0"/>
              </a:defRPr>
            </a:lvl2pPr>
            <a:lvl3pPr marL="1143000" indent="-228600" eaLnBrk="0" hangingPunct="0">
              <a:defRPr>
                <a:solidFill>
                  <a:schemeClr val="tx1"/>
                </a:solidFill>
                <a:latin typeface="Calibri" pitchFamily="34" charset="0"/>
                <a:ea typeface="Calibri" pitchFamily="34" charset="0"/>
                <a:cs typeface="Calibri" pitchFamily="34" charset="0"/>
                <a:sym typeface="Calibri" pitchFamily="34" charset="0"/>
              </a:defRPr>
            </a:lvl3pPr>
            <a:lvl4pPr marL="1600200" indent="-228600" eaLnBrk="0" hangingPunct="0">
              <a:defRPr>
                <a:solidFill>
                  <a:schemeClr val="tx1"/>
                </a:solidFill>
                <a:latin typeface="Calibri" pitchFamily="34" charset="0"/>
                <a:ea typeface="Calibri" pitchFamily="34" charset="0"/>
                <a:cs typeface="Calibri" pitchFamily="34" charset="0"/>
                <a:sym typeface="Calibri" pitchFamily="34" charset="0"/>
              </a:defRPr>
            </a:lvl4pPr>
            <a:lvl5pPr marL="2057400" indent="-228600" eaLnBrk="0" hangingPunct="0">
              <a:defRPr>
                <a:solidFill>
                  <a:schemeClr val="tx1"/>
                </a:solidFill>
                <a:latin typeface="Calibri" pitchFamily="34" charset="0"/>
                <a:ea typeface="Calibri" pitchFamily="34" charset="0"/>
                <a:cs typeface="Calibri" pitchFamily="34" charset="0"/>
                <a:sym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Calibri" pitchFamily="34" charset="0"/>
                <a:cs typeface="Calibri" pitchFamily="34" charset="0"/>
                <a:sym typeface="Calibri" pitchFamily="34" charset="0"/>
              </a:defRPr>
            </a:lvl9pPr>
          </a:lstStyle>
          <a:p>
            <a:pPr eaLnBrk="1" hangingPunct="1"/>
            <a:r>
              <a:rPr lang="de-DE" altLang="en-US" b="1">
                <a:solidFill>
                  <a:srgbClr val="000000"/>
                </a:solidFill>
              </a:rPr>
              <a:t>For more information please contact</a:t>
            </a:r>
          </a:p>
          <a:p>
            <a:pPr eaLnBrk="1" hangingPunct="1"/>
            <a:endParaRPr lang="de-DE" altLang="en-US">
              <a:solidFill>
                <a:srgbClr val="000000"/>
              </a:solidFill>
            </a:endParaRPr>
          </a:p>
          <a:p>
            <a:pPr eaLnBrk="1" hangingPunct="1"/>
            <a:r>
              <a:rPr lang="de-DE" altLang="en-US">
                <a:solidFill>
                  <a:srgbClr val="000000"/>
                </a:solidFill>
              </a:rPr>
              <a:t>Maria Netto - </a:t>
            </a:r>
            <a:r>
              <a:rPr lang="de-DE" altLang="en-US">
                <a:solidFill>
                  <a:srgbClr val="000000"/>
                </a:solidFill>
                <a:hlinkClick r:id="rId4"/>
              </a:rPr>
              <a:t>mnetto@iadb.org</a:t>
            </a:r>
            <a:r>
              <a:rPr lang="de-DE" altLang="en-US">
                <a:solidFill>
                  <a:srgbClr val="000000"/>
                </a:solidFill>
              </a:rPr>
              <a:t> </a:t>
            </a:r>
          </a:p>
          <a:p>
            <a:pPr eaLnBrk="1" hangingPunct="1"/>
            <a:r>
              <a:rPr lang="de-DE" altLang="en-US">
                <a:solidFill>
                  <a:srgbClr val="000000"/>
                </a:solidFill>
              </a:rPr>
              <a:t>José Juan Gomes - </a:t>
            </a:r>
            <a:r>
              <a:rPr lang="pt-BR" altLang="en-US">
                <a:solidFill>
                  <a:srgbClr val="000000"/>
                </a:solidFill>
                <a:hlinkClick r:id="rId5"/>
              </a:rPr>
              <a:t>joseg@iadb.org</a:t>
            </a:r>
            <a:r>
              <a:rPr lang="pt-BR" altLang="en-US">
                <a:solidFill>
                  <a:srgbClr val="000000"/>
                </a:solidFill>
              </a:rPr>
              <a:t> </a:t>
            </a:r>
            <a:endParaRPr lang="de-DE" altLang="en-US">
              <a:solidFill>
                <a:srgbClr val="000000"/>
              </a:solidFill>
            </a:endParaRPr>
          </a:p>
          <a:p>
            <a:pPr eaLnBrk="1" hangingPunct="1"/>
            <a:endParaRPr lang="de-DE" altLang="en-US">
              <a:solidFill>
                <a:srgbClr val="000000"/>
              </a:solidFill>
            </a:endParaRPr>
          </a:p>
          <a:p>
            <a:pPr eaLnBrk="1" hangingPunct="1"/>
            <a:r>
              <a:rPr lang="de-DE" altLang="en-US">
                <a:solidFill>
                  <a:srgbClr val="000000"/>
                </a:solidFill>
              </a:rPr>
              <a:t>Asger  Garnak - </a:t>
            </a:r>
            <a:r>
              <a:rPr lang="de-DE" altLang="en-US">
                <a:solidFill>
                  <a:srgbClr val="000000"/>
                </a:solidFill>
                <a:hlinkClick r:id="rId6"/>
              </a:rPr>
              <a:t>asgerg@iadb.org</a:t>
            </a:r>
            <a:r>
              <a:rPr lang="de-DE" altLang="en-US">
                <a:solidFill>
                  <a:srgbClr val="000000"/>
                </a:solidFill>
              </a:rPr>
              <a:t> </a:t>
            </a:r>
          </a:p>
          <a:p>
            <a:pPr eaLnBrk="1" hangingPunct="1"/>
            <a:r>
              <a:rPr lang="de-DE" altLang="en-US">
                <a:solidFill>
                  <a:srgbClr val="000000"/>
                </a:solidFill>
              </a:rPr>
              <a:t>Daniel Magallon - </a:t>
            </a:r>
            <a:r>
              <a:rPr lang="de-DE" altLang="en-US">
                <a:solidFill>
                  <a:srgbClr val="000000"/>
                </a:solidFill>
                <a:hlinkClick r:id="rId7"/>
              </a:rPr>
              <a:t>Daniel.magallon@energy-base.org</a:t>
            </a:r>
            <a:r>
              <a:rPr lang="de-DE" altLang="en-US">
                <a:solidFill>
                  <a:srgbClr val="000000"/>
                </a:solidFill>
              </a:rPr>
              <a:t> </a:t>
            </a:r>
          </a:p>
        </p:txBody>
      </p:sp>
      <p:sp>
        <p:nvSpPr>
          <p:cNvPr id="5" name="Textfeld 4"/>
          <p:cNvSpPr txBox="1"/>
          <p:nvPr/>
        </p:nvSpPr>
        <p:spPr>
          <a:xfrm>
            <a:off x="0" y="776288"/>
            <a:ext cx="9144000" cy="923925"/>
          </a:xfrm>
          <a:prstGeom prst="rect">
            <a:avLst/>
          </a:prstGeom>
          <a:solidFill>
            <a:schemeClr val="tx2">
              <a:lumMod val="75000"/>
              <a:alpha val="87000"/>
            </a:schemeClr>
          </a:solidFill>
        </p:spPr>
        <p:txBody>
          <a:bodyPr>
            <a:spAutoFit/>
          </a:bodyPr>
          <a:lstStyle/>
          <a:p>
            <a:pPr algn="ctr" fontAlgn="auto">
              <a:spcBef>
                <a:spcPts val="0"/>
              </a:spcBef>
              <a:spcAft>
                <a:spcPts val="0"/>
              </a:spcAft>
              <a:defRPr/>
            </a:pPr>
            <a:r>
              <a:rPr lang="de-DE" sz="5400" kern="0" dirty="0">
                <a:solidFill>
                  <a:schemeClr val="bg1"/>
                </a:solidFill>
                <a:latin typeface="+mn-lt"/>
                <a:ea typeface="+mn-ea"/>
                <a:cs typeface="+mn-cs"/>
                <a:sym typeface="Calibri"/>
              </a:rPr>
              <a:t>Energy </a:t>
            </a:r>
            <a:r>
              <a:rPr lang="de-DE" sz="5400" kern="0" dirty="0" err="1">
                <a:solidFill>
                  <a:schemeClr val="bg1"/>
                </a:solidFill>
                <a:latin typeface="+mn-lt"/>
                <a:ea typeface="+mn-ea"/>
                <a:cs typeface="+mn-cs"/>
                <a:sym typeface="Calibri"/>
              </a:rPr>
              <a:t>Savings</a:t>
            </a:r>
            <a:r>
              <a:rPr lang="de-DE" sz="5400" kern="0" dirty="0">
                <a:solidFill>
                  <a:schemeClr val="bg1"/>
                </a:solidFill>
                <a:latin typeface="+mn-lt"/>
                <a:ea typeface="+mn-ea"/>
                <a:cs typeface="+mn-cs"/>
                <a:sym typeface="Calibri"/>
              </a:rPr>
              <a:t> Insurance </a:t>
            </a:r>
          </a:p>
        </p:txBody>
      </p:sp>
      <p:pic>
        <p:nvPicPr>
          <p:cNvPr id="23558" name="Bild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172200"/>
            <a:ext cx="1431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Foliennummernplatzhalter 1"/>
          <p:cNvSpPr>
            <a:spLocks noGrp="1"/>
          </p:cNvSpPr>
          <p:nvPr>
            <p:ph type="sldNum" sz="quarter" idx="11"/>
          </p:nvPr>
        </p:nvSpPr>
        <p:spPr>
          <a:noFill/>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8C7A749-E517-4446-A39C-23DD10185DE5}" type="slidenum">
              <a:rPr lang="de-DE" altLang="en-US" sz="1200">
                <a:solidFill>
                  <a:srgbClr val="898989"/>
                </a:solidFill>
                <a:ea typeface="MS PGothic" pitchFamily="34" charset="-128"/>
              </a:rPr>
              <a:pPr>
                <a:spcBef>
                  <a:spcPct val="0"/>
                </a:spcBef>
                <a:buFontTx/>
                <a:buNone/>
              </a:pPr>
              <a:t>47</a:t>
            </a:fld>
            <a:endParaRPr lang="de-DE" altLang="en-US" sz="1200">
              <a:solidFill>
                <a:srgbClr val="898989"/>
              </a:solidFill>
              <a:ea typeface="MS PGothic" pitchFamily="34" charset="-128"/>
            </a:endParaRPr>
          </a:p>
        </p:txBody>
      </p:sp>
      <p:pic>
        <p:nvPicPr>
          <p:cNvPr id="9" name="Picture 8" descr="C:\Users\asgerg\AppData\Local\Microsoft\Windows\Temporary Internet Files\Content.Outlook\EZW725LB\EFK_min_UK_RGB_2015_stor.jpg"/>
          <p:cNvPicPr/>
          <p:nvPr/>
        </p:nvPicPr>
        <p:blipFill rotWithShape="1">
          <a:blip r:embed="rId9" cstate="print">
            <a:extLst>
              <a:ext uri="{28A0092B-C50C-407E-A947-70E740481C1C}">
                <a14:useLocalDpi xmlns:a14="http://schemas.microsoft.com/office/drawing/2010/main" val="0"/>
              </a:ext>
            </a:extLst>
          </a:blip>
          <a:srcRect l="12077"/>
          <a:stretch/>
        </p:blipFill>
        <p:spPr bwMode="auto">
          <a:xfrm>
            <a:off x="3429000" y="6096000"/>
            <a:ext cx="1917065" cy="504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3126898"/>
      </p:ext>
    </p:extLst>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35214" y="5277394"/>
            <a:ext cx="1208785" cy="1754886"/>
          </a:xfrm>
          <a:prstGeom prst="rect">
            <a:avLst/>
          </a:prstGeom>
        </p:spPr>
      </p:pic>
      <p:sp>
        <p:nvSpPr>
          <p:cNvPr id="2" name="Title 1"/>
          <p:cNvSpPr>
            <a:spLocks noGrp="1"/>
          </p:cNvSpPr>
          <p:nvPr>
            <p:ph type="title"/>
          </p:nvPr>
        </p:nvSpPr>
        <p:spPr>
          <a:xfrm>
            <a:off x="457200" y="153692"/>
            <a:ext cx="8229600" cy="1143000"/>
          </a:xfrm>
        </p:spPr>
        <p:txBody>
          <a:bodyPr>
            <a:normAutofit/>
          </a:bodyPr>
          <a:lstStyle/>
          <a:p>
            <a:r>
              <a:rPr lang="en-GB" dirty="0" smtClean="0">
                <a:solidFill>
                  <a:srgbClr val="008000"/>
                </a:solidFill>
              </a:rPr>
              <a:t>Mobilizing private finance in your country</a:t>
            </a:r>
            <a:endParaRPr lang="en-GB" dirty="0">
              <a:solidFill>
                <a:srgbClr val="008000"/>
              </a:solidFill>
            </a:endParaRPr>
          </a:p>
        </p:txBody>
      </p:sp>
      <p:sp>
        <p:nvSpPr>
          <p:cNvPr id="3" name="Content Placeholder 2"/>
          <p:cNvSpPr>
            <a:spLocks noGrp="1"/>
          </p:cNvSpPr>
          <p:nvPr>
            <p:ph idx="1"/>
          </p:nvPr>
        </p:nvSpPr>
        <p:spPr>
          <a:xfrm>
            <a:off x="221475" y="1088412"/>
            <a:ext cx="2861359" cy="5139398"/>
          </a:xfrm>
          <a:solidFill>
            <a:srgbClr val="FFAA39"/>
          </a:solidFill>
        </p:spPr>
        <p:txBody>
          <a:bodyPr>
            <a:noAutofit/>
          </a:bodyPr>
          <a:lstStyle/>
          <a:p>
            <a:pPr marL="0" indent="0">
              <a:spcAft>
                <a:spcPts val="600"/>
              </a:spcAft>
              <a:buNone/>
            </a:pPr>
            <a:r>
              <a:rPr lang="en-GB" sz="1400" dirty="0" smtClean="0">
                <a:solidFill>
                  <a:srgbClr val="000000"/>
                </a:solidFill>
              </a:rPr>
              <a:t>In </a:t>
            </a:r>
            <a:r>
              <a:rPr lang="en-GB" sz="1400" b="1" dirty="0" smtClean="0">
                <a:solidFill>
                  <a:srgbClr val="000000"/>
                </a:solidFill>
              </a:rPr>
              <a:t>groups of </a:t>
            </a:r>
            <a:r>
              <a:rPr lang="en-GB" sz="1400" b="1" dirty="0">
                <a:solidFill>
                  <a:srgbClr val="000000"/>
                </a:solidFill>
              </a:rPr>
              <a:t>5</a:t>
            </a:r>
            <a:r>
              <a:rPr lang="en-GB" sz="1400" b="1" dirty="0" smtClean="0">
                <a:solidFill>
                  <a:srgbClr val="000000"/>
                </a:solidFill>
              </a:rPr>
              <a:t>-8 </a:t>
            </a:r>
            <a:r>
              <a:rPr lang="en-GB" sz="1400" dirty="0" smtClean="0">
                <a:solidFill>
                  <a:srgbClr val="000000"/>
                </a:solidFill>
              </a:rPr>
              <a:t>with both country and technical representation</a:t>
            </a:r>
            <a:endParaRPr lang="en-GB" sz="1400" dirty="0">
              <a:solidFill>
                <a:srgbClr val="000000"/>
              </a:solidFill>
            </a:endParaRPr>
          </a:p>
          <a:p>
            <a:pPr marL="173038" indent="-173038">
              <a:spcAft>
                <a:spcPts val="600"/>
              </a:spcAft>
            </a:pPr>
            <a:r>
              <a:rPr lang="en-GB" sz="1400" dirty="0" smtClean="0">
                <a:solidFill>
                  <a:srgbClr val="000000"/>
                </a:solidFill>
              </a:rPr>
              <a:t>Identify a </a:t>
            </a:r>
            <a:r>
              <a:rPr lang="en-GB" sz="1400" b="1" dirty="0" smtClean="0">
                <a:solidFill>
                  <a:srgbClr val="000000"/>
                </a:solidFill>
              </a:rPr>
              <a:t>time-keeper</a:t>
            </a:r>
            <a:r>
              <a:rPr lang="en-GB" sz="1400" dirty="0" smtClean="0">
                <a:solidFill>
                  <a:srgbClr val="000000"/>
                </a:solidFill>
              </a:rPr>
              <a:t>, a </a:t>
            </a:r>
            <a:r>
              <a:rPr lang="en-GB" sz="1400" b="1" dirty="0" smtClean="0">
                <a:solidFill>
                  <a:srgbClr val="000000"/>
                </a:solidFill>
              </a:rPr>
              <a:t>rapporteur/</a:t>
            </a:r>
            <a:r>
              <a:rPr lang="en-GB" sz="1400" dirty="0" smtClean="0">
                <a:solidFill>
                  <a:srgbClr val="000000"/>
                </a:solidFill>
              </a:rPr>
              <a:t>note-taker and a </a:t>
            </a:r>
            <a:r>
              <a:rPr lang="en-GB" sz="1400" b="1" dirty="0" smtClean="0">
                <a:solidFill>
                  <a:srgbClr val="000000"/>
                </a:solidFill>
              </a:rPr>
              <a:t>presenter </a:t>
            </a:r>
            <a:r>
              <a:rPr lang="en-GB" sz="1400" dirty="0" smtClean="0">
                <a:solidFill>
                  <a:srgbClr val="000000"/>
                </a:solidFill>
              </a:rPr>
              <a:t>who will report out</a:t>
            </a:r>
          </a:p>
          <a:p>
            <a:pPr marL="173038" indent="-173038">
              <a:spcAft>
                <a:spcPts val="600"/>
              </a:spcAft>
            </a:pPr>
            <a:r>
              <a:rPr lang="en-GB" sz="1400" dirty="0" smtClean="0">
                <a:solidFill>
                  <a:srgbClr val="000000"/>
                </a:solidFill>
              </a:rPr>
              <a:t>Review the discussions questions</a:t>
            </a:r>
          </a:p>
          <a:p>
            <a:pPr marL="173038" indent="-173038">
              <a:spcAft>
                <a:spcPts val="600"/>
              </a:spcAft>
            </a:pPr>
            <a:r>
              <a:rPr lang="en-GB" sz="1400" dirty="0" smtClean="0">
                <a:solidFill>
                  <a:srgbClr val="000000"/>
                </a:solidFill>
              </a:rPr>
              <a:t>Agree on 2-4 questions to be the focus of group discussion </a:t>
            </a:r>
          </a:p>
          <a:p>
            <a:pPr marL="173038" indent="-173038">
              <a:spcAft>
                <a:spcPts val="600"/>
              </a:spcAft>
            </a:pPr>
            <a:r>
              <a:rPr lang="en-GB" sz="1400" dirty="0" smtClean="0">
                <a:solidFill>
                  <a:srgbClr val="000000"/>
                </a:solidFill>
              </a:rPr>
              <a:t>Share your experiences, successes, and challenges. </a:t>
            </a:r>
          </a:p>
          <a:p>
            <a:pPr marL="173038" indent="-173038">
              <a:spcAft>
                <a:spcPts val="600"/>
              </a:spcAft>
            </a:pPr>
            <a:r>
              <a:rPr lang="en-GB" sz="1400" dirty="0" smtClean="0">
                <a:solidFill>
                  <a:srgbClr val="000000"/>
                </a:solidFill>
              </a:rPr>
              <a:t>Discuss lessons learned and shared challenges that remain</a:t>
            </a:r>
          </a:p>
          <a:p>
            <a:pPr marL="173038" indent="-173038">
              <a:spcAft>
                <a:spcPts val="600"/>
              </a:spcAft>
            </a:pPr>
            <a:r>
              <a:rPr lang="en-GB" sz="1400" dirty="0" smtClean="0">
                <a:solidFill>
                  <a:srgbClr val="000000"/>
                </a:solidFill>
              </a:rPr>
              <a:t>Identify key areas for LEDS GP support that could effect transformative change</a:t>
            </a:r>
          </a:p>
          <a:p>
            <a:pPr marL="173038" indent="-173038">
              <a:spcAft>
                <a:spcPts val="600"/>
              </a:spcAft>
            </a:pPr>
            <a:r>
              <a:rPr lang="en-GB" sz="1400" dirty="0" smtClean="0">
                <a:solidFill>
                  <a:srgbClr val="000000"/>
                </a:solidFill>
              </a:rPr>
              <a:t>Capture ideas on the output template sheets</a:t>
            </a:r>
            <a:endParaRPr lang="en-GB" sz="1100" dirty="0">
              <a:solidFill>
                <a:srgbClr val="000000"/>
              </a:solidFill>
            </a:endParaRPr>
          </a:p>
        </p:txBody>
      </p:sp>
      <p:sp>
        <p:nvSpPr>
          <p:cNvPr id="4" name="Rectangle 3"/>
          <p:cNvSpPr/>
          <p:nvPr/>
        </p:nvSpPr>
        <p:spPr>
          <a:xfrm>
            <a:off x="3174275" y="998302"/>
            <a:ext cx="5799908" cy="5432256"/>
          </a:xfrm>
          <a:prstGeom prst="rect">
            <a:avLst/>
          </a:prstGeom>
        </p:spPr>
        <p:txBody>
          <a:bodyPr wrap="square">
            <a:spAutoFit/>
          </a:bodyPr>
          <a:lstStyle/>
          <a:p>
            <a:pPr defTabSz="914400" fontAlgn="base">
              <a:spcBef>
                <a:spcPct val="0"/>
              </a:spcBef>
              <a:spcAft>
                <a:spcPts val="1200"/>
              </a:spcAft>
            </a:pPr>
            <a:r>
              <a:rPr lang="en-GB" dirty="0">
                <a:solidFill>
                  <a:prstClr val="black"/>
                </a:solidFill>
                <a:latin typeface="Calibri" charset="0"/>
                <a:ea typeface="ＭＳ Ｐゴシック" charset="0"/>
                <a:cs typeface="ＭＳ Ｐゴシック" charset="0"/>
              </a:rPr>
              <a:t>In considering </a:t>
            </a:r>
            <a:r>
              <a:rPr lang="en-GB" dirty="0" smtClean="0">
                <a:solidFill>
                  <a:prstClr val="black"/>
                </a:solidFill>
                <a:latin typeface="Calibri" charset="0"/>
                <a:ea typeface="ＭＳ Ｐゴシック" charset="0"/>
                <a:cs typeface="ＭＳ Ｐゴシック" charset="0"/>
              </a:rPr>
              <a:t>financial instruments and innovative risk mitigation instruments: </a:t>
            </a:r>
            <a:endParaRPr lang="en-GB" dirty="0">
              <a:solidFill>
                <a:prstClr val="black"/>
              </a:solidFill>
              <a:latin typeface="Calibri" charset="0"/>
              <a:ea typeface="ＭＳ Ｐゴシック" charset="0"/>
              <a:cs typeface="ＭＳ Ｐゴシック" charset="0"/>
            </a:endParaRPr>
          </a:p>
          <a:p>
            <a:pPr lvl="0"/>
            <a:r>
              <a:rPr lang="en-US" sz="1500" dirty="0" smtClean="0"/>
              <a:t>1) Do </a:t>
            </a:r>
            <a:r>
              <a:rPr lang="en-US" sz="1500" dirty="0"/>
              <a:t>the proposed </a:t>
            </a:r>
            <a:r>
              <a:rPr lang="en-US" sz="1500" dirty="0" smtClean="0"/>
              <a:t>ESI </a:t>
            </a:r>
            <a:r>
              <a:rPr lang="en-US" sz="1500" dirty="0"/>
              <a:t>measures address the main </a:t>
            </a:r>
            <a:r>
              <a:rPr lang="en-US" sz="1500" dirty="0" smtClean="0"/>
              <a:t>EE </a:t>
            </a:r>
            <a:r>
              <a:rPr lang="en-US" sz="1500" dirty="0"/>
              <a:t>challenges to EE market development in your country?  Which ESI measures are most important to include in your country? Which public and private entities would have to be involved in your </a:t>
            </a:r>
            <a:r>
              <a:rPr lang="en-US" sz="1500" dirty="0" smtClean="0"/>
              <a:t>country? </a:t>
            </a:r>
            <a:r>
              <a:rPr lang="en-US" sz="1500" dirty="0"/>
              <a:t>Which complementary policy and regulatory measures would help ESI? </a:t>
            </a:r>
            <a:r>
              <a:rPr lang="en-US" sz="1500" dirty="0" smtClean="0"/>
              <a:t>Which </a:t>
            </a:r>
            <a:r>
              <a:rPr lang="en-US" sz="1500" dirty="0"/>
              <a:t>organization(s) could manage an ESI program in your country?</a:t>
            </a:r>
          </a:p>
          <a:p>
            <a:r>
              <a:rPr lang="en-US" sz="1500" dirty="0"/>
              <a:t> </a:t>
            </a:r>
          </a:p>
          <a:p>
            <a:pPr lvl="0"/>
            <a:r>
              <a:rPr lang="en-US" sz="1500" dirty="0" smtClean="0"/>
              <a:t>2)Beyond </a:t>
            </a:r>
            <a:r>
              <a:rPr lang="en-US" sz="1500" dirty="0"/>
              <a:t>the specific example of the ESI, what recent opportunities have there been to apply other instruments/approaches from the LEDS toolkit (or other sources) that provide insight into barriers and opportunities for attracting greater private investment in climate change mitigation and adaptation projects?  Have you been able to identify and track climate change related investments made with private finance?  </a:t>
            </a:r>
          </a:p>
          <a:p>
            <a:r>
              <a:rPr lang="en-US" sz="1500" dirty="0"/>
              <a:t> </a:t>
            </a:r>
          </a:p>
          <a:p>
            <a:pPr lvl="0"/>
            <a:r>
              <a:rPr lang="en-US" sz="1500" dirty="0" smtClean="0"/>
              <a:t>3) What </a:t>
            </a:r>
            <a:r>
              <a:rPr lang="en-US" sz="1500" dirty="0"/>
              <a:t>next steps are you planning to address any perceived barriers and promote greater private investment in climate change projects?</a:t>
            </a:r>
          </a:p>
          <a:p>
            <a:r>
              <a:rPr lang="en-US" sz="1500" dirty="0"/>
              <a:t> </a:t>
            </a:r>
          </a:p>
          <a:p>
            <a:pPr lvl="0"/>
            <a:r>
              <a:rPr lang="en-US" sz="1500" dirty="0" smtClean="0"/>
              <a:t>4) How </a:t>
            </a:r>
            <a:r>
              <a:rPr lang="en-US" sz="1500" dirty="0"/>
              <a:t>can the LEDS GP support your forthcoming efforts in your country, or across countries (global or regional)?</a:t>
            </a:r>
          </a:p>
          <a:p>
            <a:pPr marL="515938" lvl="1" indent="-342900" defTabSz="914400" fontAlgn="base">
              <a:spcBef>
                <a:spcPct val="0"/>
              </a:spcBef>
              <a:spcAft>
                <a:spcPts val="1200"/>
              </a:spcAft>
              <a:buFont typeface="+mj-lt"/>
              <a:buAutoNum type="arabicPeriod"/>
            </a:pPr>
            <a:endParaRPr lang="en-GB" sz="16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7995498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624" y="274638"/>
            <a:ext cx="8229600" cy="1143000"/>
          </a:xfrm>
        </p:spPr>
        <p:txBody>
          <a:bodyPr>
            <a:normAutofit/>
          </a:bodyPr>
          <a:lstStyle/>
          <a:p>
            <a:r>
              <a:rPr lang="en-GB" sz="2800" dirty="0" smtClean="0"/>
              <a:t>Capturing discussion points and outputs</a:t>
            </a:r>
            <a:endParaRPr lang="en-GB" sz="2800" dirty="0"/>
          </a:p>
        </p:txBody>
      </p:sp>
      <p:sp>
        <p:nvSpPr>
          <p:cNvPr id="5" name="TextBox 4"/>
          <p:cNvSpPr txBox="1"/>
          <p:nvPr/>
        </p:nvSpPr>
        <p:spPr>
          <a:xfrm>
            <a:off x="631582" y="1417638"/>
            <a:ext cx="1561968" cy="3416320"/>
          </a:xfrm>
          <a:prstGeom prst="rect">
            <a:avLst/>
          </a:prstGeom>
          <a:noFill/>
        </p:spPr>
        <p:txBody>
          <a:bodyPr wrap="square" rtlCol="0">
            <a:spAutoFit/>
          </a:bodyPr>
          <a:lstStyle/>
          <a:p>
            <a:r>
              <a:rPr lang="en-GB" dirty="0" smtClean="0"/>
              <a:t>In your learning group:</a:t>
            </a:r>
          </a:p>
          <a:p>
            <a:r>
              <a:rPr lang="en-GB" dirty="0" smtClean="0"/>
              <a:t> </a:t>
            </a:r>
          </a:p>
          <a:p>
            <a:r>
              <a:rPr lang="en-GB" dirty="0"/>
              <a:t>b</a:t>
            </a:r>
            <a:r>
              <a:rPr lang="en-GB" dirty="0" smtClean="0"/>
              <a:t>efore you finish your session please be sure to complete your output sheet! </a:t>
            </a:r>
          </a:p>
          <a:p>
            <a:endParaRPr lang="en-GB" dirty="0"/>
          </a:p>
          <a:p>
            <a:endParaRPr lang="en-GB" dirty="0"/>
          </a:p>
        </p:txBody>
      </p:sp>
      <p:pic>
        <p:nvPicPr>
          <p:cNvPr id="6" name="Picture 5"/>
          <p:cNvPicPr>
            <a:picLocks noChangeAspect="1"/>
          </p:cNvPicPr>
          <p:nvPr/>
        </p:nvPicPr>
        <p:blipFill>
          <a:blip r:embed="rId3"/>
          <a:stretch>
            <a:fillRect/>
          </a:stretch>
        </p:blipFill>
        <p:spPr>
          <a:xfrm>
            <a:off x="2193550" y="1158776"/>
            <a:ext cx="6425950" cy="4881562"/>
          </a:xfrm>
          <a:prstGeom prst="rect">
            <a:avLst/>
          </a:prstGeom>
          <a:ln>
            <a:solidFill>
              <a:srgbClr val="57A140"/>
            </a:solidFill>
          </a:ln>
        </p:spPr>
      </p:pic>
    </p:spTree>
    <p:extLst>
      <p:ext uri="{BB962C8B-B14F-4D97-AF65-F5344CB8AC3E}">
        <p14:creationId xmlns:p14="http://schemas.microsoft.com/office/powerpoint/2010/main" val="2877111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PUT YOUR HANDS IN THE AIR!!</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5</a:t>
            </a:fld>
            <a:endParaRPr lang="en-US" dirty="0">
              <a:solidFill>
                <a:prstClr val="black"/>
              </a:solidFill>
            </a:endParaRPr>
          </a:p>
        </p:txBody>
      </p:sp>
      <p:sp>
        <p:nvSpPr>
          <p:cNvPr id="3" name="AutoShape 4" descr="Image result for hands in the air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00200"/>
            <a:ext cx="6268728" cy="4701546"/>
          </a:xfrm>
          <a:prstGeom prst="rect">
            <a:avLst/>
          </a:prstGeom>
        </p:spPr>
      </p:pic>
    </p:spTree>
    <p:extLst>
      <p:ext uri="{BB962C8B-B14F-4D97-AF65-F5344CB8AC3E}">
        <p14:creationId xmlns:p14="http://schemas.microsoft.com/office/powerpoint/2010/main" val="593503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Hearing back from you </a:t>
            </a:r>
            <a:endParaRPr lang="en-GB" dirty="0"/>
          </a:p>
        </p:txBody>
      </p:sp>
      <p:sp>
        <p:nvSpPr>
          <p:cNvPr id="3" name="Content Placeholder 2"/>
          <p:cNvSpPr>
            <a:spLocks noGrp="1"/>
          </p:cNvSpPr>
          <p:nvPr>
            <p:ph idx="1"/>
          </p:nvPr>
        </p:nvSpPr>
        <p:spPr/>
        <p:txBody>
          <a:bodyPr/>
          <a:lstStyle/>
          <a:p>
            <a:r>
              <a:rPr lang="en-GB" dirty="0" smtClean="0">
                <a:solidFill>
                  <a:schemeClr val="tx1"/>
                </a:solidFill>
              </a:rPr>
              <a:t>Main insights </a:t>
            </a:r>
            <a:endParaRPr lang="en-GB" dirty="0">
              <a:solidFill>
                <a:schemeClr val="tx1"/>
              </a:solidFill>
            </a:endParaRPr>
          </a:p>
          <a:p>
            <a:r>
              <a:rPr lang="en-GB" dirty="0" smtClean="0">
                <a:solidFill>
                  <a:schemeClr val="tx1"/>
                </a:solidFill>
              </a:rPr>
              <a:t>Lessons learned and new ideas</a:t>
            </a:r>
          </a:p>
          <a:p>
            <a:r>
              <a:rPr lang="en-GB" dirty="0" smtClean="0">
                <a:solidFill>
                  <a:schemeClr val="tx1"/>
                </a:solidFill>
              </a:rPr>
              <a:t>How can LEDS GP support efforts?</a:t>
            </a:r>
            <a:endParaRPr lang="en-GB" dirty="0">
              <a:solidFill>
                <a:schemeClr val="tx1"/>
              </a:solidFill>
            </a:endParaRPr>
          </a:p>
          <a:p>
            <a:endParaRPr lang="en-GB" dirty="0" smtClean="0">
              <a:solidFill>
                <a:schemeClr val="tx1"/>
              </a:solidFill>
            </a:endParaRPr>
          </a:p>
          <a:p>
            <a:endParaRPr lang="en-GB" dirty="0">
              <a:solidFill>
                <a:schemeClr val="tx1"/>
              </a:solidFill>
            </a:endParaRPr>
          </a:p>
          <a:p>
            <a:pPr marL="0" indent="0">
              <a:buNone/>
            </a:pPr>
            <a:r>
              <a:rPr lang="en-GB" dirty="0" smtClean="0">
                <a:solidFill>
                  <a:schemeClr val="tx1"/>
                </a:solidFill>
              </a:rPr>
              <a:t>Please hand your output sheet to </a:t>
            </a:r>
          </a:p>
          <a:p>
            <a:pPr marL="0" indent="0">
              <a:buNone/>
            </a:pPr>
            <a:r>
              <a:rPr lang="en-GB" dirty="0" smtClean="0">
                <a:solidFill>
                  <a:schemeClr val="tx1"/>
                </a:solidFill>
              </a:rPr>
              <a:t>the moderator</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6633028" y="4453752"/>
            <a:ext cx="1513115" cy="1108848"/>
          </a:xfrm>
          <a:prstGeom prst="rect">
            <a:avLst/>
          </a:prstGeom>
        </p:spPr>
      </p:pic>
      <p:sp>
        <p:nvSpPr>
          <p:cNvPr id="5" name="TextBox 4"/>
          <p:cNvSpPr txBox="1"/>
          <p:nvPr/>
        </p:nvSpPr>
        <p:spPr>
          <a:xfrm>
            <a:off x="173182" y="5445760"/>
            <a:ext cx="6776720" cy="955040"/>
          </a:xfrm>
          <a:prstGeom prst="rect">
            <a:avLst/>
          </a:prstGeom>
          <a:solidFill>
            <a:srgbClr val="F5A81C"/>
          </a:solidFill>
        </p:spPr>
        <p:txBody>
          <a:bodyPr vert="horz" wrap="square" lIns="365760" tIns="45720" rIns="91440" bIns="45720" rtlCol="0" anchor="ctr">
            <a:normAutofit/>
          </a:bodyPr>
          <a:lstStyle/>
          <a:p>
            <a:r>
              <a:rPr lang="en-US" dirty="0">
                <a:latin typeface="Arial"/>
                <a:cs typeface="Arial"/>
              </a:rPr>
              <a:t>Please join the LEDS GP and encourage others to join.</a:t>
            </a:r>
          </a:p>
          <a:p>
            <a:r>
              <a:rPr lang="en-US" sz="2200" b="1" dirty="0" err="1" smtClean="0">
                <a:latin typeface="Arial"/>
                <a:cs typeface="Arial"/>
              </a:rPr>
              <a:t>www.ledsgp.org</a:t>
            </a:r>
            <a:endParaRPr lang="en-US" sz="2200" b="1" dirty="0">
              <a:latin typeface="Arial"/>
              <a:cs typeface="Arial"/>
            </a:endParaRPr>
          </a:p>
        </p:txBody>
      </p:sp>
    </p:spTree>
    <p:extLst>
      <p:ext uri="{BB962C8B-B14F-4D97-AF65-F5344CB8AC3E}">
        <p14:creationId xmlns:p14="http://schemas.microsoft.com/office/powerpoint/2010/main" val="2476174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Last thoughts….</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51</a:t>
            </a:fld>
            <a:endParaRPr lang="en-US" dirty="0">
              <a:solidFill>
                <a:prstClr val="black"/>
              </a:solidFill>
            </a:endParaRPr>
          </a:p>
        </p:txBody>
      </p:sp>
      <p:sp>
        <p:nvSpPr>
          <p:cNvPr id="3" name="AutoShape 4" descr="Image result for hands in the air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pic>
        <p:nvPicPr>
          <p:cNvPr id="1026" name="Picture 2" descr="https://cultureofyes.files.wordpress.com/2015/02/d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54" y="1779268"/>
            <a:ext cx="6165971" cy="42102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07975" y="1693707"/>
            <a:ext cx="1882231" cy="2732579"/>
          </a:xfrm>
          <a:prstGeom prst="rect">
            <a:avLst/>
          </a:prstGeom>
        </p:spPr>
      </p:pic>
      <p:sp>
        <p:nvSpPr>
          <p:cNvPr id="5" name="Right Arrow 4"/>
          <p:cNvSpPr/>
          <p:nvPr/>
        </p:nvSpPr>
        <p:spPr bwMode="auto">
          <a:xfrm>
            <a:off x="2071117" y="3344091"/>
            <a:ext cx="978408" cy="484632"/>
          </a:xfrm>
          <a:prstGeom prst="rightArrow">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1915907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Questions to inform leveraging of private finance</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52</a:t>
            </a:fld>
            <a:endParaRPr lang="en-US" dirty="0">
              <a:solidFill>
                <a:prstClr val="black"/>
              </a:solidFill>
            </a:endParaRPr>
          </a:p>
        </p:txBody>
      </p:sp>
      <p:sp>
        <p:nvSpPr>
          <p:cNvPr id="2" name="TextBox 1"/>
          <p:cNvSpPr txBox="1"/>
          <p:nvPr/>
        </p:nvSpPr>
        <p:spPr>
          <a:xfrm>
            <a:off x="381000" y="1447800"/>
            <a:ext cx="8458200" cy="5262979"/>
          </a:xfrm>
          <a:prstGeom prst="rect">
            <a:avLst/>
          </a:prstGeom>
          <a:noFill/>
        </p:spPr>
        <p:txBody>
          <a:bodyPr wrap="square" rtlCol="0">
            <a:spAutoFit/>
          </a:bodyPr>
          <a:lstStyle/>
          <a:p>
            <a:pPr defTabSz="914400" fontAlgn="base">
              <a:spcBef>
                <a:spcPct val="0"/>
              </a:spcBef>
              <a:spcAft>
                <a:spcPct val="0"/>
              </a:spcAft>
            </a:pPr>
            <a:r>
              <a:rPr lang="en-US" sz="2400" dirty="0">
                <a:solidFill>
                  <a:prstClr val="black"/>
                </a:solidFill>
                <a:cs typeface="Arial" pitchFamily="34" charset="0"/>
              </a:rPr>
              <a:t>Policymakers and climate negotiators should be structuring the discussions on private climate finance in line with the following sequence of questions:</a:t>
            </a:r>
          </a:p>
          <a:p>
            <a:pPr marL="342900" indent="-342900" defTabSz="914400" fontAlgn="base">
              <a:spcBef>
                <a:spcPct val="0"/>
              </a:spcBef>
              <a:spcAft>
                <a:spcPct val="0"/>
              </a:spcAft>
              <a:buFont typeface="Arial" panose="020B0604020202020204" pitchFamily="34" charset="0"/>
              <a:buChar char="•"/>
            </a:pPr>
            <a:r>
              <a:rPr lang="en-US" sz="2400" dirty="0">
                <a:solidFill>
                  <a:prstClr val="black"/>
                </a:solidFill>
                <a:cs typeface="Arial" pitchFamily="34" charset="0"/>
              </a:rPr>
              <a:t>What is the typical funding profile for each of these project categories? Who are the main financial actors? What kind of private finance is required for successful implementation?</a:t>
            </a:r>
          </a:p>
          <a:p>
            <a:pPr marL="342900" indent="-342900" defTabSz="914400" fontAlgn="base">
              <a:spcBef>
                <a:spcPct val="0"/>
              </a:spcBef>
              <a:spcAft>
                <a:spcPct val="0"/>
              </a:spcAft>
              <a:buFont typeface="Arial" panose="020B0604020202020204" pitchFamily="34" charset="0"/>
              <a:buChar char="•"/>
            </a:pPr>
            <a:r>
              <a:rPr lang="en-US" sz="2400" dirty="0">
                <a:solidFill>
                  <a:prstClr val="black"/>
                </a:solidFill>
                <a:cs typeface="Arial" pitchFamily="34" charset="0"/>
              </a:rPr>
              <a:t>What are the main barriers currently keeping private capital from these project categories, noting that barriers are often specific to the kinds of finance required?</a:t>
            </a:r>
          </a:p>
          <a:p>
            <a:pPr marL="342900" indent="-342900" defTabSz="914400" fontAlgn="base">
              <a:spcBef>
                <a:spcPct val="0"/>
              </a:spcBef>
              <a:spcAft>
                <a:spcPct val="0"/>
              </a:spcAft>
              <a:buFont typeface="Arial" panose="020B0604020202020204" pitchFamily="34" charset="0"/>
              <a:buChar char="•"/>
            </a:pPr>
            <a:r>
              <a:rPr lang="en-US" sz="2400" dirty="0">
                <a:solidFill>
                  <a:prstClr val="black"/>
                </a:solidFill>
                <a:cs typeface="Arial" pitchFamily="34" charset="0"/>
              </a:rPr>
              <a:t>What kinds of existing public intervention have successfully overcome these barriers? Can they be strengthened, expanded or copied with the support of the global climate regime?</a:t>
            </a:r>
          </a:p>
        </p:txBody>
      </p:sp>
    </p:spTree>
    <p:extLst>
      <p:ext uri="{BB962C8B-B14F-4D97-AF65-F5344CB8AC3E}">
        <p14:creationId xmlns:p14="http://schemas.microsoft.com/office/powerpoint/2010/main" val="276958332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USAID CEADIR Climate Finance E-Tool</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53</a:t>
            </a:fld>
            <a:endParaRPr lang="en-US" dirty="0">
              <a:solidFill>
                <a:prstClr val="black"/>
              </a:solidFill>
            </a:endParaRPr>
          </a:p>
        </p:txBody>
      </p:sp>
      <p:sp>
        <p:nvSpPr>
          <p:cNvPr id="3" name="TextBox 2"/>
          <p:cNvSpPr txBox="1"/>
          <p:nvPr/>
        </p:nvSpPr>
        <p:spPr>
          <a:xfrm>
            <a:off x="666206" y="1815737"/>
            <a:ext cx="7791994"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USAID CEADIR plans an e-tool focused on financing climate change initiatives at the national and subnational (not project) level</a:t>
            </a:r>
          </a:p>
          <a:p>
            <a:pPr marL="285750" indent="-285750">
              <a:buFont typeface="Arial" panose="020B0604020202020204" pitchFamily="34" charset="0"/>
              <a:buChar char="•"/>
            </a:pPr>
            <a:r>
              <a:rPr lang="en-US" sz="2200" dirty="0" smtClean="0"/>
              <a:t>Will be dynamic, reflecting differences in national needs, financial resources, and policy environment</a:t>
            </a:r>
          </a:p>
          <a:p>
            <a:pPr marL="285750" indent="-285750">
              <a:buFont typeface="Arial" panose="020B0604020202020204" pitchFamily="34" charset="0"/>
              <a:buChar char="•"/>
            </a:pPr>
            <a:r>
              <a:rPr lang="en-US" sz="2200" dirty="0" smtClean="0"/>
              <a:t>Envisions input from public and private communities, with public finance being used to leverage greater private investment</a:t>
            </a:r>
          </a:p>
          <a:p>
            <a:pPr marL="285750" indent="-285750">
              <a:buFont typeface="Arial" panose="020B0604020202020204" pitchFamily="34" charset="0"/>
              <a:buChar char="•"/>
            </a:pPr>
            <a:r>
              <a:rPr lang="en-US" sz="2200" dirty="0" smtClean="0"/>
              <a:t>Will be modular to allow countries to focus on topics most relevant to their needs</a:t>
            </a:r>
          </a:p>
          <a:p>
            <a:pPr marL="285750" indent="-285750">
              <a:buFont typeface="Arial" panose="020B0604020202020204" pitchFamily="34" charset="0"/>
              <a:buChar char="•"/>
            </a:pPr>
            <a:r>
              <a:rPr lang="en-US" sz="2200" dirty="0" smtClean="0"/>
              <a:t>Will draw on country experiences.</a:t>
            </a:r>
          </a:p>
          <a:p>
            <a:pPr marL="285750" indent="-285750">
              <a:buFont typeface="Arial" panose="020B0604020202020204" pitchFamily="34" charset="0"/>
              <a:buChar char="•"/>
            </a:pPr>
            <a:r>
              <a:rPr lang="en-US" sz="2200" dirty="0" smtClean="0"/>
              <a:t>A software product (potentially mobile application) to allow for revision and updates</a:t>
            </a:r>
            <a:endParaRPr lang="en-US" sz="2200" dirty="0"/>
          </a:p>
        </p:txBody>
      </p:sp>
    </p:spTree>
    <p:extLst>
      <p:ext uri="{BB962C8B-B14F-4D97-AF65-F5344CB8AC3E}">
        <p14:creationId xmlns:p14="http://schemas.microsoft.com/office/powerpoint/2010/main" val="359818770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54</a:t>
            </a:fld>
            <a:endParaRPr lang="en-US" dirty="0">
              <a:solidFill>
                <a:prstClr val="black"/>
              </a:solidFill>
            </a:endParaRPr>
          </a:p>
        </p:txBody>
      </p:sp>
      <p:sp>
        <p:nvSpPr>
          <p:cNvPr id="3" name="AutoShape 4" descr="Image result for hands in the air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2800">
              <a:solidFill>
                <a:prstClr val="black"/>
              </a:solidFill>
              <a:latin typeface="Times" pitchFamily="18"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99" y="1698345"/>
            <a:ext cx="7079301" cy="4728973"/>
          </a:xfrm>
          <a:prstGeom prst="rect">
            <a:avLst/>
          </a:prstGeom>
        </p:spPr>
      </p:pic>
    </p:spTree>
    <p:extLst>
      <p:ext uri="{BB962C8B-B14F-4D97-AF65-F5344CB8AC3E}">
        <p14:creationId xmlns:p14="http://schemas.microsoft.com/office/powerpoint/2010/main" val="12873142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365125"/>
            <a:ext cx="8699500" cy="549275"/>
          </a:xfrm>
        </p:spPr>
        <p:txBody>
          <a:bodyPr/>
          <a:lstStyle/>
          <a:p>
            <a:r>
              <a:rPr lang="en-US" altLang="en-US" sz="2800" dirty="0" smtClean="0">
                <a:solidFill>
                  <a:srgbClr val="002060"/>
                </a:solidFill>
              </a:rPr>
              <a:t>About CEADIR</a:t>
            </a:r>
          </a:p>
        </p:txBody>
      </p:sp>
      <p:sp>
        <p:nvSpPr>
          <p:cNvPr id="3" name="Content Placeholder 2"/>
          <p:cNvSpPr>
            <a:spLocks noGrp="1"/>
          </p:cNvSpPr>
          <p:nvPr>
            <p:ph idx="1"/>
          </p:nvPr>
        </p:nvSpPr>
        <p:spPr>
          <a:xfrm>
            <a:off x="222069" y="1371602"/>
            <a:ext cx="5316581" cy="1358536"/>
          </a:xfrm>
          <a:solidFill>
            <a:schemeClr val="bg1"/>
          </a:solidFill>
        </p:spPr>
        <p:txBody>
          <a:bodyPr/>
          <a:lstStyle/>
          <a:p>
            <a:pPr marL="0" indent="0">
              <a:buFontTx/>
              <a:buNone/>
              <a:defRPr/>
            </a:pPr>
            <a:r>
              <a:rPr lang="en-US" b="1" i="1" dirty="0" smtClean="0">
                <a:solidFill>
                  <a:srgbClr val="00B050"/>
                </a:solidFill>
              </a:rPr>
              <a:t>CEADIR</a:t>
            </a:r>
            <a:r>
              <a:rPr lang="en-US" b="1" i="1" dirty="0" smtClean="0"/>
              <a:t> </a:t>
            </a:r>
            <a:r>
              <a:rPr lang="en-US" i="1" dirty="0" smtClean="0">
                <a:solidFill>
                  <a:srgbClr val="666666"/>
                </a:solidFill>
              </a:rPr>
              <a:t>supports countries to assess and scale up low-carbon, climate resilient development.</a:t>
            </a:r>
            <a:endParaRPr lang="en-US" dirty="0"/>
          </a:p>
          <a:p>
            <a:pPr marL="327646" indent="-327646">
              <a:defRPr/>
            </a:pPr>
            <a:endParaRPr lang="en-US" dirty="0"/>
          </a:p>
        </p:txBody>
      </p:sp>
      <p:sp>
        <p:nvSpPr>
          <p:cNvPr id="4" name="Slide Number Placeholder 3"/>
          <p:cNvSpPr>
            <a:spLocks noGrp="1"/>
          </p:cNvSpPr>
          <p:nvPr>
            <p:ph type="sldNum" sz="quarter" idx="12"/>
          </p:nvPr>
        </p:nvSpPr>
        <p:spPr/>
        <p:txBody>
          <a:bodyPr/>
          <a:lstStyle/>
          <a:p>
            <a:pPr>
              <a:defRPr/>
            </a:pPr>
            <a:fld id="{E915F41D-09D7-4220-9A3B-BFFF0C4FBFBD}" type="slidenum">
              <a:rPr lang="en-US" sz="1600" smtClean="0">
                <a:solidFill>
                  <a:prstClr val="black"/>
                </a:solidFill>
              </a:rPr>
              <a:pPr>
                <a:defRPr/>
              </a:pPr>
              <a:t>55</a:t>
            </a:fld>
            <a:endParaRPr lang="en-US" sz="1600" dirty="0">
              <a:solidFill>
                <a:prstClr val="black"/>
              </a:solidFill>
            </a:endParaRPr>
          </a:p>
        </p:txBody>
      </p:sp>
      <p:sp>
        <p:nvSpPr>
          <p:cNvPr id="7" name="TextBox 6"/>
          <p:cNvSpPr txBox="1"/>
          <p:nvPr/>
        </p:nvSpPr>
        <p:spPr>
          <a:xfrm>
            <a:off x="5799138" y="3276600"/>
            <a:ext cx="2870200" cy="2535238"/>
          </a:xfrm>
          <a:prstGeom prst="rect">
            <a:avLst/>
          </a:prstGeom>
          <a:solidFill>
            <a:schemeClr val="accent2"/>
          </a:solidFill>
          <a:effectLst>
            <a:outerShdw blurRad="50800" dist="38100" dir="2700000" algn="tl" rotWithShape="0">
              <a:prstClr val="black">
                <a:alpha val="40000"/>
              </a:prstClr>
            </a:outerShdw>
          </a:effectLst>
        </p:spPr>
        <p:txBody>
          <a:bodyPr lIns="87396" tIns="43661" rIns="87396" bIns="43661">
            <a:spAutoFit/>
          </a:bodyPr>
          <a:lstStyle/>
          <a:p>
            <a:pPr defTabSz="914400" eaLnBrk="0" fontAlgn="base" hangingPunct="0">
              <a:spcBef>
                <a:spcPct val="0"/>
              </a:spcBef>
              <a:spcAft>
                <a:spcPct val="0"/>
              </a:spcAft>
              <a:defRPr/>
            </a:pPr>
            <a:r>
              <a:rPr lang="en-US" sz="2200" b="1" i="1" dirty="0">
                <a:solidFill>
                  <a:srgbClr val="00B050"/>
                </a:solidFill>
                <a:cs typeface="Arial" pitchFamily="34" charset="0"/>
              </a:rPr>
              <a:t>CEADIR Series</a:t>
            </a:r>
          </a:p>
          <a:p>
            <a:pPr marL="436881" indent="-436881" defTabSz="914400" eaLnBrk="0" fontAlgn="base" hangingPunct="0">
              <a:spcBef>
                <a:spcPct val="0"/>
              </a:spcBef>
              <a:spcAft>
                <a:spcPct val="0"/>
              </a:spcAft>
              <a:buFont typeface="Wingdings" panose="05000000000000000000" pitchFamily="2" charset="2"/>
              <a:buChar char="v"/>
              <a:defRPr/>
            </a:pPr>
            <a:r>
              <a:rPr lang="en-US" sz="2200" b="1" dirty="0">
                <a:solidFill>
                  <a:srgbClr val="002060"/>
                </a:solidFill>
                <a:cs typeface="Arial" pitchFamily="34" charset="0"/>
              </a:rPr>
              <a:t>Expert dialogues</a:t>
            </a:r>
          </a:p>
          <a:p>
            <a:pPr marL="436881" indent="-436881" defTabSz="914400" eaLnBrk="0" fontAlgn="base" hangingPunct="0">
              <a:spcBef>
                <a:spcPct val="0"/>
              </a:spcBef>
              <a:spcAft>
                <a:spcPct val="0"/>
              </a:spcAft>
              <a:buFont typeface="Wingdings" panose="05000000000000000000" pitchFamily="2" charset="2"/>
              <a:buChar char="v"/>
              <a:defRPr/>
            </a:pPr>
            <a:r>
              <a:rPr lang="en-US" sz="2200" b="1" dirty="0">
                <a:solidFill>
                  <a:srgbClr val="002060"/>
                </a:solidFill>
                <a:cs typeface="Arial" pitchFamily="34" charset="0"/>
              </a:rPr>
              <a:t>Critical issues</a:t>
            </a:r>
          </a:p>
          <a:p>
            <a:pPr marL="436881" indent="-436881" defTabSz="914400" eaLnBrk="0" fontAlgn="base" hangingPunct="0">
              <a:spcBef>
                <a:spcPct val="0"/>
              </a:spcBef>
              <a:spcAft>
                <a:spcPct val="0"/>
              </a:spcAft>
              <a:buFont typeface="Wingdings" panose="05000000000000000000" pitchFamily="2" charset="2"/>
              <a:buChar char="v"/>
              <a:defRPr/>
            </a:pPr>
            <a:r>
              <a:rPr lang="en-US" sz="2200" b="1" dirty="0">
                <a:solidFill>
                  <a:srgbClr val="002060"/>
                </a:solidFill>
                <a:cs typeface="Arial" pitchFamily="34" charset="0"/>
              </a:rPr>
              <a:t>Economic analysis </a:t>
            </a:r>
          </a:p>
          <a:p>
            <a:pPr marL="436881" indent="-436881" defTabSz="914400" eaLnBrk="0" fontAlgn="base" hangingPunct="0">
              <a:spcBef>
                <a:spcPct val="0"/>
              </a:spcBef>
              <a:spcAft>
                <a:spcPct val="0"/>
              </a:spcAft>
              <a:buFont typeface="Wingdings" panose="05000000000000000000" pitchFamily="2" charset="2"/>
              <a:buChar char="v"/>
              <a:defRPr/>
            </a:pPr>
            <a:r>
              <a:rPr lang="en-US" sz="2200" b="1" dirty="0">
                <a:solidFill>
                  <a:srgbClr val="002060"/>
                </a:solidFill>
                <a:cs typeface="Arial" pitchFamily="34" charset="0"/>
              </a:rPr>
              <a:t>Financing climate change</a:t>
            </a:r>
            <a:endParaRPr lang="en-US" sz="2200" b="1" i="1" dirty="0">
              <a:solidFill>
                <a:srgbClr val="00B050"/>
              </a:solidFill>
              <a:cs typeface="Arial"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8975" y="1219200"/>
            <a:ext cx="2900363" cy="17716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39633" y="4184621"/>
            <a:ext cx="5199017" cy="2631490"/>
          </a:xfrm>
          <a:prstGeom prst="rect">
            <a:avLst/>
          </a:prstGeom>
          <a:noFill/>
        </p:spPr>
        <p:txBody>
          <a:bodyPr wrap="square" rtlCol="0">
            <a:spAutoFit/>
          </a:bodyPr>
          <a:lstStyle/>
          <a:p>
            <a:pPr marL="327646" indent="-327646">
              <a:defRPr/>
            </a:pPr>
            <a:endParaRPr lang="en-US" sz="2000" dirty="0" smtClean="0"/>
          </a:p>
          <a:p>
            <a:pPr marL="327646" indent="-327646">
              <a:defRPr/>
            </a:pPr>
            <a:endParaRPr lang="en-US" sz="2000" dirty="0"/>
          </a:p>
          <a:p>
            <a:pPr marL="327646" indent="-327646">
              <a:spcBef>
                <a:spcPts val="600"/>
              </a:spcBef>
              <a:defRPr/>
            </a:pPr>
            <a:r>
              <a:rPr lang="en-US" sz="2000" dirty="0" smtClean="0"/>
              <a:t>Additional questions about CEADIR? </a:t>
            </a:r>
            <a:endParaRPr lang="en-US" sz="2000" dirty="0"/>
          </a:p>
          <a:p>
            <a:pPr marL="365760" lvl="1" indent="-365760">
              <a:spcBef>
                <a:spcPts val="600"/>
              </a:spcBef>
              <a:spcAft>
                <a:spcPts val="0"/>
              </a:spcAft>
              <a:defRPr/>
            </a:pPr>
            <a:r>
              <a:rPr lang="en-US" dirty="0"/>
              <a:t>Dr. Marcia Trump, Chief of Party, CEADIR project, </a:t>
            </a:r>
            <a:r>
              <a:rPr lang="en-US" dirty="0">
                <a:hlinkClick r:id="rId4"/>
              </a:rPr>
              <a:t>marcia_trump@abtassoc.com</a:t>
            </a:r>
            <a:endParaRPr lang="en-US" dirty="0"/>
          </a:p>
          <a:p>
            <a:pPr marL="365760" lvl="1" indent="-365760">
              <a:spcBef>
                <a:spcPts val="600"/>
              </a:spcBef>
              <a:spcAft>
                <a:spcPts val="0"/>
              </a:spcAft>
              <a:defRPr/>
            </a:pPr>
            <a:r>
              <a:rPr lang="en-US" dirty="0"/>
              <a:t>Robert </a:t>
            </a:r>
            <a:r>
              <a:rPr lang="en-US" dirty="0" err="1"/>
              <a:t>Voetsch</a:t>
            </a:r>
            <a:r>
              <a:rPr lang="en-US" dirty="0"/>
              <a:t>, Project Manager, CEADIR project, </a:t>
            </a:r>
            <a:r>
              <a:rPr lang="en-US" dirty="0">
                <a:hlinkClick r:id="rId5"/>
              </a:rPr>
              <a:t>rvoetsch@crownagents.com</a:t>
            </a:r>
            <a:endParaRPr lang="en-US" dirty="0"/>
          </a:p>
          <a:p>
            <a:endParaRPr lang="en-US" dirty="0"/>
          </a:p>
        </p:txBody>
      </p:sp>
      <p:sp>
        <p:nvSpPr>
          <p:cNvPr id="8" name="TextBox 7"/>
          <p:cNvSpPr txBox="1"/>
          <p:nvPr/>
        </p:nvSpPr>
        <p:spPr>
          <a:xfrm>
            <a:off x="339633" y="2730138"/>
            <a:ext cx="5199017" cy="2523768"/>
          </a:xfrm>
          <a:prstGeom prst="rect">
            <a:avLst/>
          </a:prstGeom>
          <a:noFill/>
        </p:spPr>
        <p:txBody>
          <a:bodyPr wrap="square" rtlCol="0">
            <a:spAutoFit/>
          </a:bodyPr>
          <a:lstStyle/>
          <a:p>
            <a:pPr>
              <a:defRPr/>
            </a:pPr>
            <a:r>
              <a:rPr lang="en-US" sz="2000" dirty="0"/>
              <a:t>For more information about CEADIR’s work in financing climate change activities</a:t>
            </a:r>
            <a:r>
              <a:rPr lang="en-US" sz="2000" dirty="0" smtClean="0"/>
              <a:t>?</a:t>
            </a:r>
            <a:endParaRPr lang="en-US" dirty="0"/>
          </a:p>
          <a:p>
            <a:pPr marL="365760" lvl="1" indent="-365760">
              <a:spcBef>
                <a:spcPts val="600"/>
              </a:spcBef>
              <a:spcAft>
                <a:spcPts val="0"/>
              </a:spcAft>
              <a:defRPr/>
            </a:pPr>
            <a:r>
              <a:rPr lang="en-US" dirty="0"/>
              <a:t>Michele Laird, CEADIR project, </a:t>
            </a:r>
            <a:r>
              <a:rPr lang="en-US" dirty="0" smtClean="0">
                <a:hlinkClick r:id="rId6"/>
              </a:rPr>
              <a:t>michele_laird@abtassoc.com</a:t>
            </a:r>
            <a:endParaRPr lang="en-US" dirty="0" smtClean="0"/>
          </a:p>
          <a:p>
            <a:pPr marL="365760" lvl="1" indent="-365760">
              <a:spcBef>
                <a:spcPts val="600"/>
              </a:spcBef>
              <a:spcAft>
                <a:spcPts val="0"/>
              </a:spcAft>
              <a:defRPr/>
            </a:pPr>
            <a:r>
              <a:rPr lang="en-US" dirty="0" smtClean="0"/>
              <a:t>Alan Miller, CEADIR project</a:t>
            </a:r>
            <a:r>
              <a:rPr lang="en-US" dirty="0"/>
              <a:t>, </a:t>
            </a:r>
            <a:r>
              <a:rPr lang="en-US" dirty="0" smtClean="0">
                <a:hlinkClick r:id="rId7"/>
              </a:rPr>
              <a:t>astanley92@gmail.com</a:t>
            </a:r>
            <a:endParaRPr lang="en-US" dirty="0" smtClean="0"/>
          </a:p>
          <a:p>
            <a:pPr marL="365760" lvl="1">
              <a:spcBef>
                <a:spcPts val="0"/>
              </a:spcBef>
              <a:spcAft>
                <a:spcPts val="0"/>
              </a:spcAft>
              <a:defRPr/>
            </a:pPr>
            <a:endParaRPr lang="en-US" dirty="0"/>
          </a:p>
          <a:p>
            <a:endParaRPr lang="en-US" dirty="0"/>
          </a:p>
        </p:txBody>
      </p:sp>
    </p:spTree>
    <p:extLst>
      <p:ext uri="{BB962C8B-B14F-4D97-AF65-F5344CB8AC3E}">
        <p14:creationId xmlns:p14="http://schemas.microsoft.com/office/powerpoint/2010/main" val="1717182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QUESTION 1</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6</a:t>
            </a:fld>
            <a:endParaRPr lang="en-US" dirty="0">
              <a:solidFill>
                <a:prstClr val="black"/>
              </a:solidFill>
            </a:endParaRPr>
          </a:p>
        </p:txBody>
      </p:sp>
      <p:sp>
        <p:nvSpPr>
          <p:cNvPr id="6" name="Content Placeholder 1"/>
          <p:cNvSpPr>
            <a:spLocks noGrp="1"/>
          </p:cNvSpPr>
          <p:nvPr>
            <p:ph idx="1"/>
          </p:nvPr>
        </p:nvSpPr>
        <p:spPr>
          <a:xfrm>
            <a:off x="609600" y="2209800"/>
            <a:ext cx="7924800" cy="2971799"/>
          </a:xfrm>
        </p:spPr>
        <p:txBody>
          <a:bodyPr/>
          <a:lstStyle/>
          <a:p>
            <a:pPr marL="0" indent="0" algn="ctr">
              <a:buNone/>
            </a:pPr>
            <a:r>
              <a:rPr lang="en-US" sz="3600" b="1" dirty="0" smtClean="0"/>
              <a:t>IS THERE ENOUGH MONEY IN THE WORLD TO FINANCE CLIMATE CHANGE MITIGATION AND ADAPTATION?</a:t>
            </a:r>
          </a:p>
        </p:txBody>
      </p:sp>
    </p:spTree>
    <p:extLst>
      <p:ext uri="{BB962C8B-B14F-4D97-AF65-F5344CB8AC3E}">
        <p14:creationId xmlns:p14="http://schemas.microsoft.com/office/powerpoint/2010/main" val="1816672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ANSWER 1</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7</a:t>
            </a:fld>
            <a:endParaRPr lang="en-US" dirty="0">
              <a:solidFill>
                <a:prstClr val="black"/>
              </a:solidFill>
            </a:endParaRPr>
          </a:p>
        </p:txBody>
      </p:sp>
      <p:sp>
        <p:nvSpPr>
          <p:cNvPr id="6" name="Content Placeholder 1"/>
          <p:cNvSpPr>
            <a:spLocks noGrp="1"/>
          </p:cNvSpPr>
          <p:nvPr>
            <p:ph idx="1"/>
          </p:nvPr>
        </p:nvSpPr>
        <p:spPr>
          <a:xfrm>
            <a:off x="609600" y="2209800"/>
            <a:ext cx="7924800" cy="2971799"/>
          </a:xfrm>
        </p:spPr>
        <p:txBody>
          <a:bodyPr/>
          <a:lstStyle/>
          <a:p>
            <a:pPr marL="0" indent="0" algn="ctr">
              <a:buNone/>
            </a:pPr>
            <a:r>
              <a:rPr lang="en-US" sz="6000" b="1" dirty="0" smtClean="0"/>
              <a:t>YES!</a:t>
            </a:r>
          </a:p>
        </p:txBody>
      </p:sp>
    </p:spTree>
    <p:extLst>
      <p:ext uri="{BB962C8B-B14F-4D97-AF65-F5344CB8AC3E}">
        <p14:creationId xmlns:p14="http://schemas.microsoft.com/office/powerpoint/2010/main" val="11204563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Where is the money?</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8</a:t>
            </a:fld>
            <a:endParaRPr lang="en-US" dirty="0">
              <a:solidFill>
                <a:prstClr val="black"/>
              </a:solidFill>
            </a:endParaRPr>
          </a:p>
        </p:txBody>
      </p:sp>
      <p:sp>
        <p:nvSpPr>
          <p:cNvPr id="6" name="Content Placeholder 1"/>
          <p:cNvSpPr>
            <a:spLocks noGrp="1"/>
          </p:cNvSpPr>
          <p:nvPr>
            <p:ph idx="1"/>
          </p:nvPr>
        </p:nvSpPr>
        <p:spPr>
          <a:xfrm>
            <a:off x="533400" y="1371601"/>
            <a:ext cx="7543800" cy="1066800"/>
          </a:xfrm>
        </p:spPr>
        <p:txBody>
          <a:bodyPr/>
          <a:lstStyle/>
          <a:p>
            <a:pPr marL="0" indent="0">
              <a:buNone/>
            </a:pPr>
            <a:r>
              <a:rPr lang="en-US" sz="2200" dirty="0" smtClean="0"/>
              <a:t>There is no shortage of finance in the world . Indeed there are almost 100 trillion US dollars in managed assets</a:t>
            </a:r>
          </a:p>
        </p:txBody>
      </p:sp>
      <p:pic>
        <p:nvPicPr>
          <p:cNvPr id="7" name="Picture 6"/>
          <p:cNvPicPr/>
          <p:nvPr/>
        </p:nvPicPr>
        <p:blipFill>
          <a:blip r:embed="rId3"/>
          <a:stretch>
            <a:fillRect/>
          </a:stretch>
        </p:blipFill>
        <p:spPr>
          <a:xfrm>
            <a:off x="304800" y="2137558"/>
            <a:ext cx="8305800" cy="4491842"/>
          </a:xfrm>
          <a:prstGeom prst="rect">
            <a:avLst/>
          </a:prstGeom>
        </p:spPr>
      </p:pic>
    </p:spTree>
    <p:extLst>
      <p:ext uri="{BB962C8B-B14F-4D97-AF65-F5344CB8AC3E}">
        <p14:creationId xmlns:p14="http://schemas.microsoft.com/office/powerpoint/2010/main" val="35476150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7304" y="365760"/>
            <a:ext cx="8618621" cy="548640"/>
          </a:xfrm>
        </p:spPr>
        <p:txBody>
          <a:bodyPr/>
          <a:lstStyle/>
          <a:p>
            <a:r>
              <a:rPr lang="en-US" dirty="0" smtClean="0"/>
              <a:t>QUESTION 2</a:t>
            </a:r>
            <a:endParaRPr lang="en-US" dirty="0"/>
          </a:p>
        </p:txBody>
      </p:sp>
      <p:sp>
        <p:nvSpPr>
          <p:cNvPr id="4" name="Slide Number Placeholder 3"/>
          <p:cNvSpPr>
            <a:spLocks noGrp="1"/>
          </p:cNvSpPr>
          <p:nvPr>
            <p:ph type="sldNum" sz="quarter" idx="12"/>
          </p:nvPr>
        </p:nvSpPr>
        <p:spPr/>
        <p:txBody>
          <a:bodyPr/>
          <a:lstStyle/>
          <a:p>
            <a:pPr>
              <a:defRPr/>
            </a:pPr>
            <a:fld id="{7CCE0265-FAE4-427D-9BBC-6757FFB9420A}" type="slidenum">
              <a:rPr lang="en-US" smtClean="0">
                <a:solidFill>
                  <a:prstClr val="black"/>
                </a:solidFill>
              </a:rPr>
              <a:pPr>
                <a:defRPr/>
              </a:pPr>
              <a:t>9</a:t>
            </a:fld>
            <a:endParaRPr lang="en-US" dirty="0">
              <a:solidFill>
                <a:prstClr val="black"/>
              </a:solidFill>
            </a:endParaRPr>
          </a:p>
        </p:txBody>
      </p:sp>
      <p:sp>
        <p:nvSpPr>
          <p:cNvPr id="6" name="Content Placeholder 1"/>
          <p:cNvSpPr>
            <a:spLocks noGrp="1"/>
          </p:cNvSpPr>
          <p:nvPr>
            <p:ph idx="1"/>
          </p:nvPr>
        </p:nvSpPr>
        <p:spPr>
          <a:xfrm>
            <a:off x="609600" y="1981200"/>
            <a:ext cx="7620000" cy="3657600"/>
          </a:xfrm>
        </p:spPr>
        <p:txBody>
          <a:bodyPr/>
          <a:lstStyle/>
          <a:p>
            <a:pPr marL="0" indent="0" algn="ctr">
              <a:buNone/>
            </a:pPr>
            <a:r>
              <a:rPr lang="en-US" sz="3600" b="1" dirty="0" smtClean="0"/>
              <a:t>IS ENOUGH MONEY CURRENTLY FLOWING TO CLIMATE CHANGE MITIGATION AND ADAPTATION PROJECTS IN DEVELOPING COUNTRIES?</a:t>
            </a:r>
          </a:p>
        </p:txBody>
      </p:sp>
    </p:spTree>
    <p:extLst>
      <p:ext uri="{BB962C8B-B14F-4D97-AF65-F5344CB8AC3E}">
        <p14:creationId xmlns:p14="http://schemas.microsoft.com/office/powerpoint/2010/main" val="1721585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USAID Colors">
      <a:dk1>
        <a:sysClr val="windowText" lastClr="000000"/>
      </a:dk1>
      <a:lt1>
        <a:sysClr val="window" lastClr="FFFFFF"/>
      </a:lt1>
      <a:dk2>
        <a:srgbClr val="002A6C"/>
      </a:dk2>
      <a:lt2>
        <a:srgbClr val="C2113A"/>
      </a:lt2>
      <a:accent1>
        <a:srgbClr val="666666"/>
      </a:accent1>
      <a:accent2>
        <a:srgbClr val="DDDDDD"/>
      </a:accent2>
      <a:accent3>
        <a:srgbClr val="9DBFE5"/>
      </a:accent3>
      <a:accent4>
        <a:srgbClr val="8064A2"/>
      </a:accent4>
      <a:accent5>
        <a:srgbClr val="4BACC6"/>
      </a:accent5>
      <a:accent6>
        <a:srgbClr val="F79646"/>
      </a:accent6>
      <a:hlink>
        <a:srgbClr val="0000FF"/>
      </a:hlink>
      <a:folHlink>
        <a:srgbClr val="80008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SAID Original Theme">
  <a:themeElements>
    <a:clrScheme name="USAID Colors">
      <a:dk1>
        <a:sysClr val="windowText" lastClr="000000"/>
      </a:dk1>
      <a:lt1>
        <a:sysClr val="window" lastClr="FFFFFF"/>
      </a:lt1>
      <a:dk2>
        <a:srgbClr val="002A6C"/>
      </a:dk2>
      <a:lt2>
        <a:srgbClr val="C2113A"/>
      </a:lt2>
      <a:accent1>
        <a:srgbClr val="666666"/>
      </a:accent1>
      <a:accent2>
        <a:srgbClr val="DDDDDD"/>
      </a:accent2>
      <a:accent3>
        <a:srgbClr val="9DBFE5"/>
      </a:accent3>
      <a:accent4>
        <a:srgbClr val="8064A2"/>
      </a:accent4>
      <a:accent5>
        <a:srgbClr val="4BACC6"/>
      </a:accent5>
      <a:accent6>
        <a:srgbClr val="F79646"/>
      </a:accent6>
      <a:hlink>
        <a:srgbClr val="0000FF"/>
      </a:hlink>
      <a:folHlink>
        <a:srgbClr val="80008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1742</TotalTime>
  <Words>2656</Words>
  <Application>Microsoft Macintosh PowerPoint</Application>
  <PresentationFormat>On-screen Show (4:3)</PresentationFormat>
  <Paragraphs>463</Paragraphs>
  <Slides>55</Slides>
  <Notes>39</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1_Office Theme</vt:lpstr>
      <vt:lpstr>Blank</vt:lpstr>
      <vt:lpstr>USAID Original Theme</vt:lpstr>
      <vt:lpstr>Custom Design</vt:lpstr>
      <vt:lpstr>Training Session 3: Financial instruments and innovative risk mitigation instruments  </vt:lpstr>
      <vt:lpstr>Financial Instruments &amp;  Innovative Risk Mitigation Instruments for Climate Financing   Alan Miller, USAID/CEADIR (Crown Regents USA)  Michèle Laird, USAID/CEADIR (Abt Associates Inc.)   October 14, 2015   •  LEDS GP Annual Conference </vt:lpstr>
      <vt:lpstr> Agenda</vt:lpstr>
      <vt:lpstr>Put your hands in the air</vt:lpstr>
      <vt:lpstr>PUT YOUR HANDS IN THE AIR!!</vt:lpstr>
      <vt:lpstr>QUESTION 1</vt:lpstr>
      <vt:lpstr>ANSWER 1</vt:lpstr>
      <vt:lpstr>Where is the money?</vt:lpstr>
      <vt:lpstr>QUESTION 2</vt:lpstr>
      <vt:lpstr>ANSWER 2</vt:lpstr>
      <vt:lpstr>Only a small portion is reaching climate investments</vt:lpstr>
      <vt:lpstr>So then, what’s the problem?</vt:lpstr>
      <vt:lpstr>QUESTION 3</vt:lpstr>
      <vt:lpstr>ANSWER 3</vt:lpstr>
      <vt:lpstr>Nature of private finance</vt:lpstr>
      <vt:lpstr>Snapshot of financial market players</vt:lpstr>
      <vt:lpstr>Individual transactions</vt:lpstr>
      <vt:lpstr>Boiling it down</vt:lpstr>
      <vt:lpstr>Barriers to mobilizing private finance</vt:lpstr>
      <vt:lpstr>Public finance mechanisms can overcome barriers</vt:lpstr>
      <vt:lpstr>PowerPoint Presentation</vt:lpstr>
      <vt:lpstr>All climate change projects are not the same</vt:lpstr>
      <vt:lpstr>Perceived risks</vt:lpstr>
      <vt:lpstr>Different instruments for different activities</vt:lpstr>
      <vt:lpstr>Blending of financial sources and policy instruments necessary</vt:lpstr>
      <vt:lpstr>Example of public and private sector together financing climate change project: Concentrating Solar Power (CSP)</vt:lpstr>
      <vt:lpstr>Example: Menengai Geothermal Development Project </vt:lpstr>
      <vt:lpstr>Example: USAID CEADIR and Climate Bonds</vt:lpstr>
      <vt:lpstr>PowerPoint Presentation</vt:lpstr>
      <vt:lpstr>Innovative Instrument Case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Mobilizing private finance in your country</vt:lpstr>
      <vt:lpstr>Capturing discussion points and outputs</vt:lpstr>
      <vt:lpstr>Hearing back from you </vt:lpstr>
      <vt:lpstr>Last thoughts….</vt:lpstr>
      <vt:lpstr>Questions to inform leveraging of private finance</vt:lpstr>
      <vt:lpstr>USAID CEADIR Climate Finance E-Tool</vt:lpstr>
      <vt:lpstr>Thank you!!!</vt:lpstr>
      <vt:lpstr>About CEADIR</vt:lpstr>
    </vt:vector>
  </TitlesOfParts>
  <Company>Talik &amp;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LEDS Financing Enabling policy framework and public budget support</dc:title>
  <dc:creator>Alexandra Stubbings</dc:creator>
  <cp:lastModifiedBy>Caroline  Uriarte</cp:lastModifiedBy>
  <cp:revision>46</cp:revision>
  <dcterms:created xsi:type="dcterms:W3CDTF">2014-08-26T11:51:48Z</dcterms:created>
  <dcterms:modified xsi:type="dcterms:W3CDTF">2015-10-14T17:03:02Z</dcterms:modified>
</cp:coreProperties>
</file>