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2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8B8DD-5B80-432C-AD33-02754F2FC728}" type="doc">
      <dgm:prSet loTypeId="urn:microsoft.com/office/officeart/2005/8/layout/gear1" loCatId="relationship" qsTypeId="urn:microsoft.com/office/officeart/2005/8/quickstyle/simple2" qsCatId="simple" csTypeId="urn:microsoft.com/office/officeart/2005/8/colors/accent2_3" csCatId="accent2" phldr="1"/>
      <dgm:spPr/>
    </dgm:pt>
    <dgm:pt modelId="{42486CD2-485F-4D88-8C1A-6611144BD800}">
      <dgm:prSet phldrT="[Texto]"/>
      <dgm:spPr/>
      <dgm:t>
        <a:bodyPr/>
        <a:lstStyle/>
        <a:p>
          <a:r>
            <a:rPr lang="es-SV" dirty="0" smtClean="0"/>
            <a:t>Project/</a:t>
          </a:r>
          <a:r>
            <a:rPr lang="es-SV" dirty="0" err="1" smtClean="0"/>
            <a:t>Programme</a:t>
          </a:r>
          <a:r>
            <a:rPr lang="es-SV" dirty="0" smtClean="0"/>
            <a:t> </a:t>
          </a:r>
          <a:r>
            <a:rPr lang="es-SV" dirty="0" err="1" smtClean="0"/>
            <a:t>Proposals</a:t>
          </a:r>
          <a:endParaRPr lang="es-SV" dirty="0"/>
        </a:p>
      </dgm:t>
    </dgm:pt>
    <dgm:pt modelId="{6B2129FD-B458-4A01-A71C-F1DED8631896}" type="parTrans" cxnId="{7E0E5E18-20AA-4849-940C-4279899568D2}">
      <dgm:prSet/>
      <dgm:spPr/>
      <dgm:t>
        <a:bodyPr/>
        <a:lstStyle/>
        <a:p>
          <a:endParaRPr lang="es-SV"/>
        </a:p>
      </dgm:t>
    </dgm:pt>
    <dgm:pt modelId="{4C43F489-1DCB-4549-9755-103EFA2796BB}" type="sibTrans" cxnId="{7E0E5E18-20AA-4849-940C-4279899568D2}">
      <dgm:prSet/>
      <dgm:spPr/>
      <dgm:t>
        <a:bodyPr/>
        <a:lstStyle/>
        <a:p>
          <a:endParaRPr lang="es-SV"/>
        </a:p>
      </dgm:t>
    </dgm:pt>
    <dgm:pt modelId="{C3E3C06D-A096-4165-AA24-1DFD42B58ED9}">
      <dgm:prSet phldrT="[Texto]"/>
      <dgm:spPr/>
      <dgm:t>
        <a:bodyPr/>
        <a:lstStyle/>
        <a:p>
          <a:r>
            <a:rPr lang="es-SV" dirty="0" err="1" smtClean="0"/>
            <a:t>Accreditation</a:t>
          </a:r>
          <a:endParaRPr lang="es-SV" dirty="0"/>
        </a:p>
      </dgm:t>
    </dgm:pt>
    <dgm:pt modelId="{28A42976-6AAB-40D6-8DB3-070F35EFBD44}" type="parTrans" cxnId="{D22075B8-DB01-4796-AC7E-458383893E8D}">
      <dgm:prSet/>
      <dgm:spPr/>
      <dgm:t>
        <a:bodyPr/>
        <a:lstStyle/>
        <a:p>
          <a:endParaRPr lang="es-SV"/>
        </a:p>
      </dgm:t>
    </dgm:pt>
    <dgm:pt modelId="{ACF58DA0-03F9-4AFC-82B1-15EF74EFF950}" type="sibTrans" cxnId="{D22075B8-DB01-4796-AC7E-458383893E8D}">
      <dgm:prSet/>
      <dgm:spPr/>
      <dgm:t>
        <a:bodyPr/>
        <a:lstStyle/>
        <a:p>
          <a:endParaRPr lang="es-SV"/>
        </a:p>
      </dgm:t>
    </dgm:pt>
    <dgm:pt modelId="{B0181158-4484-42F9-BB12-47C714898DC9}">
      <dgm:prSet phldrT="[Texto]"/>
      <dgm:spPr/>
      <dgm:t>
        <a:bodyPr/>
        <a:lstStyle/>
        <a:p>
          <a:r>
            <a:rPr lang="es-SV" dirty="0" err="1" smtClean="0"/>
            <a:t>Readiness</a:t>
          </a:r>
          <a:endParaRPr lang="es-SV" dirty="0"/>
        </a:p>
      </dgm:t>
    </dgm:pt>
    <dgm:pt modelId="{20664471-6447-4454-BB86-19879E789A11}" type="parTrans" cxnId="{EE9F0AFB-A1DC-4CFA-901C-2498B0CE5879}">
      <dgm:prSet/>
      <dgm:spPr/>
      <dgm:t>
        <a:bodyPr/>
        <a:lstStyle/>
        <a:p>
          <a:endParaRPr lang="es-SV"/>
        </a:p>
      </dgm:t>
    </dgm:pt>
    <dgm:pt modelId="{07BDD3F7-A937-4E16-97CB-64E833953ED7}" type="sibTrans" cxnId="{EE9F0AFB-A1DC-4CFA-901C-2498B0CE5879}">
      <dgm:prSet/>
      <dgm:spPr/>
      <dgm:t>
        <a:bodyPr/>
        <a:lstStyle/>
        <a:p>
          <a:endParaRPr lang="es-SV"/>
        </a:p>
      </dgm:t>
    </dgm:pt>
    <dgm:pt modelId="{EF3FD9B7-E944-4C42-B062-02F299222AE6}" type="pres">
      <dgm:prSet presAssocID="{E6C8B8DD-5B80-432C-AD33-02754F2FC72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9F710F6-D923-4081-B7AC-097EA02D363B}" type="pres">
      <dgm:prSet presAssocID="{42486CD2-485F-4D88-8C1A-6611144BD80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CF0FD-CDBF-4102-A1A6-841872CD7BA9}" type="pres">
      <dgm:prSet presAssocID="{42486CD2-485F-4D88-8C1A-6611144BD800}" presName="gear1srcNode" presStyleLbl="node1" presStyleIdx="0" presStyleCnt="3"/>
      <dgm:spPr/>
      <dgm:t>
        <a:bodyPr/>
        <a:lstStyle/>
        <a:p>
          <a:endParaRPr lang="en-US"/>
        </a:p>
      </dgm:t>
    </dgm:pt>
    <dgm:pt modelId="{EFAD750E-7B1D-4BAD-BBD4-3BAFF45ACB1E}" type="pres">
      <dgm:prSet presAssocID="{42486CD2-485F-4D88-8C1A-6611144BD800}" presName="gear1dstNode" presStyleLbl="node1" presStyleIdx="0" presStyleCnt="3"/>
      <dgm:spPr/>
      <dgm:t>
        <a:bodyPr/>
        <a:lstStyle/>
        <a:p>
          <a:endParaRPr lang="en-US"/>
        </a:p>
      </dgm:t>
    </dgm:pt>
    <dgm:pt modelId="{7B2CD477-088A-4741-827D-1F9AA9C28CD8}" type="pres">
      <dgm:prSet presAssocID="{C3E3C06D-A096-4165-AA24-1DFD42B58ED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2087C-CB8F-445E-ABF8-A7B026AFF65B}" type="pres">
      <dgm:prSet presAssocID="{C3E3C06D-A096-4165-AA24-1DFD42B58ED9}" presName="gear2srcNode" presStyleLbl="node1" presStyleIdx="1" presStyleCnt="3"/>
      <dgm:spPr/>
      <dgm:t>
        <a:bodyPr/>
        <a:lstStyle/>
        <a:p>
          <a:endParaRPr lang="en-US"/>
        </a:p>
      </dgm:t>
    </dgm:pt>
    <dgm:pt modelId="{D126034A-6628-40D8-A667-5AD76CA176B8}" type="pres">
      <dgm:prSet presAssocID="{C3E3C06D-A096-4165-AA24-1DFD42B58ED9}" presName="gear2dstNode" presStyleLbl="node1" presStyleIdx="1" presStyleCnt="3"/>
      <dgm:spPr/>
      <dgm:t>
        <a:bodyPr/>
        <a:lstStyle/>
        <a:p>
          <a:endParaRPr lang="en-US"/>
        </a:p>
      </dgm:t>
    </dgm:pt>
    <dgm:pt modelId="{5EC54E9A-A549-4961-8EF8-0A5DD065956D}" type="pres">
      <dgm:prSet presAssocID="{B0181158-4484-42F9-BB12-47C714898DC9}" presName="gear3" presStyleLbl="node1" presStyleIdx="2" presStyleCnt="3"/>
      <dgm:spPr/>
      <dgm:t>
        <a:bodyPr/>
        <a:lstStyle/>
        <a:p>
          <a:endParaRPr lang="en-US"/>
        </a:p>
      </dgm:t>
    </dgm:pt>
    <dgm:pt modelId="{064030B7-68A1-4D37-86F3-E6E758707E5D}" type="pres">
      <dgm:prSet presAssocID="{B0181158-4484-42F9-BB12-47C714898DC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8C569-2BC0-4CFC-A7CA-CD8E2E050D44}" type="pres">
      <dgm:prSet presAssocID="{B0181158-4484-42F9-BB12-47C714898DC9}" presName="gear3srcNode" presStyleLbl="node1" presStyleIdx="2" presStyleCnt="3"/>
      <dgm:spPr/>
      <dgm:t>
        <a:bodyPr/>
        <a:lstStyle/>
        <a:p>
          <a:endParaRPr lang="en-US"/>
        </a:p>
      </dgm:t>
    </dgm:pt>
    <dgm:pt modelId="{93FDE435-E5AE-4BE9-B2D3-3535AB0C2895}" type="pres">
      <dgm:prSet presAssocID="{B0181158-4484-42F9-BB12-47C714898DC9}" presName="gear3dstNode" presStyleLbl="node1" presStyleIdx="2" presStyleCnt="3"/>
      <dgm:spPr/>
      <dgm:t>
        <a:bodyPr/>
        <a:lstStyle/>
        <a:p>
          <a:endParaRPr lang="en-US"/>
        </a:p>
      </dgm:t>
    </dgm:pt>
    <dgm:pt modelId="{37137559-1A81-4DA1-85A7-CE3E0BDFFB93}" type="pres">
      <dgm:prSet presAssocID="{4C43F489-1DCB-4549-9755-103EFA2796BB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B5DC2252-10A8-4126-965C-B59A7613B271}" type="pres">
      <dgm:prSet presAssocID="{ACF58DA0-03F9-4AFC-82B1-15EF74EFF95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A701526-3DEA-4CB8-897F-4ACB16FD22AC}" type="pres">
      <dgm:prSet presAssocID="{07BDD3F7-A937-4E16-97CB-64E833953ED7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9CAD36F-36B0-1949-99DC-0B69C1B394C3}" type="presOf" srcId="{42486CD2-485F-4D88-8C1A-6611144BD800}" destId="{EFAD750E-7B1D-4BAD-BBD4-3BAFF45ACB1E}" srcOrd="2" destOrd="0" presId="urn:microsoft.com/office/officeart/2005/8/layout/gear1"/>
    <dgm:cxn modelId="{7E0E5E18-20AA-4849-940C-4279899568D2}" srcId="{E6C8B8DD-5B80-432C-AD33-02754F2FC728}" destId="{42486CD2-485F-4D88-8C1A-6611144BD800}" srcOrd="0" destOrd="0" parTransId="{6B2129FD-B458-4A01-A71C-F1DED8631896}" sibTransId="{4C43F489-1DCB-4549-9755-103EFA2796BB}"/>
    <dgm:cxn modelId="{226A0245-2306-2040-9EEE-48B486495A43}" type="presOf" srcId="{B0181158-4484-42F9-BB12-47C714898DC9}" destId="{93FDE435-E5AE-4BE9-B2D3-3535AB0C2895}" srcOrd="3" destOrd="0" presId="urn:microsoft.com/office/officeart/2005/8/layout/gear1"/>
    <dgm:cxn modelId="{C4A863C4-9370-F945-9B62-B53FD9A4B307}" type="presOf" srcId="{42486CD2-485F-4D88-8C1A-6611144BD800}" destId="{156CF0FD-CDBF-4102-A1A6-841872CD7BA9}" srcOrd="1" destOrd="0" presId="urn:microsoft.com/office/officeart/2005/8/layout/gear1"/>
    <dgm:cxn modelId="{ED73E60E-A66B-2E45-B915-51F7DB26A3D6}" type="presOf" srcId="{ACF58DA0-03F9-4AFC-82B1-15EF74EFF950}" destId="{B5DC2252-10A8-4126-965C-B59A7613B271}" srcOrd="0" destOrd="0" presId="urn:microsoft.com/office/officeart/2005/8/layout/gear1"/>
    <dgm:cxn modelId="{91B49DA4-0338-BE42-BAEE-32E7661F98BA}" type="presOf" srcId="{07BDD3F7-A937-4E16-97CB-64E833953ED7}" destId="{1A701526-3DEA-4CB8-897F-4ACB16FD22AC}" srcOrd="0" destOrd="0" presId="urn:microsoft.com/office/officeart/2005/8/layout/gear1"/>
    <dgm:cxn modelId="{5DAA36BC-E902-0C4E-BA34-02F6A77A2D45}" type="presOf" srcId="{C3E3C06D-A096-4165-AA24-1DFD42B58ED9}" destId="{21E2087C-CB8F-445E-ABF8-A7B026AFF65B}" srcOrd="1" destOrd="0" presId="urn:microsoft.com/office/officeart/2005/8/layout/gear1"/>
    <dgm:cxn modelId="{00F74A25-C074-8941-813F-C37B2F27DA7A}" type="presOf" srcId="{42486CD2-485F-4D88-8C1A-6611144BD800}" destId="{29F710F6-D923-4081-B7AC-097EA02D363B}" srcOrd="0" destOrd="0" presId="urn:microsoft.com/office/officeart/2005/8/layout/gear1"/>
    <dgm:cxn modelId="{7DBED19F-FEAD-0B4F-A1B5-C223F2D0427A}" type="presOf" srcId="{4C43F489-1DCB-4549-9755-103EFA2796BB}" destId="{37137559-1A81-4DA1-85A7-CE3E0BDFFB93}" srcOrd="0" destOrd="0" presId="urn:microsoft.com/office/officeart/2005/8/layout/gear1"/>
    <dgm:cxn modelId="{3C44E67F-D0BC-7845-88A9-DD6C2E5C68D1}" type="presOf" srcId="{B0181158-4484-42F9-BB12-47C714898DC9}" destId="{5EC54E9A-A549-4961-8EF8-0A5DD065956D}" srcOrd="0" destOrd="0" presId="urn:microsoft.com/office/officeart/2005/8/layout/gear1"/>
    <dgm:cxn modelId="{CD9F53CC-2008-D749-94A0-CBF7BBE8E398}" type="presOf" srcId="{B0181158-4484-42F9-BB12-47C714898DC9}" destId="{5038C569-2BC0-4CFC-A7CA-CD8E2E050D44}" srcOrd="2" destOrd="0" presId="urn:microsoft.com/office/officeart/2005/8/layout/gear1"/>
    <dgm:cxn modelId="{72B9E996-2561-EF49-B926-CD5E7A49A809}" type="presOf" srcId="{C3E3C06D-A096-4165-AA24-1DFD42B58ED9}" destId="{7B2CD477-088A-4741-827D-1F9AA9C28CD8}" srcOrd="0" destOrd="0" presId="urn:microsoft.com/office/officeart/2005/8/layout/gear1"/>
    <dgm:cxn modelId="{D22075B8-DB01-4796-AC7E-458383893E8D}" srcId="{E6C8B8DD-5B80-432C-AD33-02754F2FC728}" destId="{C3E3C06D-A096-4165-AA24-1DFD42B58ED9}" srcOrd="1" destOrd="0" parTransId="{28A42976-6AAB-40D6-8DB3-070F35EFBD44}" sibTransId="{ACF58DA0-03F9-4AFC-82B1-15EF74EFF950}"/>
    <dgm:cxn modelId="{9CABD77B-B017-4047-86A8-F32173872399}" type="presOf" srcId="{E6C8B8DD-5B80-432C-AD33-02754F2FC728}" destId="{EF3FD9B7-E944-4C42-B062-02F299222AE6}" srcOrd="0" destOrd="0" presId="urn:microsoft.com/office/officeart/2005/8/layout/gear1"/>
    <dgm:cxn modelId="{60B683D2-C127-0E45-B916-03737EFA1EDD}" type="presOf" srcId="{C3E3C06D-A096-4165-AA24-1DFD42B58ED9}" destId="{D126034A-6628-40D8-A667-5AD76CA176B8}" srcOrd="2" destOrd="0" presId="urn:microsoft.com/office/officeart/2005/8/layout/gear1"/>
    <dgm:cxn modelId="{EE9F0AFB-A1DC-4CFA-901C-2498B0CE5879}" srcId="{E6C8B8DD-5B80-432C-AD33-02754F2FC728}" destId="{B0181158-4484-42F9-BB12-47C714898DC9}" srcOrd="2" destOrd="0" parTransId="{20664471-6447-4454-BB86-19879E789A11}" sibTransId="{07BDD3F7-A937-4E16-97CB-64E833953ED7}"/>
    <dgm:cxn modelId="{9A1B7265-2D88-944F-8366-7B1649A6E046}" type="presOf" srcId="{B0181158-4484-42F9-BB12-47C714898DC9}" destId="{064030B7-68A1-4D37-86F3-E6E758707E5D}" srcOrd="1" destOrd="0" presId="urn:microsoft.com/office/officeart/2005/8/layout/gear1"/>
    <dgm:cxn modelId="{F98EB9CB-ED15-C347-89D7-E8010D30870A}" type="presParOf" srcId="{EF3FD9B7-E944-4C42-B062-02F299222AE6}" destId="{29F710F6-D923-4081-B7AC-097EA02D363B}" srcOrd="0" destOrd="0" presId="urn:microsoft.com/office/officeart/2005/8/layout/gear1"/>
    <dgm:cxn modelId="{E2E4A4F6-A475-C04C-BE8D-FFA1387713B8}" type="presParOf" srcId="{EF3FD9B7-E944-4C42-B062-02F299222AE6}" destId="{156CF0FD-CDBF-4102-A1A6-841872CD7BA9}" srcOrd="1" destOrd="0" presId="urn:microsoft.com/office/officeart/2005/8/layout/gear1"/>
    <dgm:cxn modelId="{16B36099-6FE8-CC47-85E6-0C9448FA14C5}" type="presParOf" srcId="{EF3FD9B7-E944-4C42-B062-02F299222AE6}" destId="{EFAD750E-7B1D-4BAD-BBD4-3BAFF45ACB1E}" srcOrd="2" destOrd="0" presId="urn:microsoft.com/office/officeart/2005/8/layout/gear1"/>
    <dgm:cxn modelId="{6D57EEFA-163D-EA4A-9FA1-167FA558EDE2}" type="presParOf" srcId="{EF3FD9B7-E944-4C42-B062-02F299222AE6}" destId="{7B2CD477-088A-4741-827D-1F9AA9C28CD8}" srcOrd="3" destOrd="0" presId="urn:microsoft.com/office/officeart/2005/8/layout/gear1"/>
    <dgm:cxn modelId="{2BAAADF0-EF61-D34A-A8BD-54A0208BFDF8}" type="presParOf" srcId="{EF3FD9B7-E944-4C42-B062-02F299222AE6}" destId="{21E2087C-CB8F-445E-ABF8-A7B026AFF65B}" srcOrd="4" destOrd="0" presId="urn:microsoft.com/office/officeart/2005/8/layout/gear1"/>
    <dgm:cxn modelId="{610A3BE8-EE65-7E4D-99F6-039ACD4AC32B}" type="presParOf" srcId="{EF3FD9B7-E944-4C42-B062-02F299222AE6}" destId="{D126034A-6628-40D8-A667-5AD76CA176B8}" srcOrd="5" destOrd="0" presId="urn:microsoft.com/office/officeart/2005/8/layout/gear1"/>
    <dgm:cxn modelId="{769D0F28-D86C-A94A-B7F4-68A572281838}" type="presParOf" srcId="{EF3FD9B7-E944-4C42-B062-02F299222AE6}" destId="{5EC54E9A-A549-4961-8EF8-0A5DD065956D}" srcOrd="6" destOrd="0" presId="urn:microsoft.com/office/officeart/2005/8/layout/gear1"/>
    <dgm:cxn modelId="{EFC15A12-EA84-8845-848B-647DA95C4DBA}" type="presParOf" srcId="{EF3FD9B7-E944-4C42-B062-02F299222AE6}" destId="{064030B7-68A1-4D37-86F3-E6E758707E5D}" srcOrd="7" destOrd="0" presId="urn:microsoft.com/office/officeart/2005/8/layout/gear1"/>
    <dgm:cxn modelId="{2084B811-958F-914F-92EA-079386645CA2}" type="presParOf" srcId="{EF3FD9B7-E944-4C42-B062-02F299222AE6}" destId="{5038C569-2BC0-4CFC-A7CA-CD8E2E050D44}" srcOrd="8" destOrd="0" presId="urn:microsoft.com/office/officeart/2005/8/layout/gear1"/>
    <dgm:cxn modelId="{F93B4867-CB89-F645-BCDD-C827A5F143E6}" type="presParOf" srcId="{EF3FD9B7-E944-4C42-B062-02F299222AE6}" destId="{93FDE435-E5AE-4BE9-B2D3-3535AB0C2895}" srcOrd="9" destOrd="0" presId="urn:microsoft.com/office/officeart/2005/8/layout/gear1"/>
    <dgm:cxn modelId="{C2CA3509-3B8B-344B-96B4-5F73F101AF98}" type="presParOf" srcId="{EF3FD9B7-E944-4C42-B062-02F299222AE6}" destId="{37137559-1A81-4DA1-85A7-CE3E0BDFFB93}" srcOrd="10" destOrd="0" presId="urn:microsoft.com/office/officeart/2005/8/layout/gear1"/>
    <dgm:cxn modelId="{48D0F975-8BDB-E14F-B468-78527EDF0AC7}" type="presParOf" srcId="{EF3FD9B7-E944-4C42-B062-02F299222AE6}" destId="{B5DC2252-10A8-4126-965C-B59A7613B271}" srcOrd="11" destOrd="0" presId="urn:microsoft.com/office/officeart/2005/8/layout/gear1"/>
    <dgm:cxn modelId="{EEBC6E70-1308-404B-A1EB-302B3702C0F2}" type="presParOf" srcId="{EF3FD9B7-E944-4C42-B062-02F299222AE6}" destId="{1A701526-3DEA-4CB8-897F-4ACB16FD22A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C264F2-5AE7-3C49-96FC-4301F7B8EF1B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72291A-8FA6-6C44-888E-21F5013593B3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US" b="0" dirty="0" smtClean="0"/>
            <a:t>Fiduciary functions</a:t>
          </a:r>
          <a:endParaRPr lang="en-US" b="0" dirty="0"/>
        </a:p>
      </dgm:t>
    </dgm:pt>
    <dgm:pt modelId="{8262611E-7010-1B4A-861F-78964D96F774}" type="parTrans" cxnId="{AB29995C-DF43-444A-92DC-AA30FBB03676}">
      <dgm:prSet/>
      <dgm:spPr/>
      <dgm:t>
        <a:bodyPr/>
        <a:lstStyle/>
        <a:p>
          <a:endParaRPr lang="en-US"/>
        </a:p>
      </dgm:t>
    </dgm:pt>
    <dgm:pt modelId="{5B680148-1C95-344B-B846-C7158C976B9C}" type="sibTrans" cxnId="{AB29995C-DF43-444A-92DC-AA30FBB03676}">
      <dgm:prSet/>
      <dgm:spPr/>
      <dgm:t>
        <a:bodyPr/>
        <a:lstStyle/>
        <a:p>
          <a:endParaRPr lang="en-US"/>
        </a:p>
      </dgm:t>
    </dgm:pt>
    <dgm:pt modelId="{97A167CE-FC09-7446-8D33-3C591C7320D5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tx2"/>
        </a:solidFill>
        <a:ln>
          <a:noFill/>
        </a:ln>
      </dgm:spPr>
      <dgm:t>
        <a:bodyPr/>
        <a:lstStyle/>
        <a:p>
          <a:pPr rtl="0"/>
          <a:r>
            <a:rPr lang="en-US" b="0" dirty="0" smtClean="0"/>
            <a:t>Size of project/activity within a programme</a:t>
          </a:r>
          <a:endParaRPr lang="en-US" b="0" dirty="0"/>
        </a:p>
      </dgm:t>
    </dgm:pt>
    <dgm:pt modelId="{20D73EDD-CB47-4E42-85FA-68CB0048899C}" type="parTrans" cxnId="{4A7F13C2-258F-4D4B-8817-5DE52EC8503E}">
      <dgm:prSet/>
      <dgm:spPr/>
      <dgm:t>
        <a:bodyPr/>
        <a:lstStyle/>
        <a:p>
          <a:endParaRPr lang="en-US"/>
        </a:p>
      </dgm:t>
    </dgm:pt>
    <dgm:pt modelId="{19D072BA-03DD-1A44-A4A3-3950144FFA62}" type="sibTrans" cxnId="{4A7F13C2-258F-4D4B-8817-5DE52EC8503E}">
      <dgm:prSet/>
      <dgm:spPr/>
      <dgm:t>
        <a:bodyPr/>
        <a:lstStyle/>
        <a:p>
          <a:endParaRPr lang="en-US"/>
        </a:p>
      </dgm:t>
    </dgm:pt>
    <dgm:pt modelId="{9ED6F0DE-89AB-7D47-908C-7A23D7CC2A64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US" b="0" dirty="0" smtClean="0"/>
            <a:t>Environmental and social risk category</a:t>
          </a:r>
          <a:endParaRPr lang="en-US" b="0" dirty="0"/>
        </a:p>
      </dgm:t>
    </dgm:pt>
    <dgm:pt modelId="{DA4A23C3-29C9-F24D-B2C4-3999CD5C6415}" type="parTrans" cxnId="{455E4829-BE10-4447-9E1D-46D30E562149}">
      <dgm:prSet/>
      <dgm:spPr/>
      <dgm:t>
        <a:bodyPr/>
        <a:lstStyle/>
        <a:p>
          <a:endParaRPr lang="en-US"/>
        </a:p>
      </dgm:t>
    </dgm:pt>
    <dgm:pt modelId="{31BBA8FE-F484-C643-A9B6-E70E32B8204E}" type="sibTrans" cxnId="{455E4829-BE10-4447-9E1D-46D30E562149}">
      <dgm:prSet/>
      <dgm:spPr/>
      <dgm:t>
        <a:bodyPr/>
        <a:lstStyle/>
        <a:p>
          <a:endParaRPr lang="en-US"/>
        </a:p>
      </dgm:t>
    </dgm:pt>
    <dgm:pt modelId="{8326CD31-1509-7A42-ADC0-DB364AB699F6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endParaRPr lang="en-US" dirty="0"/>
        </a:p>
      </dgm:t>
    </dgm:pt>
    <dgm:pt modelId="{80335557-DB73-2D46-A8B1-93D73C36F9F4}" type="parTrans" cxnId="{7D29EA02-BDD8-524A-839A-275D8C440AC2}">
      <dgm:prSet/>
      <dgm:spPr/>
      <dgm:t>
        <a:bodyPr/>
        <a:lstStyle/>
        <a:p>
          <a:endParaRPr lang="en-US"/>
        </a:p>
      </dgm:t>
    </dgm:pt>
    <dgm:pt modelId="{2FCC3505-A0EB-DB49-AFB4-E1A7A333E387}" type="sibTrans" cxnId="{7D29EA02-BDD8-524A-839A-275D8C440AC2}">
      <dgm:prSet/>
      <dgm:spPr/>
      <dgm:t>
        <a:bodyPr/>
        <a:lstStyle/>
        <a:p>
          <a:endParaRPr lang="en-US"/>
        </a:p>
      </dgm:t>
    </dgm:pt>
    <dgm:pt modelId="{FC7964BC-28DB-F247-A2CA-2A371211003C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endParaRPr lang="en-US" dirty="0"/>
        </a:p>
      </dgm:t>
    </dgm:pt>
    <dgm:pt modelId="{E80ABC29-7B03-4144-A2D7-6090541C2DE7}" type="sibTrans" cxnId="{94756493-7C36-4349-A6E5-3F2EA079A5E3}">
      <dgm:prSet/>
      <dgm:spPr/>
      <dgm:t>
        <a:bodyPr/>
        <a:lstStyle/>
        <a:p>
          <a:endParaRPr lang="en-US"/>
        </a:p>
      </dgm:t>
    </dgm:pt>
    <dgm:pt modelId="{07F2BB46-9FB9-E14C-80BF-03168F12581A}" type="parTrans" cxnId="{94756493-7C36-4349-A6E5-3F2EA079A5E3}">
      <dgm:prSet/>
      <dgm:spPr/>
      <dgm:t>
        <a:bodyPr/>
        <a:lstStyle/>
        <a:p>
          <a:endParaRPr lang="en-US"/>
        </a:p>
      </dgm:t>
    </dgm:pt>
    <dgm:pt modelId="{24916340-9DEE-E24D-880F-0A31C6ACD952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endParaRPr lang="en-US" dirty="0"/>
        </a:p>
      </dgm:t>
    </dgm:pt>
    <dgm:pt modelId="{99154A85-1FF9-2847-B744-97E34141F2D2}" type="sibTrans" cxnId="{4A9E6087-8A91-6141-A6EA-B860E11E182B}">
      <dgm:prSet/>
      <dgm:spPr/>
      <dgm:t>
        <a:bodyPr/>
        <a:lstStyle/>
        <a:p>
          <a:endParaRPr lang="en-US"/>
        </a:p>
      </dgm:t>
    </dgm:pt>
    <dgm:pt modelId="{3B878B67-D3B2-4846-AF44-9F86F524F7F8}" type="parTrans" cxnId="{4A9E6087-8A91-6141-A6EA-B860E11E182B}">
      <dgm:prSet/>
      <dgm:spPr/>
      <dgm:t>
        <a:bodyPr/>
        <a:lstStyle/>
        <a:p>
          <a:endParaRPr lang="en-US"/>
        </a:p>
      </dgm:t>
    </dgm:pt>
    <dgm:pt modelId="{15842DD7-AE82-F64F-9B2D-ECA98B311978}" type="pres">
      <dgm:prSet presAssocID="{E5C264F2-5AE7-3C49-96FC-4301F7B8EF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930B7C-D8BB-3242-BAA4-FCC86954B2B1}" type="pres">
      <dgm:prSet presAssocID="{0372291A-8FA6-6C44-888E-21F5013593B3}" presName="composite" presStyleCnt="0"/>
      <dgm:spPr/>
    </dgm:pt>
    <dgm:pt modelId="{90D45978-3CA7-DD4B-8B19-A521D0F223A9}" type="pres">
      <dgm:prSet presAssocID="{0372291A-8FA6-6C44-888E-21F5013593B3}" presName="parTx" presStyleLbl="alignNode1" presStyleIdx="0" presStyleCnt="3" custScaleY="106163" custLinFactNeighborX="10008" custLinFactNeighborY="-415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20279-824B-9444-8675-FB551B84B2F0}" type="pres">
      <dgm:prSet presAssocID="{0372291A-8FA6-6C44-888E-21F5013593B3}" presName="desTx" presStyleLbl="alignAccFollowNode1" presStyleIdx="0" presStyleCnt="3" custScaleY="225361" custLinFactNeighborX="10155" custLinFactNeighborY="31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B0E58-875D-5244-959B-D8437395B37C}" type="pres">
      <dgm:prSet presAssocID="{5B680148-1C95-344B-B846-C7158C976B9C}" presName="space" presStyleCnt="0"/>
      <dgm:spPr/>
    </dgm:pt>
    <dgm:pt modelId="{9C8D5DF5-0EBC-AD46-8DE3-460A0DA8A7F5}" type="pres">
      <dgm:prSet presAssocID="{97A167CE-FC09-7446-8D33-3C591C7320D5}" presName="composite" presStyleCnt="0"/>
      <dgm:spPr/>
    </dgm:pt>
    <dgm:pt modelId="{24839EB8-981C-B34E-8E29-4C9EC18C7A8F}" type="pres">
      <dgm:prSet presAssocID="{97A167CE-FC09-7446-8D33-3C591C7320D5}" presName="parTx" presStyleLbl="alignNode1" presStyleIdx="1" presStyleCnt="3" custScaleY="106163" custLinFactNeighborX="214" custLinFactNeighborY="-415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9DBFB-A278-5648-AD6B-31E33034AF92}" type="pres">
      <dgm:prSet presAssocID="{97A167CE-FC09-7446-8D33-3C591C7320D5}" presName="desTx" presStyleLbl="alignAccFollowNode1" presStyleIdx="1" presStyleCnt="3" custScaleY="225361" custLinFactNeighborX="420" custLinFactNeighborY="32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D552C-30AE-054D-B094-DBE288091F3E}" type="pres">
      <dgm:prSet presAssocID="{19D072BA-03DD-1A44-A4A3-3950144FFA62}" presName="space" presStyleCnt="0"/>
      <dgm:spPr/>
    </dgm:pt>
    <dgm:pt modelId="{9DD003F5-0B0A-7B46-AC67-6375F18E706D}" type="pres">
      <dgm:prSet presAssocID="{9ED6F0DE-89AB-7D47-908C-7A23D7CC2A64}" presName="composite" presStyleCnt="0"/>
      <dgm:spPr/>
    </dgm:pt>
    <dgm:pt modelId="{4E22914F-7A2E-994C-A57A-40D7E05341A2}" type="pres">
      <dgm:prSet presAssocID="{9ED6F0DE-89AB-7D47-908C-7A23D7CC2A64}" presName="parTx" presStyleLbl="alignNode1" presStyleIdx="2" presStyleCnt="3" custScaleY="106163" custLinFactNeighborX="-9264" custLinFactNeighborY="-415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3CCA7-7B2F-4142-894D-B1AA52D1A6E9}" type="pres">
      <dgm:prSet presAssocID="{9ED6F0DE-89AB-7D47-908C-7A23D7CC2A64}" presName="desTx" presStyleLbl="alignAccFollowNode1" presStyleIdx="2" presStyleCnt="3" custScaleY="225361" custLinFactNeighborX="-9059" custLinFactNeighborY="32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29995C-DF43-444A-92DC-AA30FBB03676}" srcId="{E5C264F2-5AE7-3C49-96FC-4301F7B8EF1B}" destId="{0372291A-8FA6-6C44-888E-21F5013593B3}" srcOrd="0" destOrd="0" parTransId="{8262611E-7010-1B4A-861F-78964D96F774}" sibTransId="{5B680148-1C95-344B-B846-C7158C976B9C}"/>
    <dgm:cxn modelId="{94756493-7C36-4349-A6E5-3F2EA079A5E3}" srcId="{97A167CE-FC09-7446-8D33-3C591C7320D5}" destId="{FC7964BC-28DB-F247-A2CA-2A371211003C}" srcOrd="0" destOrd="0" parTransId="{07F2BB46-9FB9-E14C-80BF-03168F12581A}" sibTransId="{E80ABC29-7B03-4144-A2D7-6090541C2DE7}"/>
    <dgm:cxn modelId="{28759012-5B43-4B49-A84C-35870D6B089F}" type="presOf" srcId="{FC7964BC-28DB-F247-A2CA-2A371211003C}" destId="{F4C9DBFB-A278-5648-AD6B-31E33034AF92}" srcOrd="0" destOrd="0" presId="urn:microsoft.com/office/officeart/2005/8/layout/hList1"/>
    <dgm:cxn modelId="{92895443-F0C3-3D4F-AACA-001B67FDCB80}" type="presOf" srcId="{97A167CE-FC09-7446-8D33-3C591C7320D5}" destId="{24839EB8-981C-B34E-8E29-4C9EC18C7A8F}" srcOrd="0" destOrd="0" presId="urn:microsoft.com/office/officeart/2005/8/layout/hList1"/>
    <dgm:cxn modelId="{455E4829-BE10-4447-9E1D-46D30E562149}" srcId="{E5C264F2-5AE7-3C49-96FC-4301F7B8EF1B}" destId="{9ED6F0DE-89AB-7D47-908C-7A23D7CC2A64}" srcOrd="2" destOrd="0" parTransId="{DA4A23C3-29C9-F24D-B2C4-3999CD5C6415}" sibTransId="{31BBA8FE-F484-C643-A9B6-E70E32B8204E}"/>
    <dgm:cxn modelId="{0F54897D-E316-9D4B-83DB-89C72CAA7CFD}" type="presOf" srcId="{24916340-9DEE-E24D-880F-0A31C6ACD952}" destId="{DD520279-824B-9444-8675-FB551B84B2F0}" srcOrd="0" destOrd="0" presId="urn:microsoft.com/office/officeart/2005/8/layout/hList1"/>
    <dgm:cxn modelId="{4A9E6087-8A91-6141-A6EA-B860E11E182B}" srcId="{0372291A-8FA6-6C44-888E-21F5013593B3}" destId="{24916340-9DEE-E24D-880F-0A31C6ACD952}" srcOrd="0" destOrd="0" parTransId="{3B878B67-D3B2-4846-AF44-9F86F524F7F8}" sibTransId="{99154A85-1FF9-2847-B744-97E34141F2D2}"/>
    <dgm:cxn modelId="{09DC95A1-228B-2B49-9006-AF615D63587B}" type="presOf" srcId="{0372291A-8FA6-6C44-888E-21F5013593B3}" destId="{90D45978-3CA7-DD4B-8B19-A521D0F223A9}" srcOrd="0" destOrd="0" presId="urn:microsoft.com/office/officeart/2005/8/layout/hList1"/>
    <dgm:cxn modelId="{15F1B0B9-200C-0349-BE33-A0E2823BA068}" type="presOf" srcId="{9ED6F0DE-89AB-7D47-908C-7A23D7CC2A64}" destId="{4E22914F-7A2E-994C-A57A-40D7E05341A2}" srcOrd="0" destOrd="0" presId="urn:microsoft.com/office/officeart/2005/8/layout/hList1"/>
    <dgm:cxn modelId="{A6173E8C-2972-9E48-AE18-0F87B3E2E267}" type="presOf" srcId="{8326CD31-1509-7A42-ADC0-DB364AB699F6}" destId="{A0E3CCA7-7B2F-4142-894D-B1AA52D1A6E9}" srcOrd="0" destOrd="0" presId="urn:microsoft.com/office/officeart/2005/8/layout/hList1"/>
    <dgm:cxn modelId="{4A7F13C2-258F-4D4B-8817-5DE52EC8503E}" srcId="{E5C264F2-5AE7-3C49-96FC-4301F7B8EF1B}" destId="{97A167CE-FC09-7446-8D33-3C591C7320D5}" srcOrd="1" destOrd="0" parTransId="{20D73EDD-CB47-4E42-85FA-68CB0048899C}" sibTransId="{19D072BA-03DD-1A44-A4A3-3950144FFA62}"/>
    <dgm:cxn modelId="{7D29EA02-BDD8-524A-839A-275D8C440AC2}" srcId="{9ED6F0DE-89AB-7D47-908C-7A23D7CC2A64}" destId="{8326CD31-1509-7A42-ADC0-DB364AB699F6}" srcOrd="0" destOrd="0" parTransId="{80335557-DB73-2D46-A8B1-93D73C36F9F4}" sibTransId="{2FCC3505-A0EB-DB49-AFB4-E1A7A333E387}"/>
    <dgm:cxn modelId="{329885B9-5089-7143-9A4E-C7FE96574365}" type="presOf" srcId="{E5C264F2-5AE7-3C49-96FC-4301F7B8EF1B}" destId="{15842DD7-AE82-F64F-9B2D-ECA98B311978}" srcOrd="0" destOrd="0" presId="urn:microsoft.com/office/officeart/2005/8/layout/hList1"/>
    <dgm:cxn modelId="{B44A04F1-D4F8-8441-8D68-BEEFC99DD622}" type="presParOf" srcId="{15842DD7-AE82-F64F-9B2D-ECA98B311978}" destId="{C7930B7C-D8BB-3242-BAA4-FCC86954B2B1}" srcOrd="0" destOrd="0" presId="urn:microsoft.com/office/officeart/2005/8/layout/hList1"/>
    <dgm:cxn modelId="{5CF5320A-CE9B-3C4F-82C4-25BA501209AB}" type="presParOf" srcId="{C7930B7C-D8BB-3242-BAA4-FCC86954B2B1}" destId="{90D45978-3CA7-DD4B-8B19-A521D0F223A9}" srcOrd="0" destOrd="0" presId="urn:microsoft.com/office/officeart/2005/8/layout/hList1"/>
    <dgm:cxn modelId="{2A93D004-F03A-8941-9DD1-2DEFD91F035D}" type="presParOf" srcId="{C7930B7C-D8BB-3242-BAA4-FCC86954B2B1}" destId="{DD520279-824B-9444-8675-FB551B84B2F0}" srcOrd="1" destOrd="0" presId="urn:microsoft.com/office/officeart/2005/8/layout/hList1"/>
    <dgm:cxn modelId="{1776CF16-2EB1-2B46-ABC6-8C4975CC6B1F}" type="presParOf" srcId="{15842DD7-AE82-F64F-9B2D-ECA98B311978}" destId="{51CB0E58-875D-5244-959B-D8437395B37C}" srcOrd="1" destOrd="0" presId="urn:microsoft.com/office/officeart/2005/8/layout/hList1"/>
    <dgm:cxn modelId="{A6EB1C00-263A-A646-B414-68C7905EAD5A}" type="presParOf" srcId="{15842DD7-AE82-F64F-9B2D-ECA98B311978}" destId="{9C8D5DF5-0EBC-AD46-8DE3-460A0DA8A7F5}" srcOrd="2" destOrd="0" presId="urn:microsoft.com/office/officeart/2005/8/layout/hList1"/>
    <dgm:cxn modelId="{27C0B488-05BE-D643-8799-B998C3BF90F3}" type="presParOf" srcId="{9C8D5DF5-0EBC-AD46-8DE3-460A0DA8A7F5}" destId="{24839EB8-981C-B34E-8E29-4C9EC18C7A8F}" srcOrd="0" destOrd="0" presId="urn:microsoft.com/office/officeart/2005/8/layout/hList1"/>
    <dgm:cxn modelId="{8DD0D547-DB1B-5F41-AE33-51907EF43D4A}" type="presParOf" srcId="{9C8D5DF5-0EBC-AD46-8DE3-460A0DA8A7F5}" destId="{F4C9DBFB-A278-5648-AD6B-31E33034AF92}" srcOrd="1" destOrd="0" presId="urn:microsoft.com/office/officeart/2005/8/layout/hList1"/>
    <dgm:cxn modelId="{4CAAB5D5-95AD-454D-8423-C092B1E1ABAF}" type="presParOf" srcId="{15842DD7-AE82-F64F-9B2D-ECA98B311978}" destId="{97FD552C-30AE-054D-B094-DBE288091F3E}" srcOrd="3" destOrd="0" presId="urn:microsoft.com/office/officeart/2005/8/layout/hList1"/>
    <dgm:cxn modelId="{49500AED-584A-8947-AB17-5007057034AD}" type="presParOf" srcId="{15842DD7-AE82-F64F-9B2D-ECA98B311978}" destId="{9DD003F5-0B0A-7B46-AC67-6375F18E706D}" srcOrd="4" destOrd="0" presId="urn:microsoft.com/office/officeart/2005/8/layout/hList1"/>
    <dgm:cxn modelId="{2AF83207-9532-E442-BEEB-9CDD0B74C4E0}" type="presParOf" srcId="{9DD003F5-0B0A-7B46-AC67-6375F18E706D}" destId="{4E22914F-7A2E-994C-A57A-40D7E05341A2}" srcOrd="0" destOrd="0" presId="urn:microsoft.com/office/officeart/2005/8/layout/hList1"/>
    <dgm:cxn modelId="{232C04F4-4255-DE4E-A424-F8F7E8031A15}" type="presParOf" srcId="{9DD003F5-0B0A-7B46-AC67-6375F18E706D}" destId="{A0E3CCA7-7B2F-4142-894D-B1AA52D1A6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C3A35D-3DBB-4F45-AABD-126DD888C9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3013CF-7B4B-4AC7-A129-CF2A54867471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GB" sz="1600" b="0" dirty="0" smtClean="0">
              <a:latin typeface="Corbel"/>
              <a:cs typeface="Corbel"/>
            </a:rPr>
            <a:t>Impact potential</a:t>
          </a:r>
        </a:p>
      </dgm:t>
    </dgm:pt>
    <dgm:pt modelId="{F20B56C1-4370-4FF2-9CE1-22F298DF9377}" type="parTrans" cxnId="{1A4C4E14-40F1-403A-8E13-C00E9DA7BB1A}">
      <dgm:prSet/>
      <dgm:spPr/>
      <dgm:t>
        <a:bodyPr/>
        <a:lstStyle/>
        <a:p>
          <a:endParaRPr lang="en-US" sz="1600" b="0">
            <a:latin typeface="Calibri Light" panose="020F0302020204030204" pitchFamily="34" charset="0"/>
            <a:cs typeface="Calibri Light"/>
          </a:endParaRPr>
        </a:p>
      </dgm:t>
    </dgm:pt>
    <dgm:pt modelId="{592B8C84-B486-488D-81EC-BF99DB0D64F4}" type="sibTrans" cxnId="{1A4C4E14-40F1-403A-8E13-C00E9DA7BB1A}">
      <dgm:prSet/>
      <dgm:spPr>
        <a:ln>
          <a:noFill/>
        </a:ln>
      </dgm:spPr>
      <dgm:t>
        <a:bodyPr/>
        <a:lstStyle/>
        <a:p>
          <a:endParaRPr lang="en-US" sz="1600" b="0">
            <a:latin typeface="Calibri Light" panose="020F0302020204030204" pitchFamily="34" charset="0"/>
            <a:cs typeface="Calibri Light"/>
          </a:endParaRPr>
        </a:p>
      </dgm:t>
    </dgm:pt>
    <dgm:pt modelId="{F11B034E-2337-4936-A8A0-8E56ECB0405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GB" sz="1600" b="0" dirty="0" smtClean="0">
              <a:latin typeface="Corbel"/>
              <a:cs typeface="Corbel"/>
            </a:rPr>
            <a:t>Paradigm shift potential</a:t>
          </a:r>
          <a:endParaRPr lang="en-US" sz="1600" b="0" dirty="0">
            <a:latin typeface="Corbel"/>
            <a:cs typeface="Corbel"/>
          </a:endParaRPr>
        </a:p>
      </dgm:t>
    </dgm:pt>
    <dgm:pt modelId="{5ADF1F40-389A-4E6D-A605-9207BC66F1BE}" type="parTrans" cxnId="{EFE19FED-1F80-4A18-82DC-EDCF2B7C76BF}">
      <dgm:prSet/>
      <dgm:spPr/>
      <dgm:t>
        <a:bodyPr/>
        <a:lstStyle/>
        <a:p>
          <a:endParaRPr lang="en-US" sz="1600" b="0">
            <a:latin typeface="Calibri Light" panose="020F0302020204030204" pitchFamily="34" charset="0"/>
            <a:cs typeface="Calibri Light"/>
          </a:endParaRPr>
        </a:p>
      </dgm:t>
    </dgm:pt>
    <dgm:pt modelId="{B1522858-A6DA-4E7F-A214-1D7699C5270D}" type="sibTrans" cxnId="{EFE19FED-1F80-4A18-82DC-EDCF2B7C76BF}">
      <dgm:prSet/>
      <dgm:spPr/>
      <dgm:t>
        <a:bodyPr/>
        <a:lstStyle/>
        <a:p>
          <a:endParaRPr lang="en-US" sz="1600" b="0">
            <a:latin typeface="Calibri Light" panose="020F0302020204030204" pitchFamily="34" charset="0"/>
            <a:cs typeface="Calibri Light"/>
          </a:endParaRPr>
        </a:p>
      </dgm:t>
    </dgm:pt>
    <dgm:pt modelId="{22F4DBF6-1A67-4C2E-ADBA-08D9E296DDD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GB" sz="1600" b="0" dirty="0" smtClean="0">
              <a:latin typeface="Corbel"/>
              <a:cs typeface="Corbel"/>
            </a:rPr>
            <a:t>Sustainable development potential</a:t>
          </a:r>
          <a:endParaRPr lang="en-US" sz="1600" b="0" dirty="0">
            <a:latin typeface="Corbel"/>
            <a:cs typeface="Corbel"/>
          </a:endParaRPr>
        </a:p>
      </dgm:t>
    </dgm:pt>
    <dgm:pt modelId="{49C92FEF-D6F2-4BFF-9CB4-573E9906C84B}" type="parTrans" cxnId="{A4029CA8-98BD-4694-9614-1BB04D4CB0B4}">
      <dgm:prSet/>
      <dgm:spPr/>
      <dgm:t>
        <a:bodyPr/>
        <a:lstStyle/>
        <a:p>
          <a:endParaRPr lang="en-US" sz="1600" b="0">
            <a:latin typeface="Calibri Light" panose="020F0302020204030204" pitchFamily="34" charset="0"/>
            <a:cs typeface="Calibri Light"/>
          </a:endParaRPr>
        </a:p>
      </dgm:t>
    </dgm:pt>
    <dgm:pt modelId="{6AE0CCB2-C6AD-486D-AEC8-E843A6AFDF86}" type="sibTrans" cxnId="{A4029CA8-98BD-4694-9614-1BB04D4CB0B4}">
      <dgm:prSet/>
      <dgm:spPr/>
      <dgm:t>
        <a:bodyPr/>
        <a:lstStyle/>
        <a:p>
          <a:endParaRPr lang="en-US" sz="1600" b="0">
            <a:latin typeface="Calibri Light" panose="020F0302020204030204" pitchFamily="34" charset="0"/>
            <a:cs typeface="Calibri Light"/>
          </a:endParaRPr>
        </a:p>
      </dgm:t>
    </dgm:pt>
    <dgm:pt modelId="{6CF356D3-6685-4A3C-B8FD-CF925C1578F9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en-GB" sz="1600" b="0" dirty="0" smtClean="0">
              <a:latin typeface="Corbel"/>
              <a:cs typeface="Corbel"/>
            </a:rPr>
            <a:t>Responsive to recipients needs</a:t>
          </a:r>
          <a:endParaRPr lang="en-US" sz="1600" b="0" dirty="0">
            <a:latin typeface="Corbel"/>
            <a:cs typeface="Corbel"/>
          </a:endParaRPr>
        </a:p>
      </dgm:t>
    </dgm:pt>
    <dgm:pt modelId="{1337A85D-0B02-442C-A4AF-376E285D4874}" type="parTrans" cxnId="{E9A48911-74D3-46EF-9294-73C2BC53EB64}">
      <dgm:prSet/>
      <dgm:spPr/>
      <dgm:t>
        <a:bodyPr/>
        <a:lstStyle/>
        <a:p>
          <a:endParaRPr lang="en-US" sz="1600" b="0">
            <a:latin typeface="Calibri Light" panose="020F0302020204030204" pitchFamily="34" charset="0"/>
            <a:cs typeface="Calibri Light"/>
          </a:endParaRPr>
        </a:p>
      </dgm:t>
    </dgm:pt>
    <dgm:pt modelId="{D6D4AC3B-56A7-4AE4-9F5F-B68E7B472CB8}" type="sibTrans" cxnId="{E9A48911-74D3-46EF-9294-73C2BC53EB64}">
      <dgm:prSet/>
      <dgm:spPr/>
      <dgm:t>
        <a:bodyPr/>
        <a:lstStyle/>
        <a:p>
          <a:endParaRPr lang="en-US" sz="1600" b="0">
            <a:latin typeface="Calibri Light" panose="020F0302020204030204" pitchFamily="34" charset="0"/>
            <a:cs typeface="Calibri Light"/>
          </a:endParaRPr>
        </a:p>
      </dgm:t>
    </dgm:pt>
    <dgm:pt modelId="{0C3A79ED-B026-42CE-B06B-2CA3DB63378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GB" sz="1600" b="0" dirty="0" smtClean="0">
              <a:solidFill>
                <a:srgbClr val="0B5B6B"/>
              </a:solidFill>
              <a:latin typeface="Corbel"/>
              <a:cs typeface="Corbel"/>
            </a:rPr>
            <a:t>Promote country ownership</a:t>
          </a:r>
          <a:endParaRPr lang="en-US" sz="1600" b="0" dirty="0">
            <a:solidFill>
              <a:srgbClr val="0B5B6B"/>
            </a:solidFill>
            <a:latin typeface="Corbel"/>
            <a:cs typeface="Corbel"/>
          </a:endParaRPr>
        </a:p>
      </dgm:t>
    </dgm:pt>
    <dgm:pt modelId="{04723966-20AB-4720-A49F-DC34FCB34470}" type="parTrans" cxnId="{C927170A-C9BC-4815-8D5F-F40C7C1992F9}">
      <dgm:prSet/>
      <dgm:spPr/>
      <dgm:t>
        <a:bodyPr/>
        <a:lstStyle/>
        <a:p>
          <a:endParaRPr lang="en-US" sz="1600" b="0">
            <a:latin typeface="Calibri Light" panose="020F0302020204030204" pitchFamily="34" charset="0"/>
            <a:cs typeface="Calibri Light"/>
          </a:endParaRPr>
        </a:p>
      </dgm:t>
    </dgm:pt>
    <dgm:pt modelId="{990F2363-E902-4320-9CD6-093B370C905C}" type="sibTrans" cxnId="{C927170A-C9BC-4815-8D5F-F40C7C1992F9}">
      <dgm:prSet/>
      <dgm:spPr/>
      <dgm:t>
        <a:bodyPr/>
        <a:lstStyle/>
        <a:p>
          <a:endParaRPr lang="en-US" sz="1600" b="0">
            <a:latin typeface="Calibri Light" panose="020F0302020204030204" pitchFamily="34" charset="0"/>
            <a:cs typeface="Calibri Light"/>
          </a:endParaRPr>
        </a:p>
      </dgm:t>
    </dgm:pt>
    <dgm:pt modelId="{5D163D6E-4A49-4007-861E-C9B7759A787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1600" b="0" dirty="0" smtClean="0">
              <a:solidFill>
                <a:srgbClr val="0B5B6B"/>
              </a:solidFill>
              <a:latin typeface="Corbel"/>
              <a:cs typeface="Corbel"/>
            </a:rPr>
            <a:t>Efficiency &amp; effectiveness</a:t>
          </a:r>
          <a:endParaRPr lang="en-US" sz="1600" b="0" dirty="0">
            <a:solidFill>
              <a:srgbClr val="0B5B6B"/>
            </a:solidFill>
            <a:latin typeface="Corbel"/>
            <a:cs typeface="Corbel"/>
          </a:endParaRPr>
        </a:p>
      </dgm:t>
    </dgm:pt>
    <dgm:pt modelId="{008EB576-0D28-48D0-8461-E72B60AEEFB5}" type="parTrans" cxnId="{FF24E425-FC70-43C1-BED8-6C8066C4D13A}">
      <dgm:prSet/>
      <dgm:spPr/>
      <dgm:t>
        <a:bodyPr/>
        <a:lstStyle/>
        <a:p>
          <a:endParaRPr lang="en-US" sz="1600" b="0">
            <a:latin typeface="Calibri Light" panose="020F0302020204030204" pitchFamily="34" charset="0"/>
            <a:cs typeface="Calibri Light"/>
          </a:endParaRPr>
        </a:p>
      </dgm:t>
    </dgm:pt>
    <dgm:pt modelId="{82CE0773-C7FB-4EB7-85AA-B71BE4F42976}" type="sibTrans" cxnId="{FF24E425-FC70-43C1-BED8-6C8066C4D13A}">
      <dgm:prSet/>
      <dgm:spPr/>
      <dgm:t>
        <a:bodyPr/>
        <a:lstStyle/>
        <a:p>
          <a:endParaRPr lang="en-US" sz="1600" b="0">
            <a:latin typeface="Calibri Light" panose="020F0302020204030204" pitchFamily="34" charset="0"/>
            <a:cs typeface="Calibri Light"/>
          </a:endParaRPr>
        </a:p>
      </dgm:t>
    </dgm:pt>
    <dgm:pt modelId="{EB7E3B94-F80F-435E-A792-99861A9EE87B}" type="pres">
      <dgm:prSet presAssocID="{40C3A35D-3DBB-4F45-AABD-126DD888C9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26363F8-F433-491B-B8ED-D982A9C88080}" type="pres">
      <dgm:prSet presAssocID="{40C3A35D-3DBB-4F45-AABD-126DD888C92C}" presName="Name1" presStyleCnt="0"/>
      <dgm:spPr/>
      <dgm:t>
        <a:bodyPr/>
        <a:lstStyle/>
        <a:p>
          <a:endParaRPr lang="en-US"/>
        </a:p>
      </dgm:t>
    </dgm:pt>
    <dgm:pt modelId="{FEC42C33-FAAB-4013-BDE3-6B05A505EB19}" type="pres">
      <dgm:prSet presAssocID="{40C3A35D-3DBB-4F45-AABD-126DD888C92C}" presName="cycle" presStyleCnt="0"/>
      <dgm:spPr/>
      <dgm:t>
        <a:bodyPr/>
        <a:lstStyle/>
        <a:p>
          <a:endParaRPr lang="en-US"/>
        </a:p>
      </dgm:t>
    </dgm:pt>
    <dgm:pt modelId="{1D172044-57EE-4125-AC77-4EB2CA23DEA1}" type="pres">
      <dgm:prSet presAssocID="{40C3A35D-3DBB-4F45-AABD-126DD888C92C}" presName="srcNode" presStyleLbl="node1" presStyleIdx="0" presStyleCnt="6"/>
      <dgm:spPr/>
      <dgm:t>
        <a:bodyPr/>
        <a:lstStyle/>
        <a:p>
          <a:endParaRPr lang="en-US"/>
        </a:p>
      </dgm:t>
    </dgm:pt>
    <dgm:pt modelId="{B2F1BB7B-EC6F-4613-A74C-E7572CFF8D89}" type="pres">
      <dgm:prSet presAssocID="{40C3A35D-3DBB-4F45-AABD-126DD888C92C}" presName="conn" presStyleLbl="parChTrans1D2" presStyleIdx="0" presStyleCnt="1"/>
      <dgm:spPr/>
      <dgm:t>
        <a:bodyPr/>
        <a:lstStyle/>
        <a:p>
          <a:endParaRPr lang="en-US"/>
        </a:p>
      </dgm:t>
    </dgm:pt>
    <dgm:pt modelId="{C120973B-3044-46B5-87B5-48CDFB64BDC3}" type="pres">
      <dgm:prSet presAssocID="{40C3A35D-3DBB-4F45-AABD-126DD888C92C}" presName="extraNode" presStyleLbl="node1" presStyleIdx="0" presStyleCnt="6"/>
      <dgm:spPr/>
      <dgm:t>
        <a:bodyPr/>
        <a:lstStyle/>
        <a:p>
          <a:endParaRPr lang="en-US"/>
        </a:p>
      </dgm:t>
    </dgm:pt>
    <dgm:pt modelId="{110A09BB-0568-4053-94A4-98F9EBDC460A}" type="pres">
      <dgm:prSet presAssocID="{40C3A35D-3DBB-4F45-AABD-126DD888C92C}" presName="dstNode" presStyleLbl="node1" presStyleIdx="0" presStyleCnt="6"/>
      <dgm:spPr/>
      <dgm:t>
        <a:bodyPr/>
        <a:lstStyle/>
        <a:p>
          <a:endParaRPr lang="en-US"/>
        </a:p>
      </dgm:t>
    </dgm:pt>
    <dgm:pt modelId="{5A1B7284-ED2C-46FE-BD39-6DB9280415F4}" type="pres">
      <dgm:prSet presAssocID="{8C3013CF-7B4B-4AC7-A129-CF2A5486747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31128-E8CE-42F5-A428-77927BBA86AD}" type="pres">
      <dgm:prSet presAssocID="{8C3013CF-7B4B-4AC7-A129-CF2A54867471}" presName="accent_1" presStyleCnt="0"/>
      <dgm:spPr/>
      <dgm:t>
        <a:bodyPr/>
        <a:lstStyle/>
        <a:p>
          <a:endParaRPr lang="en-US"/>
        </a:p>
      </dgm:t>
    </dgm:pt>
    <dgm:pt modelId="{086908E9-348C-4337-8F96-6703EFAA41ED}" type="pres">
      <dgm:prSet presAssocID="{8C3013CF-7B4B-4AC7-A129-CF2A54867471}" presName="accentRepeatNode" presStyleLbl="solidFgAcc1" presStyleIdx="0" presStyleCnt="6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67DB0CB1-3603-43D2-9F47-C3266164EBF5}" type="pres">
      <dgm:prSet presAssocID="{F11B034E-2337-4936-A8A0-8E56ECB0405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88666-8B47-489F-8846-785075CB0669}" type="pres">
      <dgm:prSet presAssocID="{F11B034E-2337-4936-A8A0-8E56ECB04053}" presName="accent_2" presStyleCnt="0"/>
      <dgm:spPr/>
      <dgm:t>
        <a:bodyPr/>
        <a:lstStyle/>
        <a:p>
          <a:endParaRPr lang="en-US"/>
        </a:p>
      </dgm:t>
    </dgm:pt>
    <dgm:pt modelId="{A4FAE145-3107-472D-814C-16D995285913}" type="pres">
      <dgm:prSet presAssocID="{F11B034E-2337-4936-A8A0-8E56ECB04053}" presName="accentRepeatNode" presStyleLbl="solidFgAcc1" presStyleIdx="1" presStyleCnt="6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A1CB9973-00D9-4DC1-9EED-61D7D7290CB7}" type="pres">
      <dgm:prSet presAssocID="{22F4DBF6-1A67-4C2E-ADBA-08D9E296DDD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82924-0840-4F23-B1BD-C831FFAAE231}" type="pres">
      <dgm:prSet presAssocID="{22F4DBF6-1A67-4C2E-ADBA-08D9E296DDD0}" presName="accent_3" presStyleCnt="0"/>
      <dgm:spPr/>
      <dgm:t>
        <a:bodyPr/>
        <a:lstStyle/>
        <a:p>
          <a:endParaRPr lang="en-US"/>
        </a:p>
      </dgm:t>
    </dgm:pt>
    <dgm:pt modelId="{C6FC66AF-9343-47AC-B986-A1DA12B48250}" type="pres">
      <dgm:prSet presAssocID="{22F4DBF6-1A67-4C2E-ADBA-08D9E296DDD0}" presName="accentRepeatNode" presStyleLbl="solidFgAcc1" presStyleIdx="2" presStyleCnt="6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14A32622-A9F2-4D49-9077-D89A17B0DABF}" type="pres">
      <dgm:prSet presAssocID="{6CF356D3-6685-4A3C-B8FD-CF925C1578F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3337F-73E1-4C12-84A9-6526CC8AA04E}" type="pres">
      <dgm:prSet presAssocID="{6CF356D3-6685-4A3C-B8FD-CF925C1578F9}" presName="accent_4" presStyleCnt="0"/>
      <dgm:spPr/>
      <dgm:t>
        <a:bodyPr/>
        <a:lstStyle/>
        <a:p>
          <a:endParaRPr lang="en-US"/>
        </a:p>
      </dgm:t>
    </dgm:pt>
    <dgm:pt modelId="{5CF9CBF1-AD30-4967-816E-28643A2AA780}" type="pres">
      <dgm:prSet presAssocID="{6CF356D3-6685-4A3C-B8FD-CF925C1578F9}" presName="accentRepeatNode" presStyleLbl="solidFgAcc1" presStyleIdx="3" presStyleCnt="6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96C6D97B-8033-4A51-A541-75262B8D557E}" type="pres">
      <dgm:prSet presAssocID="{0C3A79ED-B026-42CE-B06B-2CA3DB63378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56CA8-A3AF-418C-A99A-537B9CD615AE}" type="pres">
      <dgm:prSet presAssocID="{0C3A79ED-B026-42CE-B06B-2CA3DB633780}" presName="accent_5" presStyleCnt="0"/>
      <dgm:spPr/>
      <dgm:t>
        <a:bodyPr/>
        <a:lstStyle/>
        <a:p>
          <a:endParaRPr lang="en-US"/>
        </a:p>
      </dgm:t>
    </dgm:pt>
    <dgm:pt modelId="{2DAD4C74-2D6D-4F98-811B-4A2ED8EBCA09}" type="pres">
      <dgm:prSet presAssocID="{0C3A79ED-B026-42CE-B06B-2CA3DB633780}" presName="accentRepeatNode" presStyleLbl="solidFgAcc1" presStyleIdx="4" presStyleCnt="6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458C0498-52EE-4DE8-9FB4-B0A9D49F92B6}" type="pres">
      <dgm:prSet presAssocID="{5D163D6E-4A49-4007-861E-C9B7759A787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804D5-34BB-4176-A190-8EDD6E20F5B8}" type="pres">
      <dgm:prSet presAssocID="{5D163D6E-4A49-4007-861E-C9B7759A7871}" presName="accent_6" presStyleCnt="0"/>
      <dgm:spPr/>
      <dgm:t>
        <a:bodyPr/>
        <a:lstStyle/>
        <a:p>
          <a:endParaRPr lang="en-US"/>
        </a:p>
      </dgm:t>
    </dgm:pt>
    <dgm:pt modelId="{C1258FFF-0747-4681-9AE5-1FF6E3C2BF8C}" type="pres">
      <dgm:prSet presAssocID="{5D163D6E-4A49-4007-861E-C9B7759A7871}" presName="accentRepeatNode" presStyleLbl="solidFgAcc1" presStyleIdx="5" presStyleCnt="6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2493F033-2CC3-B142-9338-9266BA467EEB}" type="presOf" srcId="{5D163D6E-4A49-4007-861E-C9B7759A7871}" destId="{458C0498-52EE-4DE8-9FB4-B0A9D49F92B6}" srcOrd="0" destOrd="0" presId="urn:microsoft.com/office/officeart/2008/layout/VerticalCurvedList"/>
    <dgm:cxn modelId="{1A4C4E14-40F1-403A-8E13-C00E9DA7BB1A}" srcId="{40C3A35D-3DBB-4F45-AABD-126DD888C92C}" destId="{8C3013CF-7B4B-4AC7-A129-CF2A54867471}" srcOrd="0" destOrd="0" parTransId="{F20B56C1-4370-4FF2-9CE1-22F298DF9377}" sibTransId="{592B8C84-B486-488D-81EC-BF99DB0D64F4}"/>
    <dgm:cxn modelId="{FF24E425-FC70-43C1-BED8-6C8066C4D13A}" srcId="{40C3A35D-3DBB-4F45-AABD-126DD888C92C}" destId="{5D163D6E-4A49-4007-861E-C9B7759A7871}" srcOrd="5" destOrd="0" parTransId="{008EB576-0D28-48D0-8461-E72B60AEEFB5}" sibTransId="{82CE0773-C7FB-4EB7-85AA-B71BE4F42976}"/>
    <dgm:cxn modelId="{A2445960-6CAD-0442-B992-FBEB22CDBF1F}" type="presOf" srcId="{592B8C84-B486-488D-81EC-BF99DB0D64F4}" destId="{B2F1BB7B-EC6F-4613-A74C-E7572CFF8D89}" srcOrd="0" destOrd="0" presId="urn:microsoft.com/office/officeart/2008/layout/VerticalCurvedList"/>
    <dgm:cxn modelId="{A4029CA8-98BD-4694-9614-1BB04D4CB0B4}" srcId="{40C3A35D-3DBB-4F45-AABD-126DD888C92C}" destId="{22F4DBF6-1A67-4C2E-ADBA-08D9E296DDD0}" srcOrd="2" destOrd="0" parTransId="{49C92FEF-D6F2-4BFF-9CB4-573E9906C84B}" sibTransId="{6AE0CCB2-C6AD-486D-AEC8-E843A6AFDF86}"/>
    <dgm:cxn modelId="{89494285-56B1-C042-89FA-E45CBB612762}" type="presOf" srcId="{F11B034E-2337-4936-A8A0-8E56ECB04053}" destId="{67DB0CB1-3603-43D2-9F47-C3266164EBF5}" srcOrd="0" destOrd="0" presId="urn:microsoft.com/office/officeart/2008/layout/VerticalCurvedList"/>
    <dgm:cxn modelId="{C927170A-C9BC-4815-8D5F-F40C7C1992F9}" srcId="{40C3A35D-3DBB-4F45-AABD-126DD888C92C}" destId="{0C3A79ED-B026-42CE-B06B-2CA3DB633780}" srcOrd="4" destOrd="0" parTransId="{04723966-20AB-4720-A49F-DC34FCB34470}" sibTransId="{990F2363-E902-4320-9CD6-093B370C905C}"/>
    <dgm:cxn modelId="{EFE19FED-1F80-4A18-82DC-EDCF2B7C76BF}" srcId="{40C3A35D-3DBB-4F45-AABD-126DD888C92C}" destId="{F11B034E-2337-4936-A8A0-8E56ECB04053}" srcOrd="1" destOrd="0" parTransId="{5ADF1F40-389A-4E6D-A605-9207BC66F1BE}" sibTransId="{B1522858-A6DA-4E7F-A214-1D7699C5270D}"/>
    <dgm:cxn modelId="{58837896-AA2B-CE42-892E-39C75A24B203}" type="presOf" srcId="{22F4DBF6-1A67-4C2E-ADBA-08D9E296DDD0}" destId="{A1CB9973-00D9-4DC1-9EED-61D7D7290CB7}" srcOrd="0" destOrd="0" presId="urn:microsoft.com/office/officeart/2008/layout/VerticalCurvedList"/>
    <dgm:cxn modelId="{87C94365-508D-3E4F-A9D1-AA2AB5441FAE}" type="presOf" srcId="{40C3A35D-3DBB-4F45-AABD-126DD888C92C}" destId="{EB7E3B94-F80F-435E-A792-99861A9EE87B}" srcOrd="0" destOrd="0" presId="urn:microsoft.com/office/officeart/2008/layout/VerticalCurvedList"/>
    <dgm:cxn modelId="{E9A48911-74D3-46EF-9294-73C2BC53EB64}" srcId="{40C3A35D-3DBB-4F45-AABD-126DD888C92C}" destId="{6CF356D3-6685-4A3C-B8FD-CF925C1578F9}" srcOrd="3" destOrd="0" parTransId="{1337A85D-0B02-442C-A4AF-376E285D4874}" sibTransId="{D6D4AC3B-56A7-4AE4-9F5F-B68E7B472CB8}"/>
    <dgm:cxn modelId="{8CABF493-65C1-CB40-9A1E-909F7FD7A010}" type="presOf" srcId="{0C3A79ED-B026-42CE-B06B-2CA3DB633780}" destId="{96C6D97B-8033-4A51-A541-75262B8D557E}" srcOrd="0" destOrd="0" presId="urn:microsoft.com/office/officeart/2008/layout/VerticalCurvedList"/>
    <dgm:cxn modelId="{E7382AC8-A086-584F-ADC0-2F24DA8ECB10}" type="presOf" srcId="{8C3013CF-7B4B-4AC7-A129-CF2A54867471}" destId="{5A1B7284-ED2C-46FE-BD39-6DB9280415F4}" srcOrd="0" destOrd="0" presId="urn:microsoft.com/office/officeart/2008/layout/VerticalCurvedList"/>
    <dgm:cxn modelId="{84253771-F565-B44C-819B-7987A85DC987}" type="presOf" srcId="{6CF356D3-6685-4A3C-B8FD-CF925C1578F9}" destId="{14A32622-A9F2-4D49-9077-D89A17B0DABF}" srcOrd="0" destOrd="0" presId="urn:microsoft.com/office/officeart/2008/layout/VerticalCurvedList"/>
    <dgm:cxn modelId="{1E0DE70C-706D-FB45-9D91-A38473F603E9}" type="presParOf" srcId="{EB7E3B94-F80F-435E-A792-99861A9EE87B}" destId="{326363F8-F433-491B-B8ED-D982A9C88080}" srcOrd="0" destOrd="0" presId="urn:microsoft.com/office/officeart/2008/layout/VerticalCurvedList"/>
    <dgm:cxn modelId="{1C5D34A4-FAF4-9949-BF3D-CA80BF2E83D5}" type="presParOf" srcId="{326363F8-F433-491B-B8ED-D982A9C88080}" destId="{FEC42C33-FAAB-4013-BDE3-6B05A505EB19}" srcOrd="0" destOrd="0" presId="urn:microsoft.com/office/officeart/2008/layout/VerticalCurvedList"/>
    <dgm:cxn modelId="{CDE9F1F0-3C92-6D47-8CA0-D0F4FEB92A5B}" type="presParOf" srcId="{FEC42C33-FAAB-4013-BDE3-6B05A505EB19}" destId="{1D172044-57EE-4125-AC77-4EB2CA23DEA1}" srcOrd="0" destOrd="0" presId="urn:microsoft.com/office/officeart/2008/layout/VerticalCurvedList"/>
    <dgm:cxn modelId="{9A8366EF-42B6-E549-99BA-FCEA7EB02335}" type="presParOf" srcId="{FEC42C33-FAAB-4013-BDE3-6B05A505EB19}" destId="{B2F1BB7B-EC6F-4613-A74C-E7572CFF8D89}" srcOrd="1" destOrd="0" presId="urn:microsoft.com/office/officeart/2008/layout/VerticalCurvedList"/>
    <dgm:cxn modelId="{2EA8FDB1-4695-4D49-B629-F920756BD07E}" type="presParOf" srcId="{FEC42C33-FAAB-4013-BDE3-6B05A505EB19}" destId="{C120973B-3044-46B5-87B5-48CDFB64BDC3}" srcOrd="2" destOrd="0" presId="urn:microsoft.com/office/officeart/2008/layout/VerticalCurvedList"/>
    <dgm:cxn modelId="{7B12ECAF-B571-B14C-AF96-14A8EE5D088C}" type="presParOf" srcId="{FEC42C33-FAAB-4013-BDE3-6B05A505EB19}" destId="{110A09BB-0568-4053-94A4-98F9EBDC460A}" srcOrd="3" destOrd="0" presId="urn:microsoft.com/office/officeart/2008/layout/VerticalCurvedList"/>
    <dgm:cxn modelId="{724A71D5-8C5B-B64D-A256-5D57CE4C175B}" type="presParOf" srcId="{326363F8-F433-491B-B8ED-D982A9C88080}" destId="{5A1B7284-ED2C-46FE-BD39-6DB9280415F4}" srcOrd="1" destOrd="0" presId="urn:microsoft.com/office/officeart/2008/layout/VerticalCurvedList"/>
    <dgm:cxn modelId="{5C862812-AE95-AB4E-959C-36A4C2F4C6AB}" type="presParOf" srcId="{326363F8-F433-491B-B8ED-D982A9C88080}" destId="{8F031128-E8CE-42F5-A428-77927BBA86AD}" srcOrd="2" destOrd="0" presId="urn:microsoft.com/office/officeart/2008/layout/VerticalCurvedList"/>
    <dgm:cxn modelId="{46917079-FA13-CA41-80E9-B924AF45DD7C}" type="presParOf" srcId="{8F031128-E8CE-42F5-A428-77927BBA86AD}" destId="{086908E9-348C-4337-8F96-6703EFAA41ED}" srcOrd="0" destOrd="0" presId="urn:microsoft.com/office/officeart/2008/layout/VerticalCurvedList"/>
    <dgm:cxn modelId="{5CC5881B-71A9-F145-9450-273A2EC26B87}" type="presParOf" srcId="{326363F8-F433-491B-B8ED-D982A9C88080}" destId="{67DB0CB1-3603-43D2-9F47-C3266164EBF5}" srcOrd="3" destOrd="0" presId="urn:microsoft.com/office/officeart/2008/layout/VerticalCurvedList"/>
    <dgm:cxn modelId="{8296AD0E-B67F-A240-BFDF-AC76F92744BB}" type="presParOf" srcId="{326363F8-F433-491B-B8ED-D982A9C88080}" destId="{E5288666-8B47-489F-8846-785075CB0669}" srcOrd="4" destOrd="0" presId="urn:microsoft.com/office/officeart/2008/layout/VerticalCurvedList"/>
    <dgm:cxn modelId="{BE174C3D-B31B-AA4D-9917-68704D72A391}" type="presParOf" srcId="{E5288666-8B47-489F-8846-785075CB0669}" destId="{A4FAE145-3107-472D-814C-16D995285913}" srcOrd="0" destOrd="0" presId="urn:microsoft.com/office/officeart/2008/layout/VerticalCurvedList"/>
    <dgm:cxn modelId="{7FD981D8-1888-534A-BAC1-278C97BEE78C}" type="presParOf" srcId="{326363F8-F433-491B-B8ED-D982A9C88080}" destId="{A1CB9973-00D9-4DC1-9EED-61D7D7290CB7}" srcOrd="5" destOrd="0" presId="urn:microsoft.com/office/officeart/2008/layout/VerticalCurvedList"/>
    <dgm:cxn modelId="{22EDDA8C-79B1-5C4A-ABCD-65E0FC50E93A}" type="presParOf" srcId="{326363F8-F433-491B-B8ED-D982A9C88080}" destId="{13282924-0840-4F23-B1BD-C831FFAAE231}" srcOrd="6" destOrd="0" presId="urn:microsoft.com/office/officeart/2008/layout/VerticalCurvedList"/>
    <dgm:cxn modelId="{1E88AEF9-3F7F-8842-969E-F755BCCBF308}" type="presParOf" srcId="{13282924-0840-4F23-B1BD-C831FFAAE231}" destId="{C6FC66AF-9343-47AC-B986-A1DA12B48250}" srcOrd="0" destOrd="0" presId="urn:microsoft.com/office/officeart/2008/layout/VerticalCurvedList"/>
    <dgm:cxn modelId="{FEDA63E3-42EF-264C-90CC-B5AC8EB8BCAC}" type="presParOf" srcId="{326363F8-F433-491B-B8ED-D982A9C88080}" destId="{14A32622-A9F2-4D49-9077-D89A17B0DABF}" srcOrd="7" destOrd="0" presId="urn:microsoft.com/office/officeart/2008/layout/VerticalCurvedList"/>
    <dgm:cxn modelId="{434C7A3E-51FE-9B41-A8BF-2238A5379552}" type="presParOf" srcId="{326363F8-F433-491B-B8ED-D982A9C88080}" destId="{7E23337F-73E1-4C12-84A9-6526CC8AA04E}" srcOrd="8" destOrd="0" presId="urn:microsoft.com/office/officeart/2008/layout/VerticalCurvedList"/>
    <dgm:cxn modelId="{99539D3F-3F38-5D40-80DE-FCCFF53DF73D}" type="presParOf" srcId="{7E23337F-73E1-4C12-84A9-6526CC8AA04E}" destId="{5CF9CBF1-AD30-4967-816E-28643A2AA780}" srcOrd="0" destOrd="0" presId="urn:microsoft.com/office/officeart/2008/layout/VerticalCurvedList"/>
    <dgm:cxn modelId="{218B00F4-B630-7F4D-81C9-3D90C1E81816}" type="presParOf" srcId="{326363F8-F433-491B-B8ED-D982A9C88080}" destId="{96C6D97B-8033-4A51-A541-75262B8D557E}" srcOrd="9" destOrd="0" presId="urn:microsoft.com/office/officeart/2008/layout/VerticalCurvedList"/>
    <dgm:cxn modelId="{01FC6361-235C-AB43-8C40-C8AFC9FCA6AB}" type="presParOf" srcId="{326363F8-F433-491B-B8ED-D982A9C88080}" destId="{EE456CA8-A3AF-418C-A99A-537B9CD615AE}" srcOrd="10" destOrd="0" presId="urn:microsoft.com/office/officeart/2008/layout/VerticalCurvedList"/>
    <dgm:cxn modelId="{9B6B9306-6C3B-E843-B2AB-8D1E80BFD85C}" type="presParOf" srcId="{EE456CA8-A3AF-418C-A99A-537B9CD615AE}" destId="{2DAD4C74-2D6D-4F98-811B-4A2ED8EBCA09}" srcOrd="0" destOrd="0" presId="urn:microsoft.com/office/officeart/2008/layout/VerticalCurvedList"/>
    <dgm:cxn modelId="{25E6A2E4-3B8E-4446-AF6E-9CAEF7BC0314}" type="presParOf" srcId="{326363F8-F433-491B-B8ED-D982A9C88080}" destId="{458C0498-52EE-4DE8-9FB4-B0A9D49F92B6}" srcOrd="11" destOrd="0" presId="urn:microsoft.com/office/officeart/2008/layout/VerticalCurvedList"/>
    <dgm:cxn modelId="{9B48B113-1816-8049-9AB3-4DD1F22B6DDE}" type="presParOf" srcId="{326363F8-F433-491B-B8ED-D982A9C88080}" destId="{15F804D5-34BB-4176-A190-8EDD6E20F5B8}" srcOrd="12" destOrd="0" presId="urn:microsoft.com/office/officeart/2008/layout/VerticalCurvedList"/>
    <dgm:cxn modelId="{48DD362D-D58D-1B4C-8903-9D1BBF027863}" type="presParOf" srcId="{15F804D5-34BB-4176-A190-8EDD6E20F5B8}" destId="{C1258FFF-0747-4681-9AE5-1FF6E3C2BF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2BDA89-9377-4F88-9D75-FE5ED69DC7DD}" type="doc">
      <dgm:prSet loTypeId="urn:microsoft.com/office/officeart/2005/8/layout/radial1" loCatId="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ZA"/>
        </a:p>
      </dgm:t>
    </dgm:pt>
    <dgm:pt modelId="{E41EDB85-BD4C-4FDC-9993-2A03A66A3B12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ZA" b="1" dirty="0" smtClean="0"/>
            <a:t>Scope of Readiness Support</a:t>
          </a:r>
          <a:endParaRPr lang="en-ZA" b="1" dirty="0"/>
        </a:p>
      </dgm:t>
    </dgm:pt>
    <dgm:pt modelId="{1702EA4E-4C69-4807-B667-EFD13E5DE184}" type="parTrans" cxnId="{C036F677-20B5-4ECE-991B-42753079187F}">
      <dgm:prSet/>
      <dgm:spPr/>
      <dgm:t>
        <a:bodyPr/>
        <a:lstStyle/>
        <a:p>
          <a:endParaRPr lang="en-ZA"/>
        </a:p>
      </dgm:t>
    </dgm:pt>
    <dgm:pt modelId="{7361EDB9-4CD5-4052-9559-0AADB1919217}" type="sibTrans" cxnId="{C036F677-20B5-4ECE-991B-42753079187F}">
      <dgm:prSet/>
      <dgm:spPr/>
      <dgm:t>
        <a:bodyPr/>
        <a:lstStyle/>
        <a:p>
          <a:endParaRPr lang="en-ZA"/>
        </a:p>
      </dgm:t>
    </dgm:pt>
    <dgm:pt modelId="{037542D2-E0EB-485D-B8AD-3C8FB6F50A1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24634F"/>
        </a:solidFill>
      </dgm:spPr>
      <dgm:t>
        <a:bodyPr/>
        <a:lstStyle/>
        <a:p>
          <a:r>
            <a:rPr lang="en-ZA" sz="1600" b="0" dirty="0" smtClean="0">
              <a:solidFill>
                <a:schemeClr val="bg1"/>
              </a:solidFill>
            </a:rPr>
            <a:t>Strengthening NDAs/FPs</a:t>
          </a:r>
          <a:endParaRPr lang="en-ZA" sz="1600" b="0" dirty="0">
            <a:solidFill>
              <a:schemeClr val="bg1"/>
            </a:solidFill>
          </a:endParaRPr>
        </a:p>
      </dgm:t>
    </dgm:pt>
    <dgm:pt modelId="{F73D79BF-1DD4-4404-AF25-851218F5365E}" type="parTrans" cxnId="{378219C3-6522-46CD-B4EB-4AA400B88C7D}">
      <dgm:prSet/>
      <dgm:spPr/>
      <dgm:t>
        <a:bodyPr/>
        <a:lstStyle/>
        <a:p>
          <a:endParaRPr lang="en-ZA" dirty="0"/>
        </a:p>
      </dgm:t>
    </dgm:pt>
    <dgm:pt modelId="{3F7CB211-3DF1-41DA-A828-08A3E4C7D16D}" type="sibTrans" cxnId="{378219C3-6522-46CD-B4EB-4AA400B88C7D}">
      <dgm:prSet/>
      <dgm:spPr/>
      <dgm:t>
        <a:bodyPr/>
        <a:lstStyle/>
        <a:p>
          <a:endParaRPr lang="en-ZA"/>
        </a:p>
      </dgm:t>
    </dgm:pt>
    <dgm:pt modelId="{21ADE5F9-7583-4C16-A896-AC30A7574AE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24634F"/>
        </a:solidFill>
      </dgm:spPr>
      <dgm:t>
        <a:bodyPr/>
        <a:lstStyle/>
        <a:p>
          <a:r>
            <a:rPr lang="en-GB" sz="1600" dirty="0" smtClean="0">
              <a:solidFill>
                <a:schemeClr val="bg1"/>
              </a:solidFill>
            </a:rPr>
            <a:t>Developing Strategic Frameworks</a:t>
          </a:r>
          <a:endParaRPr lang="en-ZA" sz="1600" dirty="0">
            <a:solidFill>
              <a:schemeClr val="bg1"/>
            </a:solidFill>
          </a:endParaRPr>
        </a:p>
      </dgm:t>
    </dgm:pt>
    <dgm:pt modelId="{D107E6E2-6FD3-48E4-9B0F-A9B946F312E6}" type="parTrans" cxnId="{8F86E2F7-532A-4D0E-A642-36258C994DEC}">
      <dgm:prSet/>
      <dgm:spPr/>
      <dgm:t>
        <a:bodyPr/>
        <a:lstStyle/>
        <a:p>
          <a:endParaRPr lang="en-ZA" dirty="0"/>
        </a:p>
      </dgm:t>
    </dgm:pt>
    <dgm:pt modelId="{3711E7DF-E8AC-4B44-A467-5819F5A6BF8E}" type="sibTrans" cxnId="{8F86E2F7-532A-4D0E-A642-36258C994DEC}">
      <dgm:prSet/>
      <dgm:spPr/>
      <dgm:t>
        <a:bodyPr/>
        <a:lstStyle/>
        <a:p>
          <a:endParaRPr lang="en-ZA"/>
        </a:p>
      </dgm:t>
    </dgm:pt>
    <dgm:pt modelId="{DE295A87-F534-4B51-BD66-5AF8A2DF58E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24634F"/>
        </a:solidFill>
      </dgm:spPr>
      <dgm:t>
        <a:bodyPr/>
        <a:lstStyle/>
        <a:p>
          <a:r>
            <a:rPr lang="en-ZA" sz="1600" dirty="0" smtClean="0">
              <a:solidFill>
                <a:schemeClr val="bg1"/>
              </a:solidFill>
            </a:rPr>
            <a:t>Accrediting Entities</a:t>
          </a:r>
          <a:endParaRPr lang="en-ZA" sz="1600" dirty="0">
            <a:solidFill>
              <a:schemeClr val="bg1"/>
            </a:solidFill>
          </a:endParaRPr>
        </a:p>
      </dgm:t>
    </dgm:pt>
    <dgm:pt modelId="{9B16661C-1F17-41B6-9247-88B0D163D0BE}" type="parTrans" cxnId="{801AB5B8-520E-45CD-A9E0-7E6FAD845029}">
      <dgm:prSet/>
      <dgm:spPr/>
      <dgm:t>
        <a:bodyPr/>
        <a:lstStyle/>
        <a:p>
          <a:endParaRPr lang="en-ZA" dirty="0"/>
        </a:p>
      </dgm:t>
    </dgm:pt>
    <dgm:pt modelId="{93F5592D-8B49-4016-81A5-0E1C778A0842}" type="sibTrans" cxnId="{801AB5B8-520E-45CD-A9E0-7E6FAD845029}">
      <dgm:prSet/>
      <dgm:spPr/>
      <dgm:t>
        <a:bodyPr/>
        <a:lstStyle/>
        <a:p>
          <a:endParaRPr lang="en-ZA"/>
        </a:p>
      </dgm:t>
    </dgm:pt>
    <dgm:pt modelId="{E4797EF6-5137-4625-993D-F00CD557659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24634F"/>
        </a:solidFill>
      </dgm:spPr>
      <dgm:t>
        <a:bodyPr/>
        <a:lstStyle/>
        <a:p>
          <a:r>
            <a:rPr lang="en-ZA" sz="1600" dirty="0" smtClean="0">
              <a:solidFill>
                <a:schemeClr val="bg1"/>
              </a:solidFill>
            </a:rPr>
            <a:t>Developing Pipelines</a:t>
          </a:r>
          <a:endParaRPr lang="en-ZA" sz="1600" dirty="0">
            <a:solidFill>
              <a:schemeClr val="bg1"/>
            </a:solidFill>
          </a:endParaRPr>
        </a:p>
      </dgm:t>
    </dgm:pt>
    <dgm:pt modelId="{0E015BC2-CC47-46BA-A762-BB4F2ED50934}" type="parTrans" cxnId="{EFC46EC6-2E9E-4197-8527-788BA4131E84}">
      <dgm:prSet/>
      <dgm:spPr/>
      <dgm:t>
        <a:bodyPr/>
        <a:lstStyle/>
        <a:p>
          <a:endParaRPr lang="en-ZA" dirty="0"/>
        </a:p>
      </dgm:t>
    </dgm:pt>
    <dgm:pt modelId="{A3104D7D-BCCC-4EC9-9AA2-EA648030F647}" type="sibTrans" cxnId="{EFC46EC6-2E9E-4197-8527-788BA4131E84}">
      <dgm:prSet/>
      <dgm:spPr/>
      <dgm:t>
        <a:bodyPr/>
        <a:lstStyle/>
        <a:p>
          <a:endParaRPr lang="en-ZA"/>
        </a:p>
      </dgm:t>
    </dgm:pt>
    <dgm:pt modelId="{38257608-20A6-AE4F-95E4-D06753CDD63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24634F"/>
        </a:solidFill>
      </dgm:spPr>
      <dgm:t>
        <a:bodyPr/>
        <a:lstStyle/>
        <a:p>
          <a:r>
            <a:rPr lang="en-ZA" sz="1600" dirty="0" smtClean="0">
              <a:solidFill>
                <a:schemeClr val="bg1"/>
              </a:solidFill>
            </a:rPr>
            <a:t>Sharing Information &amp;  Experiences</a:t>
          </a:r>
          <a:endParaRPr lang="en-ZA" sz="1600" dirty="0">
            <a:solidFill>
              <a:schemeClr val="bg1"/>
            </a:solidFill>
          </a:endParaRPr>
        </a:p>
      </dgm:t>
    </dgm:pt>
    <dgm:pt modelId="{25FBE605-7A72-614D-875F-B514CFC56AAC}" type="parTrans" cxnId="{6E749741-4ED1-BA48-B589-A7ABD210DE93}">
      <dgm:prSet/>
      <dgm:spPr/>
      <dgm:t>
        <a:bodyPr/>
        <a:lstStyle/>
        <a:p>
          <a:endParaRPr lang="en-US" dirty="0"/>
        </a:p>
      </dgm:t>
    </dgm:pt>
    <dgm:pt modelId="{774E92FE-DAD2-3744-99B5-E12F2BC188C7}" type="sibTrans" cxnId="{6E749741-4ED1-BA48-B589-A7ABD210DE93}">
      <dgm:prSet/>
      <dgm:spPr/>
      <dgm:t>
        <a:bodyPr/>
        <a:lstStyle/>
        <a:p>
          <a:endParaRPr lang="en-US"/>
        </a:p>
      </dgm:t>
    </dgm:pt>
    <dgm:pt modelId="{8971639D-62E5-479A-8B24-68898CED3767}" type="pres">
      <dgm:prSet presAssocID="{F52BDA89-9377-4F88-9D75-FE5ED69DC7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DC343ADB-7D82-4393-9D73-D9D8D38E9D7F}" type="pres">
      <dgm:prSet presAssocID="{E41EDB85-BD4C-4FDC-9993-2A03A66A3B12}" presName="centerShape" presStyleLbl="node0" presStyleIdx="0" presStyleCnt="1"/>
      <dgm:spPr/>
      <dgm:t>
        <a:bodyPr/>
        <a:lstStyle/>
        <a:p>
          <a:endParaRPr lang="en-ZA"/>
        </a:p>
      </dgm:t>
    </dgm:pt>
    <dgm:pt modelId="{4447360E-CBFB-4714-92BB-E084B9FE3F00}" type="pres">
      <dgm:prSet presAssocID="{F73D79BF-1DD4-4404-AF25-851218F5365E}" presName="Name9" presStyleLbl="parChTrans1D2" presStyleIdx="0" presStyleCnt="5"/>
      <dgm:spPr/>
      <dgm:t>
        <a:bodyPr/>
        <a:lstStyle/>
        <a:p>
          <a:endParaRPr lang="en-ZA"/>
        </a:p>
      </dgm:t>
    </dgm:pt>
    <dgm:pt modelId="{02D1C031-44C1-4C2A-988E-CE2D17A6B933}" type="pres">
      <dgm:prSet presAssocID="{F73D79BF-1DD4-4404-AF25-851218F5365E}" presName="connTx" presStyleLbl="parChTrans1D2" presStyleIdx="0" presStyleCnt="5"/>
      <dgm:spPr/>
      <dgm:t>
        <a:bodyPr/>
        <a:lstStyle/>
        <a:p>
          <a:endParaRPr lang="en-ZA"/>
        </a:p>
      </dgm:t>
    </dgm:pt>
    <dgm:pt modelId="{0C4E6AFA-1F4A-4595-8F69-A6A4826642CD}" type="pres">
      <dgm:prSet presAssocID="{037542D2-E0EB-485D-B8AD-3C8FB6F50A1F}" presName="node" presStyleLbl="node1" presStyleIdx="0" presStyleCnt="5" custScaleX="161514" custScaleY="144358" custRadScaleRad="10131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235CE0E-F3B2-4DB5-BB78-EE1834757C65}" type="pres">
      <dgm:prSet presAssocID="{D107E6E2-6FD3-48E4-9B0F-A9B946F312E6}" presName="Name9" presStyleLbl="parChTrans1D2" presStyleIdx="1" presStyleCnt="5"/>
      <dgm:spPr/>
      <dgm:t>
        <a:bodyPr/>
        <a:lstStyle/>
        <a:p>
          <a:endParaRPr lang="en-ZA"/>
        </a:p>
      </dgm:t>
    </dgm:pt>
    <dgm:pt modelId="{A40B2B0E-DB26-4C9E-963F-F4D7F69E5530}" type="pres">
      <dgm:prSet presAssocID="{D107E6E2-6FD3-48E4-9B0F-A9B946F312E6}" presName="connTx" presStyleLbl="parChTrans1D2" presStyleIdx="1" presStyleCnt="5"/>
      <dgm:spPr/>
      <dgm:t>
        <a:bodyPr/>
        <a:lstStyle/>
        <a:p>
          <a:endParaRPr lang="en-ZA"/>
        </a:p>
      </dgm:t>
    </dgm:pt>
    <dgm:pt modelId="{AAFC36D3-CA0F-483C-BAD8-3983F2BD1D25}" type="pres">
      <dgm:prSet presAssocID="{21ADE5F9-7583-4C16-A896-AC30A7574AE3}" presName="node" presStyleLbl="node1" presStyleIdx="1" presStyleCnt="5" custScaleX="144358" custScaleY="14435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FFED8E5-5393-40B9-ACED-7550A23B0B53}" type="pres">
      <dgm:prSet presAssocID="{9B16661C-1F17-41B6-9247-88B0D163D0BE}" presName="Name9" presStyleLbl="parChTrans1D2" presStyleIdx="2" presStyleCnt="5"/>
      <dgm:spPr/>
      <dgm:t>
        <a:bodyPr/>
        <a:lstStyle/>
        <a:p>
          <a:endParaRPr lang="en-ZA"/>
        </a:p>
      </dgm:t>
    </dgm:pt>
    <dgm:pt modelId="{336F6F13-E2CB-401C-AC0C-7FBE0264673F}" type="pres">
      <dgm:prSet presAssocID="{9B16661C-1F17-41B6-9247-88B0D163D0BE}" presName="connTx" presStyleLbl="parChTrans1D2" presStyleIdx="2" presStyleCnt="5"/>
      <dgm:spPr/>
      <dgm:t>
        <a:bodyPr/>
        <a:lstStyle/>
        <a:p>
          <a:endParaRPr lang="en-ZA"/>
        </a:p>
      </dgm:t>
    </dgm:pt>
    <dgm:pt modelId="{48730FBE-367D-45E2-959E-4EEAF7F5DE8F}" type="pres">
      <dgm:prSet presAssocID="{DE295A87-F534-4B51-BD66-5AF8A2DF58EB}" presName="node" presStyleLbl="node1" presStyleIdx="2" presStyleCnt="5" custScaleX="144358" custScaleY="14435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A458D32-A62F-4192-8ACC-F3510D9048FD}" type="pres">
      <dgm:prSet presAssocID="{0E015BC2-CC47-46BA-A762-BB4F2ED50934}" presName="Name9" presStyleLbl="parChTrans1D2" presStyleIdx="3" presStyleCnt="5"/>
      <dgm:spPr/>
      <dgm:t>
        <a:bodyPr/>
        <a:lstStyle/>
        <a:p>
          <a:endParaRPr lang="en-ZA"/>
        </a:p>
      </dgm:t>
    </dgm:pt>
    <dgm:pt modelId="{108AAECB-949D-4492-83CE-4062A7A35AD6}" type="pres">
      <dgm:prSet presAssocID="{0E015BC2-CC47-46BA-A762-BB4F2ED50934}" presName="connTx" presStyleLbl="parChTrans1D2" presStyleIdx="3" presStyleCnt="5"/>
      <dgm:spPr/>
      <dgm:t>
        <a:bodyPr/>
        <a:lstStyle/>
        <a:p>
          <a:endParaRPr lang="en-ZA"/>
        </a:p>
      </dgm:t>
    </dgm:pt>
    <dgm:pt modelId="{938AF2BB-B8FF-4A91-B681-AF767DB8643F}" type="pres">
      <dgm:prSet presAssocID="{E4797EF6-5137-4625-993D-F00CD557659F}" presName="node" presStyleLbl="node1" presStyleIdx="3" presStyleCnt="5" custScaleX="144358" custScaleY="14435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DF49295-5F06-544E-80B4-8665C621FCEA}" type="pres">
      <dgm:prSet presAssocID="{25FBE605-7A72-614D-875F-B514CFC56AAC}" presName="Name9" presStyleLbl="parChTrans1D2" presStyleIdx="4" presStyleCnt="5"/>
      <dgm:spPr/>
      <dgm:t>
        <a:bodyPr/>
        <a:lstStyle/>
        <a:p>
          <a:endParaRPr lang="en-GB"/>
        </a:p>
      </dgm:t>
    </dgm:pt>
    <dgm:pt modelId="{40449272-2DAB-214E-866D-422FA270C7B0}" type="pres">
      <dgm:prSet presAssocID="{25FBE605-7A72-614D-875F-B514CFC56AAC}" presName="connTx" presStyleLbl="parChTrans1D2" presStyleIdx="4" presStyleCnt="5"/>
      <dgm:spPr/>
      <dgm:t>
        <a:bodyPr/>
        <a:lstStyle/>
        <a:p>
          <a:endParaRPr lang="en-GB"/>
        </a:p>
      </dgm:t>
    </dgm:pt>
    <dgm:pt modelId="{0390AF02-465F-254F-86AD-EA6C6DE4F859}" type="pres">
      <dgm:prSet presAssocID="{38257608-20A6-AE4F-95E4-D06753CDD63F}" presName="node" presStyleLbl="node1" presStyleIdx="4" presStyleCnt="5" custScaleX="153601" custScaleY="154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B3CF01-D2A4-0745-B71F-75067A9D2E8B}" type="presOf" srcId="{D107E6E2-6FD3-48E4-9B0F-A9B946F312E6}" destId="{D235CE0E-F3B2-4DB5-BB78-EE1834757C65}" srcOrd="0" destOrd="0" presId="urn:microsoft.com/office/officeart/2005/8/layout/radial1"/>
    <dgm:cxn modelId="{A60C58D1-4E0D-0B4B-A14D-A24E5C15492D}" type="presOf" srcId="{21ADE5F9-7583-4C16-A896-AC30A7574AE3}" destId="{AAFC36D3-CA0F-483C-BAD8-3983F2BD1D25}" srcOrd="0" destOrd="0" presId="urn:microsoft.com/office/officeart/2005/8/layout/radial1"/>
    <dgm:cxn modelId="{C036F677-20B5-4ECE-991B-42753079187F}" srcId="{F52BDA89-9377-4F88-9D75-FE5ED69DC7DD}" destId="{E41EDB85-BD4C-4FDC-9993-2A03A66A3B12}" srcOrd="0" destOrd="0" parTransId="{1702EA4E-4C69-4807-B667-EFD13E5DE184}" sibTransId="{7361EDB9-4CD5-4052-9559-0AADB1919217}"/>
    <dgm:cxn modelId="{8F86E2F7-532A-4D0E-A642-36258C994DEC}" srcId="{E41EDB85-BD4C-4FDC-9993-2A03A66A3B12}" destId="{21ADE5F9-7583-4C16-A896-AC30A7574AE3}" srcOrd="1" destOrd="0" parTransId="{D107E6E2-6FD3-48E4-9B0F-A9B946F312E6}" sibTransId="{3711E7DF-E8AC-4B44-A467-5819F5A6BF8E}"/>
    <dgm:cxn modelId="{E62DC193-6A73-1F45-B808-10812E15FE3B}" type="presOf" srcId="{25FBE605-7A72-614D-875F-B514CFC56AAC}" destId="{40449272-2DAB-214E-866D-422FA270C7B0}" srcOrd="1" destOrd="0" presId="urn:microsoft.com/office/officeart/2005/8/layout/radial1"/>
    <dgm:cxn modelId="{EFC46EC6-2E9E-4197-8527-788BA4131E84}" srcId="{E41EDB85-BD4C-4FDC-9993-2A03A66A3B12}" destId="{E4797EF6-5137-4625-993D-F00CD557659F}" srcOrd="3" destOrd="0" parTransId="{0E015BC2-CC47-46BA-A762-BB4F2ED50934}" sibTransId="{A3104D7D-BCCC-4EC9-9AA2-EA648030F647}"/>
    <dgm:cxn modelId="{2B5BD0D2-12D1-E04B-8471-8CB0FB15CFCC}" type="presOf" srcId="{0E015BC2-CC47-46BA-A762-BB4F2ED50934}" destId="{108AAECB-949D-4492-83CE-4062A7A35AD6}" srcOrd="1" destOrd="0" presId="urn:microsoft.com/office/officeart/2005/8/layout/radial1"/>
    <dgm:cxn modelId="{6DCDB645-81F6-0E45-AE42-A71124735014}" type="presOf" srcId="{25FBE605-7A72-614D-875F-B514CFC56AAC}" destId="{DDF49295-5F06-544E-80B4-8665C621FCEA}" srcOrd="0" destOrd="0" presId="urn:microsoft.com/office/officeart/2005/8/layout/radial1"/>
    <dgm:cxn modelId="{DAF01EE3-36E1-2345-AE64-3B59272DE9D5}" type="presOf" srcId="{0E015BC2-CC47-46BA-A762-BB4F2ED50934}" destId="{DA458D32-A62F-4192-8ACC-F3510D9048FD}" srcOrd="0" destOrd="0" presId="urn:microsoft.com/office/officeart/2005/8/layout/radial1"/>
    <dgm:cxn modelId="{6BE2F36F-C900-AB49-BBEF-E7C45508A1E5}" type="presOf" srcId="{F73D79BF-1DD4-4404-AF25-851218F5365E}" destId="{4447360E-CBFB-4714-92BB-E084B9FE3F00}" srcOrd="0" destOrd="0" presId="urn:microsoft.com/office/officeart/2005/8/layout/radial1"/>
    <dgm:cxn modelId="{98637316-84E9-964B-9614-48285A7E1E9C}" type="presOf" srcId="{DE295A87-F534-4B51-BD66-5AF8A2DF58EB}" destId="{48730FBE-367D-45E2-959E-4EEAF7F5DE8F}" srcOrd="0" destOrd="0" presId="urn:microsoft.com/office/officeart/2005/8/layout/radial1"/>
    <dgm:cxn modelId="{86DD2A36-8C6F-5241-8B85-28DC263D4F8C}" type="presOf" srcId="{E4797EF6-5137-4625-993D-F00CD557659F}" destId="{938AF2BB-B8FF-4A91-B681-AF767DB8643F}" srcOrd="0" destOrd="0" presId="urn:microsoft.com/office/officeart/2005/8/layout/radial1"/>
    <dgm:cxn modelId="{858217A7-7814-C840-AD59-6E5EFEEE10EE}" type="presOf" srcId="{9B16661C-1F17-41B6-9247-88B0D163D0BE}" destId="{336F6F13-E2CB-401C-AC0C-7FBE0264673F}" srcOrd="1" destOrd="0" presId="urn:microsoft.com/office/officeart/2005/8/layout/radial1"/>
    <dgm:cxn modelId="{378219C3-6522-46CD-B4EB-4AA400B88C7D}" srcId="{E41EDB85-BD4C-4FDC-9993-2A03A66A3B12}" destId="{037542D2-E0EB-485D-B8AD-3C8FB6F50A1F}" srcOrd="0" destOrd="0" parTransId="{F73D79BF-1DD4-4404-AF25-851218F5365E}" sibTransId="{3F7CB211-3DF1-41DA-A828-08A3E4C7D16D}"/>
    <dgm:cxn modelId="{19387987-7DC8-2A4B-B90A-6A8286708132}" type="presOf" srcId="{D107E6E2-6FD3-48E4-9B0F-A9B946F312E6}" destId="{A40B2B0E-DB26-4C9E-963F-F4D7F69E5530}" srcOrd="1" destOrd="0" presId="urn:microsoft.com/office/officeart/2005/8/layout/radial1"/>
    <dgm:cxn modelId="{C9B7F57E-8DBD-BC44-A13D-34DCEB13A3F6}" type="presOf" srcId="{037542D2-E0EB-485D-B8AD-3C8FB6F50A1F}" destId="{0C4E6AFA-1F4A-4595-8F69-A6A4826642CD}" srcOrd="0" destOrd="0" presId="urn:microsoft.com/office/officeart/2005/8/layout/radial1"/>
    <dgm:cxn modelId="{39B10E26-205F-6A45-9761-9987D41EF436}" type="presOf" srcId="{F73D79BF-1DD4-4404-AF25-851218F5365E}" destId="{02D1C031-44C1-4C2A-988E-CE2D17A6B933}" srcOrd="1" destOrd="0" presId="urn:microsoft.com/office/officeart/2005/8/layout/radial1"/>
    <dgm:cxn modelId="{6E749741-4ED1-BA48-B589-A7ABD210DE93}" srcId="{E41EDB85-BD4C-4FDC-9993-2A03A66A3B12}" destId="{38257608-20A6-AE4F-95E4-D06753CDD63F}" srcOrd="4" destOrd="0" parTransId="{25FBE605-7A72-614D-875F-B514CFC56AAC}" sibTransId="{774E92FE-DAD2-3744-99B5-E12F2BC188C7}"/>
    <dgm:cxn modelId="{801AB5B8-520E-45CD-A9E0-7E6FAD845029}" srcId="{E41EDB85-BD4C-4FDC-9993-2A03A66A3B12}" destId="{DE295A87-F534-4B51-BD66-5AF8A2DF58EB}" srcOrd="2" destOrd="0" parTransId="{9B16661C-1F17-41B6-9247-88B0D163D0BE}" sibTransId="{93F5592D-8B49-4016-81A5-0E1C778A0842}"/>
    <dgm:cxn modelId="{EB028983-774D-8947-8F7A-F329430772C9}" type="presOf" srcId="{E41EDB85-BD4C-4FDC-9993-2A03A66A3B12}" destId="{DC343ADB-7D82-4393-9D73-D9D8D38E9D7F}" srcOrd="0" destOrd="0" presId="urn:microsoft.com/office/officeart/2005/8/layout/radial1"/>
    <dgm:cxn modelId="{5E695246-4BEE-2843-AEC3-75DA5FE37AA7}" type="presOf" srcId="{38257608-20A6-AE4F-95E4-D06753CDD63F}" destId="{0390AF02-465F-254F-86AD-EA6C6DE4F859}" srcOrd="0" destOrd="0" presId="urn:microsoft.com/office/officeart/2005/8/layout/radial1"/>
    <dgm:cxn modelId="{9C0A184E-868E-A64D-B48F-55622A24909E}" type="presOf" srcId="{9B16661C-1F17-41B6-9247-88B0D163D0BE}" destId="{AFFED8E5-5393-40B9-ACED-7550A23B0B53}" srcOrd="0" destOrd="0" presId="urn:microsoft.com/office/officeart/2005/8/layout/radial1"/>
    <dgm:cxn modelId="{B79BAE91-E205-2449-B8C4-3A4EA9B98BE9}" type="presOf" srcId="{F52BDA89-9377-4F88-9D75-FE5ED69DC7DD}" destId="{8971639D-62E5-479A-8B24-68898CED3767}" srcOrd="0" destOrd="0" presId="urn:microsoft.com/office/officeart/2005/8/layout/radial1"/>
    <dgm:cxn modelId="{3B71E5A8-4901-E844-A369-20F0C8503B9A}" type="presParOf" srcId="{8971639D-62E5-479A-8B24-68898CED3767}" destId="{DC343ADB-7D82-4393-9D73-D9D8D38E9D7F}" srcOrd="0" destOrd="0" presId="urn:microsoft.com/office/officeart/2005/8/layout/radial1"/>
    <dgm:cxn modelId="{6C19D79C-1D9B-D549-87D3-081D873FA4E2}" type="presParOf" srcId="{8971639D-62E5-479A-8B24-68898CED3767}" destId="{4447360E-CBFB-4714-92BB-E084B9FE3F00}" srcOrd="1" destOrd="0" presId="urn:microsoft.com/office/officeart/2005/8/layout/radial1"/>
    <dgm:cxn modelId="{4727185B-9F6B-B24C-93C9-575945F966C6}" type="presParOf" srcId="{4447360E-CBFB-4714-92BB-E084B9FE3F00}" destId="{02D1C031-44C1-4C2A-988E-CE2D17A6B933}" srcOrd="0" destOrd="0" presId="urn:microsoft.com/office/officeart/2005/8/layout/radial1"/>
    <dgm:cxn modelId="{4C679967-5CC9-7747-B1B7-AE2A6B7D211C}" type="presParOf" srcId="{8971639D-62E5-479A-8B24-68898CED3767}" destId="{0C4E6AFA-1F4A-4595-8F69-A6A4826642CD}" srcOrd="2" destOrd="0" presId="urn:microsoft.com/office/officeart/2005/8/layout/radial1"/>
    <dgm:cxn modelId="{0660A871-FB72-2A4E-8F44-94FEEB5501EF}" type="presParOf" srcId="{8971639D-62E5-479A-8B24-68898CED3767}" destId="{D235CE0E-F3B2-4DB5-BB78-EE1834757C65}" srcOrd="3" destOrd="0" presId="urn:microsoft.com/office/officeart/2005/8/layout/radial1"/>
    <dgm:cxn modelId="{9AA24FE1-453B-374C-9DAF-F95BCA32CB7A}" type="presParOf" srcId="{D235CE0E-F3B2-4DB5-BB78-EE1834757C65}" destId="{A40B2B0E-DB26-4C9E-963F-F4D7F69E5530}" srcOrd="0" destOrd="0" presId="urn:microsoft.com/office/officeart/2005/8/layout/radial1"/>
    <dgm:cxn modelId="{BAF79663-6A88-6941-93A3-0EB503B90B8B}" type="presParOf" srcId="{8971639D-62E5-479A-8B24-68898CED3767}" destId="{AAFC36D3-CA0F-483C-BAD8-3983F2BD1D25}" srcOrd="4" destOrd="0" presId="urn:microsoft.com/office/officeart/2005/8/layout/radial1"/>
    <dgm:cxn modelId="{E8C8947B-8E22-6440-9284-0D13CD129C5B}" type="presParOf" srcId="{8971639D-62E5-479A-8B24-68898CED3767}" destId="{AFFED8E5-5393-40B9-ACED-7550A23B0B53}" srcOrd="5" destOrd="0" presId="urn:microsoft.com/office/officeart/2005/8/layout/radial1"/>
    <dgm:cxn modelId="{A7E049A3-8803-DF47-8325-18F21BC5D8CC}" type="presParOf" srcId="{AFFED8E5-5393-40B9-ACED-7550A23B0B53}" destId="{336F6F13-E2CB-401C-AC0C-7FBE0264673F}" srcOrd="0" destOrd="0" presId="urn:microsoft.com/office/officeart/2005/8/layout/radial1"/>
    <dgm:cxn modelId="{17A80F02-B3AD-2B4B-902C-60126D29A1B0}" type="presParOf" srcId="{8971639D-62E5-479A-8B24-68898CED3767}" destId="{48730FBE-367D-45E2-959E-4EEAF7F5DE8F}" srcOrd="6" destOrd="0" presId="urn:microsoft.com/office/officeart/2005/8/layout/radial1"/>
    <dgm:cxn modelId="{0B413F8A-E9C9-2C4F-B533-CDE72C0D8DB8}" type="presParOf" srcId="{8971639D-62E5-479A-8B24-68898CED3767}" destId="{DA458D32-A62F-4192-8ACC-F3510D9048FD}" srcOrd="7" destOrd="0" presId="urn:microsoft.com/office/officeart/2005/8/layout/radial1"/>
    <dgm:cxn modelId="{3CD5282D-1B6C-DE4C-8C4D-CAEB82C8FE2A}" type="presParOf" srcId="{DA458D32-A62F-4192-8ACC-F3510D9048FD}" destId="{108AAECB-949D-4492-83CE-4062A7A35AD6}" srcOrd="0" destOrd="0" presId="urn:microsoft.com/office/officeart/2005/8/layout/radial1"/>
    <dgm:cxn modelId="{E2FE9991-6BD1-D443-918A-F9CD40424A98}" type="presParOf" srcId="{8971639D-62E5-479A-8B24-68898CED3767}" destId="{938AF2BB-B8FF-4A91-B681-AF767DB8643F}" srcOrd="8" destOrd="0" presId="urn:microsoft.com/office/officeart/2005/8/layout/radial1"/>
    <dgm:cxn modelId="{A63EF28D-D834-F24F-977D-AED248FEF1F9}" type="presParOf" srcId="{8971639D-62E5-479A-8B24-68898CED3767}" destId="{DDF49295-5F06-544E-80B4-8665C621FCEA}" srcOrd="9" destOrd="0" presId="urn:microsoft.com/office/officeart/2005/8/layout/radial1"/>
    <dgm:cxn modelId="{745309F5-82A5-2B4B-B368-A397C27B3ED7}" type="presParOf" srcId="{DDF49295-5F06-544E-80B4-8665C621FCEA}" destId="{40449272-2DAB-214E-866D-422FA270C7B0}" srcOrd="0" destOrd="0" presId="urn:microsoft.com/office/officeart/2005/8/layout/radial1"/>
    <dgm:cxn modelId="{9C0632FB-03E7-784A-B724-30C8FABFBD43}" type="presParOf" srcId="{8971639D-62E5-479A-8B24-68898CED3767}" destId="{0390AF02-465F-254F-86AD-EA6C6DE4F85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710F6-D923-4081-B7AC-097EA02D363B}">
      <dsp:nvSpPr>
        <dsp:cNvPr id="0" name=""/>
        <dsp:cNvSpPr/>
      </dsp:nvSpPr>
      <dsp:spPr>
        <a:xfrm>
          <a:off x="3144322" y="2290633"/>
          <a:ext cx="2799663" cy="2799663"/>
        </a:xfrm>
        <a:prstGeom prst="gear9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/>
            <a:t>Project/</a:t>
          </a:r>
          <a:r>
            <a:rPr lang="es-SV" sz="1400" kern="1200" dirty="0" err="1" smtClean="0"/>
            <a:t>Programme</a:t>
          </a:r>
          <a:r>
            <a:rPr lang="es-SV" sz="1400" kern="1200" dirty="0" smtClean="0"/>
            <a:t> </a:t>
          </a:r>
          <a:r>
            <a:rPr lang="es-SV" sz="1400" kern="1200" dirty="0" err="1" smtClean="0"/>
            <a:t>Proposals</a:t>
          </a:r>
          <a:endParaRPr lang="es-SV" sz="1400" kern="1200" dirty="0"/>
        </a:p>
      </dsp:txBody>
      <dsp:txXfrm>
        <a:off x="3707179" y="2946441"/>
        <a:ext cx="1673949" cy="1439084"/>
      </dsp:txXfrm>
    </dsp:sp>
    <dsp:sp modelId="{7B2CD477-088A-4741-827D-1F9AA9C28CD8}">
      <dsp:nvSpPr>
        <dsp:cNvPr id="0" name=""/>
        <dsp:cNvSpPr/>
      </dsp:nvSpPr>
      <dsp:spPr>
        <a:xfrm>
          <a:off x="1515427" y="1628895"/>
          <a:ext cx="2036118" cy="2036118"/>
        </a:xfrm>
        <a:prstGeom prst="gear6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err="1" smtClean="0"/>
            <a:t>Accreditation</a:t>
          </a:r>
          <a:endParaRPr lang="es-SV" sz="1400" kern="1200" dirty="0"/>
        </a:p>
      </dsp:txBody>
      <dsp:txXfrm>
        <a:off x="2028026" y="2144592"/>
        <a:ext cx="1010920" cy="1004724"/>
      </dsp:txXfrm>
    </dsp:sp>
    <dsp:sp modelId="{5EC54E9A-A549-4961-8EF8-0A5DD065956D}">
      <dsp:nvSpPr>
        <dsp:cNvPr id="0" name=""/>
        <dsp:cNvSpPr/>
      </dsp:nvSpPr>
      <dsp:spPr>
        <a:xfrm rot="20700000">
          <a:off x="2655861" y="224180"/>
          <a:ext cx="1994980" cy="1994980"/>
        </a:xfrm>
        <a:prstGeom prst="gear6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err="1" smtClean="0"/>
            <a:t>Readiness</a:t>
          </a:r>
          <a:endParaRPr lang="es-SV" sz="1400" kern="1200" dirty="0"/>
        </a:p>
      </dsp:txBody>
      <dsp:txXfrm rot="-20700000">
        <a:off x="3093419" y="661738"/>
        <a:ext cx="1119865" cy="1119865"/>
      </dsp:txXfrm>
    </dsp:sp>
    <dsp:sp modelId="{37137559-1A81-4DA1-85A7-CE3E0BDFFB93}">
      <dsp:nvSpPr>
        <dsp:cNvPr id="0" name=""/>
        <dsp:cNvSpPr/>
      </dsp:nvSpPr>
      <dsp:spPr>
        <a:xfrm>
          <a:off x="2939008" y="1862480"/>
          <a:ext cx="3583569" cy="3583569"/>
        </a:xfrm>
        <a:prstGeom prst="circularArrow">
          <a:avLst>
            <a:gd name="adj1" fmla="val 4688"/>
            <a:gd name="adj2" fmla="val 299029"/>
            <a:gd name="adj3" fmla="val 2534083"/>
            <a:gd name="adj4" fmla="val 15823204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DC2252-10A8-4126-965C-B59A7613B271}">
      <dsp:nvSpPr>
        <dsp:cNvPr id="0" name=""/>
        <dsp:cNvSpPr/>
      </dsp:nvSpPr>
      <dsp:spPr>
        <a:xfrm>
          <a:off x="1154834" y="1174533"/>
          <a:ext cx="2603686" cy="260368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-17925"/>
            <a:satOff val="-2104"/>
            <a:lumOff val="1150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701526-3DEA-4CB8-897F-4ACB16FD22AC}">
      <dsp:nvSpPr>
        <dsp:cNvPr id="0" name=""/>
        <dsp:cNvSpPr/>
      </dsp:nvSpPr>
      <dsp:spPr>
        <a:xfrm>
          <a:off x="2194402" y="-216640"/>
          <a:ext cx="2807298" cy="280729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-35851"/>
            <a:satOff val="-4207"/>
            <a:lumOff val="2301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45978-3CA7-DD4B-8B19-A521D0F223A9}">
      <dsp:nvSpPr>
        <dsp:cNvPr id="0" name=""/>
        <dsp:cNvSpPr/>
      </dsp:nvSpPr>
      <dsp:spPr>
        <a:xfrm>
          <a:off x="256162" y="0"/>
          <a:ext cx="2533616" cy="1061392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Fiduciary functions</a:t>
          </a:r>
          <a:endParaRPr lang="en-US" sz="2000" b="0" kern="1200" dirty="0"/>
        </a:p>
      </dsp:txBody>
      <dsp:txXfrm>
        <a:off x="256162" y="0"/>
        <a:ext cx="2533616" cy="1061392"/>
      </dsp:txXfrm>
    </dsp:sp>
    <dsp:sp modelId="{DD520279-824B-9444-8675-FB551B84B2F0}">
      <dsp:nvSpPr>
        <dsp:cNvPr id="0" name=""/>
        <dsp:cNvSpPr/>
      </dsp:nvSpPr>
      <dsp:spPr>
        <a:xfrm>
          <a:off x="259887" y="1029351"/>
          <a:ext cx="2533616" cy="1979571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259887" y="1029351"/>
        <a:ext cx="2533616" cy="1979571"/>
      </dsp:txXfrm>
    </dsp:sp>
    <dsp:sp modelId="{24839EB8-981C-B34E-8E29-4C9EC18C7A8F}">
      <dsp:nvSpPr>
        <dsp:cNvPr id="0" name=""/>
        <dsp:cNvSpPr/>
      </dsp:nvSpPr>
      <dsp:spPr>
        <a:xfrm>
          <a:off x="2896343" y="0"/>
          <a:ext cx="2533616" cy="1061392"/>
        </a:xfrm>
        <a:prstGeom prst="rect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Size of project/activity within a programme</a:t>
          </a:r>
          <a:endParaRPr lang="en-US" sz="2000" b="0" kern="1200" dirty="0"/>
        </a:p>
      </dsp:txBody>
      <dsp:txXfrm>
        <a:off x="2896343" y="0"/>
        <a:ext cx="2533616" cy="1061392"/>
      </dsp:txXfrm>
    </dsp:sp>
    <dsp:sp modelId="{F4C9DBFB-A278-5648-AD6B-31E33034AF92}">
      <dsp:nvSpPr>
        <dsp:cNvPr id="0" name=""/>
        <dsp:cNvSpPr/>
      </dsp:nvSpPr>
      <dsp:spPr>
        <a:xfrm>
          <a:off x="2901562" y="1029351"/>
          <a:ext cx="2533616" cy="1979571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2901562" y="1029351"/>
        <a:ext cx="2533616" cy="1979571"/>
      </dsp:txXfrm>
    </dsp:sp>
    <dsp:sp modelId="{4E22914F-7A2E-994C-A57A-40D7E05341A2}">
      <dsp:nvSpPr>
        <dsp:cNvPr id="0" name=""/>
        <dsp:cNvSpPr/>
      </dsp:nvSpPr>
      <dsp:spPr>
        <a:xfrm>
          <a:off x="5544530" y="0"/>
          <a:ext cx="2533616" cy="1061392"/>
        </a:xfrm>
        <a:prstGeom prst="rect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Environmental and social risk category</a:t>
          </a:r>
          <a:endParaRPr lang="en-US" sz="2000" b="0" kern="1200" dirty="0"/>
        </a:p>
      </dsp:txBody>
      <dsp:txXfrm>
        <a:off x="5544530" y="0"/>
        <a:ext cx="2533616" cy="1061392"/>
      </dsp:txXfrm>
    </dsp:sp>
    <dsp:sp modelId="{A0E3CCA7-7B2F-4142-894D-B1AA52D1A6E9}">
      <dsp:nvSpPr>
        <dsp:cNvPr id="0" name=""/>
        <dsp:cNvSpPr/>
      </dsp:nvSpPr>
      <dsp:spPr>
        <a:xfrm>
          <a:off x="5549724" y="1029351"/>
          <a:ext cx="2533616" cy="1979571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5549724" y="1029351"/>
        <a:ext cx="2533616" cy="1979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1BB7B-EC6F-4613-A74C-E7572CFF8D89}">
      <dsp:nvSpPr>
        <dsp:cNvPr id="0" name=""/>
        <dsp:cNvSpPr/>
      </dsp:nvSpPr>
      <dsp:spPr>
        <a:xfrm>
          <a:off x="-5549844" y="-849670"/>
          <a:ext cx="6607891" cy="6607891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B7284-ED2C-46FE-BD39-6DB9280415F4}">
      <dsp:nvSpPr>
        <dsp:cNvPr id="0" name=""/>
        <dsp:cNvSpPr/>
      </dsp:nvSpPr>
      <dsp:spPr>
        <a:xfrm>
          <a:off x="394350" y="258484"/>
          <a:ext cx="4115473" cy="516772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18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latin typeface="Corbel"/>
              <a:cs typeface="Corbel"/>
            </a:rPr>
            <a:t>Impact potential</a:t>
          </a:r>
        </a:p>
      </dsp:txBody>
      <dsp:txXfrm>
        <a:off x="394350" y="258484"/>
        <a:ext cx="4115473" cy="516772"/>
      </dsp:txXfrm>
    </dsp:sp>
    <dsp:sp modelId="{086908E9-348C-4337-8F96-6703EFAA41ED}">
      <dsp:nvSpPr>
        <dsp:cNvPr id="0" name=""/>
        <dsp:cNvSpPr/>
      </dsp:nvSpPr>
      <dsp:spPr>
        <a:xfrm>
          <a:off x="71368" y="193887"/>
          <a:ext cx="645965" cy="645965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B0CB1-3603-43D2-9F47-C3266164EBF5}">
      <dsp:nvSpPr>
        <dsp:cNvPr id="0" name=""/>
        <dsp:cNvSpPr/>
      </dsp:nvSpPr>
      <dsp:spPr>
        <a:xfrm>
          <a:off x="819431" y="1033544"/>
          <a:ext cx="3690393" cy="516772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18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latin typeface="Corbel"/>
              <a:cs typeface="Corbel"/>
            </a:rPr>
            <a:t>Paradigm shift potential</a:t>
          </a:r>
          <a:endParaRPr lang="en-US" sz="1600" b="0" kern="1200" dirty="0">
            <a:latin typeface="Corbel"/>
            <a:cs typeface="Corbel"/>
          </a:endParaRPr>
        </a:p>
      </dsp:txBody>
      <dsp:txXfrm>
        <a:off x="819431" y="1033544"/>
        <a:ext cx="3690393" cy="516772"/>
      </dsp:txXfrm>
    </dsp:sp>
    <dsp:sp modelId="{A4FAE145-3107-472D-814C-16D995285913}">
      <dsp:nvSpPr>
        <dsp:cNvPr id="0" name=""/>
        <dsp:cNvSpPr/>
      </dsp:nvSpPr>
      <dsp:spPr>
        <a:xfrm>
          <a:off x="496448" y="968947"/>
          <a:ext cx="645965" cy="645965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B9973-00D9-4DC1-9EED-61D7D7290CB7}">
      <dsp:nvSpPr>
        <dsp:cNvPr id="0" name=""/>
        <dsp:cNvSpPr/>
      </dsp:nvSpPr>
      <dsp:spPr>
        <a:xfrm>
          <a:off x="1013809" y="1808604"/>
          <a:ext cx="3496014" cy="516772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18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latin typeface="Corbel"/>
              <a:cs typeface="Corbel"/>
            </a:rPr>
            <a:t>Sustainable development potential</a:t>
          </a:r>
          <a:endParaRPr lang="en-US" sz="1600" b="0" kern="1200" dirty="0">
            <a:latin typeface="Corbel"/>
            <a:cs typeface="Corbel"/>
          </a:endParaRPr>
        </a:p>
      </dsp:txBody>
      <dsp:txXfrm>
        <a:off x="1013809" y="1808604"/>
        <a:ext cx="3496014" cy="516772"/>
      </dsp:txXfrm>
    </dsp:sp>
    <dsp:sp modelId="{C6FC66AF-9343-47AC-B986-A1DA12B48250}">
      <dsp:nvSpPr>
        <dsp:cNvPr id="0" name=""/>
        <dsp:cNvSpPr/>
      </dsp:nvSpPr>
      <dsp:spPr>
        <a:xfrm>
          <a:off x="690827" y="1744007"/>
          <a:ext cx="645965" cy="645965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32622-A9F2-4D49-9077-D89A17B0DABF}">
      <dsp:nvSpPr>
        <dsp:cNvPr id="0" name=""/>
        <dsp:cNvSpPr/>
      </dsp:nvSpPr>
      <dsp:spPr>
        <a:xfrm>
          <a:off x="1013809" y="2583173"/>
          <a:ext cx="3496014" cy="51677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18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latin typeface="Corbel"/>
              <a:cs typeface="Corbel"/>
            </a:rPr>
            <a:t>Responsive to recipients needs</a:t>
          </a:r>
          <a:endParaRPr lang="en-US" sz="1600" b="0" kern="1200" dirty="0">
            <a:latin typeface="Corbel"/>
            <a:cs typeface="Corbel"/>
          </a:endParaRPr>
        </a:p>
      </dsp:txBody>
      <dsp:txXfrm>
        <a:off x="1013809" y="2583173"/>
        <a:ext cx="3496014" cy="516772"/>
      </dsp:txXfrm>
    </dsp:sp>
    <dsp:sp modelId="{5CF9CBF1-AD30-4967-816E-28643A2AA780}">
      <dsp:nvSpPr>
        <dsp:cNvPr id="0" name=""/>
        <dsp:cNvSpPr/>
      </dsp:nvSpPr>
      <dsp:spPr>
        <a:xfrm>
          <a:off x="690827" y="2518577"/>
          <a:ext cx="645965" cy="645965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6D97B-8033-4A51-A541-75262B8D557E}">
      <dsp:nvSpPr>
        <dsp:cNvPr id="0" name=""/>
        <dsp:cNvSpPr/>
      </dsp:nvSpPr>
      <dsp:spPr>
        <a:xfrm>
          <a:off x="819431" y="3358233"/>
          <a:ext cx="3690393" cy="51677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18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solidFill>
                <a:srgbClr val="0B5B6B"/>
              </a:solidFill>
              <a:latin typeface="Corbel"/>
              <a:cs typeface="Corbel"/>
            </a:rPr>
            <a:t>Promote country ownership</a:t>
          </a:r>
          <a:endParaRPr lang="en-US" sz="1600" b="0" kern="1200" dirty="0">
            <a:solidFill>
              <a:srgbClr val="0B5B6B"/>
            </a:solidFill>
            <a:latin typeface="Corbel"/>
            <a:cs typeface="Corbel"/>
          </a:endParaRPr>
        </a:p>
      </dsp:txBody>
      <dsp:txXfrm>
        <a:off x="819431" y="3358233"/>
        <a:ext cx="3690393" cy="516772"/>
      </dsp:txXfrm>
    </dsp:sp>
    <dsp:sp modelId="{2DAD4C74-2D6D-4F98-811B-4A2ED8EBCA09}">
      <dsp:nvSpPr>
        <dsp:cNvPr id="0" name=""/>
        <dsp:cNvSpPr/>
      </dsp:nvSpPr>
      <dsp:spPr>
        <a:xfrm>
          <a:off x="496448" y="3293637"/>
          <a:ext cx="645965" cy="645965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C0498-52EE-4DE8-9FB4-B0A9D49F92B6}">
      <dsp:nvSpPr>
        <dsp:cNvPr id="0" name=""/>
        <dsp:cNvSpPr/>
      </dsp:nvSpPr>
      <dsp:spPr>
        <a:xfrm>
          <a:off x="394350" y="4133293"/>
          <a:ext cx="4115473" cy="51677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18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solidFill>
                <a:srgbClr val="0B5B6B"/>
              </a:solidFill>
              <a:latin typeface="Corbel"/>
              <a:cs typeface="Corbel"/>
            </a:rPr>
            <a:t>Efficiency &amp; effectiveness</a:t>
          </a:r>
          <a:endParaRPr lang="en-US" sz="1600" b="0" kern="1200" dirty="0">
            <a:solidFill>
              <a:srgbClr val="0B5B6B"/>
            </a:solidFill>
            <a:latin typeface="Corbel"/>
            <a:cs typeface="Corbel"/>
          </a:endParaRPr>
        </a:p>
      </dsp:txBody>
      <dsp:txXfrm>
        <a:off x="394350" y="4133293"/>
        <a:ext cx="4115473" cy="516772"/>
      </dsp:txXfrm>
    </dsp:sp>
    <dsp:sp modelId="{C1258FFF-0747-4681-9AE5-1FF6E3C2BF8C}">
      <dsp:nvSpPr>
        <dsp:cNvPr id="0" name=""/>
        <dsp:cNvSpPr/>
      </dsp:nvSpPr>
      <dsp:spPr>
        <a:xfrm>
          <a:off x="71368" y="4068697"/>
          <a:ext cx="645965" cy="645965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43ADB-7D82-4393-9D73-D9D8D38E9D7F}">
      <dsp:nvSpPr>
        <dsp:cNvPr id="0" name=""/>
        <dsp:cNvSpPr/>
      </dsp:nvSpPr>
      <dsp:spPr>
        <a:xfrm>
          <a:off x="2436238" y="1550412"/>
          <a:ext cx="1179699" cy="1179699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b="1" kern="1200" dirty="0" smtClean="0"/>
            <a:t>Scope of Readiness Support</a:t>
          </a:r>
          <a:endParaRPr lang="en-ZA" sz="1500" b="1" kern="1200" dirty="0"/>
        </a:p>
      </dsp:txBody>
      <dsp:txXfrm>
        <a:off x="2609001" y="1723175"/>
        <a:ext cx="834173" cy="834173"/>
      </dsp:txXfrm>
    </dsp:sp>
    <dsp:sp modelId="{4447360E-CBFB-4714-92BB-E084B9FE3F00}">
      <dsp:nvSpPr>
        <dsp:cNvPr id="0" name=""/>
        <dsp:cNvSpPr/>
      </dsp:nvSpPr>
      <dsp:spPr>
        <a:xfrm rot="16200000">
          <a:off x="2979059" y="1485681"/>
          <a:ext cx="94057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94057" y="177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>
        <a:off x="3023736" y="1501032"/>
        <a:ext cx="4702" cy="4702"/>
      </dsp:txXfrm>
    </dsp:sp>
    <dsp:sp modelId="{0C4E6AFA-1F4A-4595-8F69-A6A4826642CD}">
      <dsp:nvSpPr>
        <dsp:cNvPr id="0" name=""/>
        <dsp:cNvSpPr/>
      </dsp:nvSpPr>
      <dsp:spPr>
        <a:xfrm>
          <a:off x="2073398" y="-246635"/>
          <a:ext cx="1905379" cy="1702990"/>
        </a:xfrm>
        <a:prstGeom prst="ellipse">
          <a:avLst/>
        </a:prstGeom>
        <a:solidFill>
          <a:srgbClr val="24634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0" kern="1200" dirty="0" smtClean="0">
              <a:solidFill>
                <a:schemeClr val="bg1"/>
              </a:solidFill>
            </a:rPr>
            <a:t>Strengthening NDAs/FPs</a:t>
          </a:r>
          <a:endParaRPr lang="en-ZA" sz="1600" b="0" kern="1200" dirty="0">
            <a:solidFill>
              <a:schemeClr val="bg1"/>
            </a:solidFill>
          </a:endParaRPr>
        </a:p>
      </dsp:txBody>
      <dsp:txXfrm>
        <a:off x="2352434" y="2762"/>
        <a:ext cx="1347307" cy="1204196"/>
      </dsp:txXfrm>
    </dsp:sp>
    <dsp:sp modelId="{D235CE0E-F3B2-4DB5-BB78-EE1834757C65}">
      <dsp:nvSpPr>
        <dsp:cNvPr id="0" name=""/>
        <dsp:cNvSpPr/>
      </dsp:nvSpPr>
      <dsp:spPr>
        <a:xfrm rot="20520000">
          <a:off x="3584766" y="1925753"/>
          <a:ext cx="94057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94057" y="177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>
        <a:off x="3629443" y="1941104"/>
        <a:ext cx="4702" cy="4702"/>
      </dsp:txXfrm>
    </dsp:sp>
    <dsp:sp modelId="{AAFC36D3-CA0F-483C-BAD8-3983F2BD1D25}">
      <dsp:nvSpPr>
        <dsp:cNvPr id="0" name=""/>
        <dsp:cNvSpPr/>
      </dsp:nvSpPr>
      <dsp:spPr>
        <a:xfrm>
          <a:off x="3634847" y="814301"/>
          <a:ext cx="1702990" cy="1702990"/>
        </a:xfrm>
        <a:prstGeom prst="ellipse">
          <a:avLst/>
        </a:prstGeom>
        <a:solidFill>
          <a:srgbClr val="24634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bg1"/>
              </a:solidFill>
            </a:rPr>
            <a:t>Developing Strategic Frameworks</a:t>
          </a:r>
          <a:endParaRPr lang="en-ZA" sz="1600" kern="1200" dirty="0">
            <a:solidFill>
              <a:schemeClr val="bg1"/>
            </a:solidFill>
          </a:endParaRPr>
        </a:p>
      </dsp:txBody>
      <dsp:txXfrm>
        <a:off x="3884244" y="1063698"/>
        <a:ext cx="1204196" cy="1204196"/>
      </dsp:txXfrm>
    </dsp:sp>
    <dsp:sp modelId="{AFFED8E5-5393-40B9-ACED-7550A23B0B53}">
      <dsp:nvSpPr>
        <dsp:cNvPr id="0" name=""/>
        <dsp:cNvSpPr/>
      </dsp:nvSpPr>
      <dsp:spPr>
        <a:xfrm rot="3240000">
          <a:off x="3353406" y="2637804"/>
          <a:ext cx="94057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94057" y="177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>
        <a:off x="3398084" y="2653155"/>
        <a:ext cx="4702" cy="4702"/>
      </dsp:txXfrm>
    </dsp:sp>
    <dsp:sp modelId="{48730FBE-367D-45E2-959E-4EEAF7F5DE8F}">
      <dsp:nvSpPr>
        <dsp:cNvPr id="0" name=""/>
        <dsp:cNvSpPr/>
      </dsp:nvSpPr>
      <dsp:spPr>
        <a:xfrm>
          <a:off x="3077079" y="2530933"/>
          <a:ext cx="1702990" cy="1702990"/>
        </a:xfrm>
        <a:prstGeom prst="ellipse">
          <a:avLst/>
        </a:prstGeom>
        <a:solidFill>
          <a:srgbClr val="24634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solidFill>
                <a:schemeClr val="bg1"/>
              </a:solidFill>
            </a:rPr>
            <a:t>Accrediting Entities</a:t>
          </a:r>
          <a:endParaRPr lang="en-ZA" sz="1600" kern="1200" dirty="0">
            <a:solidFill>
              <a:schemeClr val="bg1"/>
            </a:solidFill>
          </a:endParaRPr>
        </a:p>
      </dsp:txBody>
      <dsp:txXfrm>
        <a:off x="3326476" y="2780330"/>
        <a:ext cx="1204196" cy="1204196"/>
      </dsp:txXfrm>
    </dsp:sp>
    <dsp:sp modelId="{DA458D32-A62F-4192-8ACC-F3510D9048FD}">
      <dsp:nvSpPr>
        <dsp:cNvPr id="0" name=""/>
        <dsp:cNvSpPr/>
      </dsp:nvSpPr>
      <dsp:spPr>
        <a:xfrm rot="7560000">
          <a:off x="2604711" y="2637804"/>
          <a:ext cx="94057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94057" y="177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 rot="10800000">
        <a:off x="2649388" y="2653155"/>
        <a:ext cx="4702" cy="4702"/>
      </dsp:txXfrm>
    </dsp:sp>
    <dsp:sp modelId="{938AF2BB-B8FF-4A91-B681-AF767DB8643F}">
      <dsp:nvSpPr>
        <dsp:cNvPr id="0" name=""/>
        <dsp:cNvSpPr/>
      </dsp:nvSpPr>
      <dsp:spPr>
        <a:xfrm>
          <a:off x="1272105" y="2530933"/>
          <a:ext cx="1702990" cy="1702990"/>
        </a:xfrm>
        <a:prstGeom prst="ellipse">
          <a:avLst/>
        </a:prstGeom>
        <a:solidFill>
          <a:srgbClr val="24634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solidFill>
                <a:schemeClr val="bg1"/>
              </a:solidFill>
            </a:rPr>
            <a:t>Developing Pipelines</a:t>
          </a:r>
          <a:endParaRPr lang="en-ZA" sz="1600" kern="1200" dirty="0">
            <a:solidFill>
              <a:schemeClr val="bg1"/>
            </a:solidFill>
          </a:endParaRPr>
        </a:p>
      </dsp:txBody>
      <dsp:txXfrm>
        <a:off x="1521502" y="2780330"/>
        <a:ext cx="1204196" cy="1204196"/>
      </dsp:txXfrm>
    </dsp:sp>
    <dsp:sp modelId="{DDF49295-5F06-544E-80B4-8665C621FCEA}">
      <dsp:nvSpPr>
        <dsp:cNvPr id="0" name=""/>
        <dsp:cNvSpPr/>
      </dsp:nvSpPr>
      <dsp:spPr>
        <a:xfrm rot="11880000">
          <a:off x="2427249" y="1934289"/>
          <a:ext cx="38807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38807" y="177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445683" y="1951022"/>
        <a:ext cx="1940" cy="1940"/>
      </dsp:txXfrm>
    </dsp:sp>
    <dsp:sp modelId="{0390AF02-465F-254F-86AD-EA6C6DE4F859}">
      <dsp:nvSpPr>
        <dsp:cNvPr id="0" name=""/>
        <dsp:cNvSpPr/>
      </dsp:nvSpPr>
      <dsp:spPr>
        <a:xfrm>
          <a:off x="659818" y="752048"/>
          <a:ext cx="1812030" cy="1827496"/>
        </a:xfrm>
        <a:prstGeom prst="ellipse">
          <a:avLst/>
        </a:prstGeom>
        <a:solidFill>
          <a:srgbClr val="24634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solidFill>
                <a:schemeClr val="bg1"/>
              </a:solidFill>
            </a:rPr>
            <a:t>Sharing Information &amp;  Experiences</a:t>
          </a:r>
          <a:endParaRPr lang="en-ZA" sz="1600" kern="1200" dirty="0">
            <a:solidFill>
              <a:schemeClr val="bg1"/>
            </a:solidFill>
          </a:endParaRPr>
        </a:p>
      </dsp:txBody>
      <dsp:txXfrm>
        <a:off x="925184" y="1019679"/>
        <a:ext cx="1281298" cy="1292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A8B88-F520-D74E-BB9B-8C395351CB77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2483-7B88-D548-BB6F-7575DD09C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8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Corbel"/>
            </a:endParaRPr>
          </a:p>
          <a:p>
            <a:r>
              <a:rPr lang="en-US" dirty="0" smtClean="0">
                <a:ea typeface="Corbel"/>
              </a:rPr>
              <a:t>Opportunity for countries </a:t>
            </a:r>
            <a:r>
              <a:rPr lang="en-US" dirty="0">
                <a:ea typeface="Corbel"/>
              </a:rPr>
              <a:t>to </a:t>
            </a:r>
            <a:r>
              <a:rPr lang="en-US" dirty="0" smtClean="0">
                <a:ea typeface="Corbel"/>
              </a:rPr>
              <a:t>accelerate access</a:t>
            </a:r>
          </a:p>
          <a:p>
            <a:pPr marL="168244" indent="-168244">
              <a:buFontTx/>
              <a:buChar char="-"/>
            </a:pPr>
            <a:r>
              <a:rPr lang="en-US" dirty="0" smtClean="0">
                <a:ea typeface="Corbel"/>
              </a:rPr>
              <a:t>Strengthening knowledge &amp; understanding</a:t>
            </a:r>
          </a:p>
          <a:p>
            <a:pPr marL="168244" indent="-168244">
              <a:buFontTx/>
              <a:buChar char="-"/>
            </a:pPr>
            <a:r>
              <a:rPr lang="en-US" dirty="0" smtClean="0">
                <a:ea typeface="Corbel"/>
              </a:rPr>
              <a:t>Collaborating with peers &amp; partners</a:t>
            </a:r>
          </a:p>
          <a:p>
            <a:pPr marL="168244" indent="-168244">
              <a:buFontTx/>
              <a:buChar char="-"/>
            </a:pPr>
            <a:r>
              <a:rPr lang="en-US" dirty="0" smtClean="0">
                <a:ea typeface="Corbel"/>
              </a:rPr>
              <a:t>Making concrete progress</a:t>
            </a:r>
            <a:endParaRPr lang="en-US" dirty="0">
              <a:ea typeface="Corbel"/>
            </a:endParaRPr>
          </a:p>
          <a:p>
            <a:endParaRPr lang="en-US" dirty="0">
              <a:ea typeface="Corbel"/>
            </a:endParaRPr>
          </a:p>
          <a:p>
            <a:r>
              <a:rPr lang="en-US" dirty="0" smtClean="0">
                <a:ea typeface="Corbel"/>
              </a:rPr>
              <a:t>Overview of the Fund</a:t>
            </a:r>
          </a:p>
          <a:p>
            <a:pPr marL="168244" indent="-168244">
              <a:buFontTx/>
              <a:buChar char="-"/>
            </a:pPr>
            <a:r>
              <a:rPr lang="en-US" dirty="0" smtClean="0">
                <a:ea typeface="Corbel"/>
              </a:rPr>
              <a:t>Fifty thousand foot view</a:t>
            </a:r>
          </a:p>
          <a:p>
            <a:pPr marL="168244" indent="-168244">
              <a:buFontTx/>
              <a:buChar char="-"/>
            </a:pPr>
            <a:r>
              <a:rPr lang="en-US" dirty="0">
                <a:ea typeface="Corbel"/>
              </a:rPr>
              <a:t>I</a:t>
            </a:r>
            <a:r>
              <a:rPr lang="en-US" dirty="0" smtClean="0">
                <a:ea typeface="Corbel"/>
              </a:rPr>
              <a:t>ntroduce core pillars</a:t>
            </a:r>
          </a:p>
          <a:p>
            <a:endParaRPr lang="en-US" dirty="0">
              <a:ea typeface="Corbel"/>
            </a:endParaRPr>
          </a:p>
          <a:p>
            <a:r>
              <a:rPr lang="en-US" dirty="0" smtClean="0">
                <a:ea typeface="Corbel"/>
              </a:rPr>
              <a:t>Whet your appetite – stimulate questions that we will answer during the course of the day</a:t>
            </a:r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7076" indent="-2834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3964" indent="-22679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7549" indent="-22679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1134" indent="-22679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4721" indent="-226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8306" indent="-226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1891" indent="-226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55477" indent="-226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F993B8-BC0C-430E-A244-9A9CBB032CB3}" type="slidenum">
              <a:rPr lang="de-DE">
                <a:solidFill>
                  <a:prstClr val="black"/>
                </a:solidFill>
                <a:latin typeface="Corbel"/>
                <a:cs typeface="Corbel"/>
              </a:rPr>
              <a:pPr eaLnBrk="1" hangingPunct="1"/>
              <a:t>1</a:t>
            </a:fld>
            <a:endParaRPr lang="de-DE" dirty="0">
              <a:solidFill>
                <a:prstClr val="black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70154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35508" y="4550140"/>
            <a:ext cx="5485158" cy="3600762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Fund has the ability to deploy 4 types of financial instruments – grants, equity, guarantees and loans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Grants with/without repayment contingency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Loans with high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concessionality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– 40 years maturity, 10 years grace, 0% interest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Loans with low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concessionality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– 20 years maturity, 5 years grace, 0.75% interest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Other non-grant instruments terms determined on a case-by-case basis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On what basis are terms decided?</a:t>
            </a:r>
          </a:p>
        </p:txBody>
      </p:sp>
    </p:spTree>
    <p:extLst>
      <p:ext uri="{BB962C8B-B14F-4D97-AF65-F5344CB8AC3E}">
        <p14:creationId xmlns:p14="http://schemas.microsoft.com/office/powerpoint/2010/main" val="1342666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1FE3-7960-405E-B2F1-64F1F3CA61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335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Notes Placeholder 2"/>
          <p:cNvSpPr txBox="1">
            <a:spLocks/>
          </p:cNvSpPr>
          <p:nvPr/>
        </p:nvSpPr>
        <p:spPr>
          <a:xfrm>
            <a:off x="835508" y="4550140"/>
            <a:ext cx="5485158" cy="3600762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What areas of mitigation and adaptation will we fund?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Adaptation – Activities that make resilient :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livelihoods of people and communities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Infrastructure &amp; built environment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Ecosystems &amp; ecosystem services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Health, food &amp; water systems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Mitigation – activities that reduce or avoid emissions: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Energy generation &amp; access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Transport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Appliances, buildings, cities &amp; industries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Forests &amp; land use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For each activity in any of these areas, we will also be looking for impacts, paradigm shift potential, crosscutting benefits &amp; sustainable development co-benefits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Will cover this in more detail in the next presentation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0129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Six high-level investment criteria of the Fund</a:t>
            </a:r>
          </a:p>
          <a:p>
            <a:endParaRPr lang="en-US" dirty="0"/>
          </a:p>
          <a:p>
            <a:r>
              <a:rPr lang="en-US" dirty="0" smtClean="0"/>
              <a:t>[READ DEFINITIONS]</a:t>
            </a:r>
          </a:p>
          <a:p>
            <a:endParaRPr lang="en-US" dirty="0"/>
          </a:p>
          <a:p>
            <a:r>
              <a:rPr lang="en-US" dirty="0" smtClean="0"/>
              <a:t>These form the high-level filter for assessing funding proposals and are relatively straightforward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1FE3-7960-405E-B2F1-64F1F3CA61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8642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35508" y="4550140"/>
            <a:ext cx="5485158" cy="3600762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Lastly, touch on the proposal approval cycle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Generation 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Concept Note Funding Proposal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Iterative process until funding proposal is submitted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Analysis/</a:t>
            </a:r>
            <a:r>
              <a:rPr lang="en-US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Recommendatoin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 Decision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Decision based on analysis by Secretariat and Technical Advisory Panel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Work under way to simplify the approval process once some experience is gained</a:t>
            </a:r>
            <a:endParaRPr lang="en-US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7438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7CE70-FB7A-3741-8A1B-E133111AD7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803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Snapshot view of the Fund</a:t>
            </a:r>
          </a:p>
          <a:p>
            <a:endParaRPr lang="en-US" dirty="0"/>
          </a:p>
          <a:p>
            <a:r>
              <a:rPr lang="en-US" dirty="0" smtClean="0"/>
              <a:t>Delve deeper next couple of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75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Start with some basic facts</a:t>
            </a:r>
          </a:p>
          <a:p>
            <a:endParaRPr lang="en-US" dirty="0"/>
          </a:p>
          <a:p>
            <a:r>
              <a:rPr lang="en-US" dirty="0" smtClean="0"/>
              <a:t>Who we are?</a:t>
            </a:r>
          </a:p>
          <a:p>
            <a:pPr marL="168244" indent="-168244">
              <a:buFontTx/>
              <a:buChar char="-"/>
            </a:pPr>
            <a:r>
              <a:rPr lang="en-US" dirty="0" smtClean="0"/>
              <a:t>Multilateral fund</a:t>
            </a:r>
          </a:p>
          <a:p>
            <a:pPr marL="168244" indent="-168244">
              <a:buFontTx/>
              <a:buChar char="-"/>
            </a:pPr>
            <a:r>
              <a:rPr lang="en-US" dirty="0" smtClean="0"/>
              <a:t>Financial mechanism of the convention</a:t>
            </a:r>
          </a:p>
          <a:p>
            <a:pPr marL="168244" indent="-168244">
              <a:buFontTx/>
              <a:buChar char="-"/>
            </a:pPr>
            <a:r>
              <a:rPr lang="en-US" dirty="0" smtClean="0"/>
              <a:t>Governed by 24 Board members &amp; headquartered in </a:t>
            </a:r>
            <a:r>
              <a:rPr lang="en-US" dirty="0" err="1" smtClean="0"/>
              <a:t>Songdo</a:t>
            </a:r>
            <a:r>
              <a:rPr lang="en-US" dirty="0" smtClean="0"/>
              <a:t>, Korea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we’re here?</a:t>
            </a:r>
          </a:p>
          <a:p>
            <a:pPr marL="168244" indent="-168244">
              <a:buFontTx/>
              <a:buChar char="-"/>
            </a:pPr>
            <a:r>
              <a:rPr lang="en-US" dirty="0" smtClean="0"/>
              <a:t>Small island developing states and other developing countries wanted such a fund</a:t>
            </a:r>
          </a:p>
          <a:p>
            <a:pPr marL="168244" indent="-168244">
              <a:buFontTx/>
              <a:buChar char="-"/>
            </a:pPr>
            <a:r>
              <a:rPr lang="en-US" dirty="0" smtClean="0"/>
              <a:t>To promote climate-resilient, low-emission development in developing countries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7EF1-677D-4D36-A752-5BBAEF226CE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1987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35508" y="4550140"/>
            <a:ext cx="5485158" cy="3600762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Simple picture of the architecture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Fund with resources flowing through accredited entities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To climate change projects/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programmes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in countries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Using one of four financial instruments or a combination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With NDAs/focal points playing a key role all through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8721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Play some very important roles in the Fund’s operations</a:t>
            </a:r>
          </a:p>
          <a:p>
            <a:pPr marL="168244" indent="-168244">
              <a:buFontTx/>
              <a:buChar char="-"/>
            </a:pPr>
            <a:r>
              <a:rPr lang="en-US" dirty="0" smtClean="0"/>
              <a:t>Strategic alignment with country priorities</a:t>
            </a:r>
          </a:p>
          <a:p>
            <a:pPr marL="168244" indent="-168244">
              <a:buFontTx/>
              <a:buChar char="-"/>
            </a:pPr>
            <a:r>
              <a:rPr lang="en-US" dirty="0" smtClean="0"/>
              <a:t>Identify entities to work with, and even nominate direct access entities</a:t>
            </a:r>
          </a:p>
          <a:p>
            <a:pPr marL="168244" indent="-168244">
              <a:buFontTx/>
              <a:buChar char="-"/>
            </a:pPr>
            <a:r>
              <a:rPr lang="en-US" dirty="0" smtClean="0"/>
              <a:t>Approve projects before the Fund considers it through no-objection procedure</a:t>
            </a:r>
          </a:p>
          <a:p>
            <a:pPr marL="168244" indent="-168244">
              <a:buFontTx/>
              <a:buChar char="-"/>
            </a:pPr>
            <a:r>
              <a:rPr lang="en-US" dirty="0" smtClean="0"/>
              <a:t>Also approve deployment of readiness support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254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Just on readiness, it’s really starting to take off in the last couple of months</a:t>
            </a:r>
          </a:p>
          <a:p>
            <a:r>
              <a:rPr lang="en-US" dirty="0" smtClean="0"/>
              <a:t>- Until May, we had only committed readiness support to 1 country</a:t>
            </a:r>
          </a:p>
          <a:p>
            <a:r>
              <a:rPr lang="en-US" dirty="0" smtClean="0"/>
              <a:t>- Now, we’re at 17 and likely to be around 30 by the end of the year</a:t>
            </a:r>
          </a:p>
          <a:p>
            <a:endParaRPr lang="en-US" dirty="0"/>
          </a:p>
          <a:p>
            <a:r>
              <a:rPr lang="en-US" dirty="0" smtClean="0"/>
              <a:t>We have committed resources to two countries in the Caribbean – Antigua &amp; Barbuda, and Dominican Republic</a:t>
            </a:r>
          </a:p>
          <a:p>
            <a:endParaRPr lang="en-US" dirty="0"/>
          </a:p>
          <a:p>
            <a:r>
              <a:rPr lang="en-US" dirty="0" smtClean="0"/>
              <a:t>Hope to have several others after this workshop</a:t>
            </a:r>
          </a:p>
          <a:p>
            <a:endParaRPr lang="en-US" dirty="0"/>
          </a:p>
          <a:p>
            <a:r>
              <a:rPr lang="en-US" dirty="0" smtClean="0"/>
              <a:t>Cover more on the role of the NDAs and focal points, and readiness tomorrow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7CE70-FB7A-3741-8A1B-E133111AD7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9735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Through the 3-stage accreditation process and the fit-for-purpose approach, entities will be accredited for certain fiduciary functions, size of project/activity within a programme, and environmental and social risk category.</a:t>
            </a:r>
          </a:p>
          <a:p>
            <a:endParaRPr lang="en-US" smtClean="0"/>
          </a:p>
          <a:p>
            <a:r>
              <a:rPr lang="en-US" smtClean="0"/>
              <a:t>Entities can apply on a rolling basis and applications are reviewed on a rolling basis. Decisions on accreditation will be made by the Board at its meetings.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1FE3-7960-405E-B2F1-64F1F3CA61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174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If NDAs and focal points are at the heart of the Fund, the accredited entities are the arteries</a:t>
            </a:r>
          </a:p>
          <a:p>
            <a:endParaRPr lang="en-US" dirty="0"/>
          </a:p>
          <a:p>
            <a:r>
              <a:rPr lang="en-US" dirty="0" smtClean="0"/>
              <a:t>They carry the much needed resources (the blood) to the different parts of the economy and society</a:t>
            </a:r>
          </a:p>
          <a:p>
            <a:endParaRPr lang="en-US" dirty="0"/>
          </a:p>
          <a:p>
            <a:r>
              <a:rPr lang="en-US" dirty="0" smtClean="0"/>
              <a:t>To help make people, infrastructure, and ecosystems more resilient to  the impacts of climate change, and reduce GHG emissions from human activities</a:t>
            </a:r>
          </a:p>
          <a:p>
            <a:endParaRPr lang="en-US" dirty="0"/>
          </a:p>
          <a:p>
            <a:r>
              <a:rPr lang="en-US" dirty="0" smtClean="0"/>
              <a:t>They may be of different kinds – big, small, regional, national or international – with different capacities and reach</a:t>
            </a:r>
          </a:p>
          <a:p>
            <a:endParaRPr lang="en-US" dirty="0"/>
          </a:p>
          <a:p>
            <a:r>
              <a:rPr lang="en-US" dirty="0" smtClean="0"/>
              <a:t>The objective is that they deliver resources where its most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1FE3-7960-405E-B2F1-64F1F3CA61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663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1FE3-7960-405E-B2F1-64F1F3CA61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0605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35508" y="4550140"/>
            <a:ext cx="5485158" cy="3600762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Resources we have and how we’re expected to balance the overall portfolio over time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Here’s what we have: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10.2 billion in pledges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5.8 converted into signed contributions that we can commit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Comes from 37 countries, 8 developing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Here’s how we need to allocate: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50% each to adaptation &amp; mitigation (overall, not by country, and measured in grant-equivalent terms)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50% of adaptation has to go to SIDS, LDCs &amp; African states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Ensure geographical balance but no country allocations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Significant allocation to the private sector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Sufficient resources for readiness (have $16million released, of which $4.6 million committed to 17 countries)</a:t>
            </a:r>
          </a:p>
          <a:p>
            <a:pPr marL="168244" indent="-168244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Resources and allocation targets</a:t>
            </a:r>
          </a:p>
        </p:txBody>
      </p:sp>
    </p:spTree>
    <p:extLst>
      <p:ext uri="{BB962C8B-B14F-4D97-AF65-F5344CB8AC3E}">
        <p14:creationId xmlns:p14="http://schemas.microsoft.com/office/powerpoint/2010/main" val="153097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12A7-973D-F54D-9ACE-DFC9884A63F9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F62F-CC70-AC40-9208-3F7179B3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8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12A7-973D-F54D-9ACE-DFC9884A63F9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F62F-CC70-AC40-9208-3F7179B3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7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12A7-973D-F54D-9ACE-DFC9884A63F9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F62F-CC70-AC40-9208-3F7179B3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6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539750" y="1587000"/>
            <a:ext cx="8042400" cy="3684000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3000" baseline="0">
                <a:solidFill>
                  <a:srgbClr val="005751"/>
                </a:solidFill>
                <a:latin typeface="Corbel"/>
                <a:ea typeface="Corbel"/>
                <a:cs typeface="Corbel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7569200" y="6242050"/>
            <a:ext cx="10080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page</a:t>
            </a:r>
            <a:r>
              <a:rPr lang="de-DE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 </a:t>
            </a:r>
            <a:fld id="{8AC485E3-2938-42F9-A3BE-2AC75A9E707E}" type="slidenum">
              <a:rPr lang="de-DE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 dirty="0">
              <a:solidFill>
                <a:prstClr val="black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539750" y="6242050"/>
            <a:ext cx="53213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 smtClean="0">
                <a:solidFill>
                  <a:prstClr val="black"/>
                </a:solidFill>
                <a:ea typeface="+mn-ea"/>
              </a:rPr>
              <a:t>Presentation</a:t>
            </a:r>
            <a:r>
              <a:rPr lang="de-DE" dirty="0" smtClean="0">
                <a:solidFill>
                  <a:prstClr val="black"/>
                </a:solidFill>
                <a:ea typeface="+mn-ea"/>
              </a:rPr>
              <a:t> title (</a:t>
            </a:r>
            <a:r>
              <a:rPr lang="de-DE" dirty="0" err="1" smtClean="0">
                <a:solidFill>
                  <a:prstClr val="black"/>
                </a:solidFill>
                <a:ea typeface="+mn-ea"/>
              </a:rPr>
              <a:t>change</a:t>
            </a:r>
            <a:r>
              <a:rPr lang="de-DE" dirty="0" smtClean="0">
                <a:solidFill>
                  <a:prstClr val="black"/>
                </a:solidFill>
                <a:ea typeface="+mn-ea"/>
              </a:rPr>
              <a:t> title </a:t>
            </a:r>
            <a:r>
              <a:rPr lang="de-DE" dirty="0" err="1" smtClean="0">
                <a:solidFill>
                  <a:prstClr val="black"/>
                </a:solidFill>
                <a:ea typeface="+mn-ea"/>
              </a:rPr>
              <a:t>and</a:t>
            </a:r>
            <a:r>
              <a:rPr lang="de-DE" dirty="0" smtClean="0">
                <a:solidFill>
                  <a:prstClr val="black"/>
                </a:solidFill>
                <a:ea typeface="+mn-ea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ea typeface="+mn-ea"/>
              </a:rPr>
              <a:t>date</a:t>
            </a:r>
            <a:r>
              <a:rPr lang="de-DE" dirty="0" smtClean="0">
                <a:solidFill>
                  <a:prstClr val="black"/>
                </a:solidFill>
                <a:ea typeface="+mn-ea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ea typeface="+mn-ea"/>
              </a:rPr>
              <a:t>for</a:t>
            </a:r>
            <a:r>
              <a:rPr lang="de-DE" dirty="0" smtClean="0">
                <a:solidFill>
                  <a:prstClr val="black"/>
                </a:solidFill>
                <a:ea typeface="+mn-ea"/>
              </a:rPr>
              <a:t> all </a:t>
            </a:r>
            <a:r>
              <a:rPr lang="de-DE" dirty="0" err="1" smtClean="0">
                <a:solidFill>
                  <a:prstClr val="black"/>
                </a:solidFill>
                <a:ea typeface="+mn-ea"/>
              </a:rPr>
              <a:t>pages</a:t>
            </a:r>
            <a:r>
              <a:rPr lang="de-DE" dirty="0" smtClean="0">
                <a:solidFill>
                  <a:prstClr val="black"/>
                </a:solidFill>
                <a:ea typeface="+mn-ea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ea typeface="+mn-ea"/>
              </a:rPr>
              <a:t>through</a:t>
            </a:r>
            <a:r>
              <a:rPr lang="de-DE" dirty="0" smtClean="0">
                <a:solidFill>
                  <a:prstClr val="black"/>
                </a:solidFill>
                <a:ea typeface="+mn-ea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ea typeface="+mn-ea"/>
              </a:rPr>
              <a:t>set</a:t>
            </a:r>
            <a:r>
              <a:rPr lang="de-DE" dirty="0" smtClean="0">
                <a:solidFill>
                  <a:prstClr val="black"/>
                </a:solidFill>
                <a:ea typeface="+mn-ea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ea typeface="+mn-ea"/>
              </a:rPr>
              <a:t>up</a:t>
            </a:r>
            <a:r>
              <a:rPr lang="de-DE" dirty="0" smtClean="0">
                <a:solidFill>
                  <a:prstClr val="black"/>
                </a:solidFill>
                <a:ea typeface="+mn-ea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ea typeface="+mn-ea"/>
              </a:rPr>
              <a:t>of</a:t>
            </a:r>
            <a:r>
              <a:rPr lang="de-DE" dirty="0" smtClean="0">
                <a:solidFill>
                  <a:prstClr val="black"/>
                </a:solidFill>
                <a:ea typeface="+mn-ea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ea typeface="+mn-ea"/>
              </a:rPr>
              <a:t>the</a:t>
            </a:r>
            <a:r>
              <a:rPr lang="de-DE" dirty="0" smtClean="0">
                <a:solidFill>
                  <a:prstClr val="black"/>
                </a:solidFill>
                <a:ea typeface="+mn-ea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ea typeface="+mn-ea"/>
              </a:rPr>
              <a:t>footer</a:t>
            </a:r>
            <a:r>
              <a:rPr lang="de-DE" dirty="0" smtClean="0">
                <a:solidFill>
                  <a:prstClr val="black"/>
                </a:solidFill>
                <a:ea typeface="+mn-ea"/>
              </a:rPr>
              <a:t>)</a:t>
            </a:r>
            <a:endParaRPr lang="de-DE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6"/>
          </p:nvPr>
        </p:nvSpPr>
        <p:spPr>
          <a:xfrm>
            <a:off x="5988050" y="6242050"/>
            <a:ext cx="15811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black"/>
                </a:solidFill>
                <a:ea typeface="+mn-ea"/>
              </a:rPr>
              <a:t>15 September 2012</a:t>
            </a:r>
            <a:endParaRPr lang="de-DE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709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589068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2127250"/>
            <a:ext cx="7524750" cy="39449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57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40088" y="1558572"/>
            <a:ext cx="67781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tx1"/>
                </a:solidFill>
                <a:cs typeface="Calibri"/>
              </a:rPr>
              <a:t> STABILIZING THE BIOSPHERE</a:t>
            </a:r>
            <a:endParaRPr lang="en-US" sz="3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40088" y="2705925"/>
            <a:ext cx="6778191" cy="342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975" indent="0"/>
            <a:r>
              <a:rPr lang="en-US" sz="2800" dirty="0" smtClean="0">
                <a:latin typeface="Calibri Light"/>
                <a:cs typeface="Calibri Light"/>
              </a:rPr>
              <a:t> This is a typical text slide with upper and lower case text and no images</a:t>
            </a:r>
          </a:p>
          <a:p>
            <a:pPr marL="53975" indent="0"/>
            <a:r>
              <a:rPr lang="en-US" sz="2800" dirty="0" smtClean="0">
                <a:latin typeface="Calibri Light"/>
                <a:cs typeface="Calibri Light"/>
              </a:rPr>
              <a:t> Written in Calibri Light, 20-28 pt. size, depending on text volume</a:t>
            </a:r>
          </a:p>
          <a:p>
            <a:pPr marL="53975" indent="0"/>
            <a:r>
              <a:rPr lang="en-US" sz="2800" dirty="0" smtClean="0">
                <a:latin typeface="Calibri Light"/>
                <a:cs typeface="Calibri Light"/>
              </a:rPr>
              <a:t> Show a maximum of five bullet points per page</a:t>
            </a:r>
          </a:p>
        </p:txBody>
      </p:sp>
    </p:spTree>
    <p:extLst>
      <p:ext uri="{BB962C8B-B14F-4D97-AF65-F5344CB8AC3E}">
        <p14:creationId xmlns:p14="http://schemas.microsoft.com/office/powerpoint/2010/main" val="1571065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40088" y="1558572"/>
            <a:ext cx="67781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tx1"/>
                </a:solidFill>
                <a:cs typeface="Calibri"/>
              </a:rPr>
              <a:t> STABILIZING THE BIOSPHERE</a:t>
            </a:r>
            <a:endParaRPr lang="en-US" sz="3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40088" y="2705925"/>
            <a:ext cx="6778191" cy="342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Corbel"/>
                <a:cs typeface="Corbel"/>
              </a:defRPr>
            </a:lvl1pPr>
          </a:lstStyle>
          <a:p>
            <a:pPr marL="53975" indent="0"/>
            <a:r>
              <a:rPr lang="en-US" sz="2800" dirty="0" smtClean="0">
                <a:latin typeface="Calibri Light"/>
                <a:cs typeface="Calibri Light"/>
              </a:rPr>
              <a:t> This is a typical text slide with upper and lower case text and no images</a:t>
            </a:r>
          </a:p>
          <a:p>
            <a:pPr marL="53975" indent="0"/>
            <a:r>
              <a:rPr lang="en-US" sz="2800" dirty="0" smtClean="0">
                <a:latin typeface="Calibri Light"/>
                <a:cs typeface="Calibri Light"/>
              </a:rPr>
              <a:t> Written in Calibri Light, 20-28 pt. size, depending on text volume</a:t>
            </a:r>
          </a:p>
          <a:p>
            <a:pPr marL="53975" indent="0"/>
            <a:r>
              <a:rPr lang="en-US" sz="2800" dirty="0" smtClean="0">
                <a:latin typeface="Calibri Light"/>
                <a:cs typeface="Calibri Light"/>
              </a:rPr>
              <a:t> Show a maximum of five bullet points per page</a:t>
            </a:r>
          </a:p>
        </p:txBody>
      </p:sp>
    </p:spTree>
    <p:extLst>
      <p:ext uri="{BB962C8B-B14F-4D97-AF65-F5344CB8AC3E}">
        <p14:creationId xmlns:p14="http://schemas.microsoft.com/office/powerpoint/2010/main" val="4058126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F - PPT B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82" y="-47616"/>
            <a:ext cx="9302765" cy="6953232"/>
          </a:xfrm>
          <a:prstGeom prst="rect">
            <a:avLst/>
          </a:prstGeom>
        </p:spPr>
      </p:pic>
      <p:pic>
        <p:nvPicPr>
          <p:cNvPr id="6" name="Picture 5" descr="GCFblgrnLogo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986" y="2652713"/>
            <a:ext cx="2785974" cy="19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8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12A7-973D-F54D-9ACE-DFC9884A63F9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F62F-CC70-AC40-9208-3F7179B3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8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12A7-973D-F54D-9ACE-DFC9884A63F9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F62F-CC70-AC40-9208-3F7179B3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9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12A7-973D-F54D-9ACE-DFC9884A63F9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F62F-CC70-AC40-9208-3F7179B3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7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12A7-973D-F54D-9ACE-DFC9884A63F9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F62F-CC70-AC40-9208-3F7179B3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1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12A7-973D-F54D-9ACE-DFC9884A63F9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F62F-CC70-AC40-9208-3F7179B3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1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12A7-973D-F54D-9ACE-DFC9884A63F9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F62F-CC70-AC40-9208-3F7179B3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3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12A7-973D-F54D-9ACE-DFC9884A63F9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F62F-CC70-AC40-9208-3F7179B3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9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12A7-973D-F54D-9ACE-DFC9884A63F9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F62F-CC70-AC40-9208-3F7179B3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7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C12A7-973D-F54D-9ACE-DFC9884A63F9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4F62F-CC70-AC40-9208-3F7179B3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6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15.xml"/><Relationship Id="rId2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wang@gcfund.org" TargetMode="External"/><Relationship Id="rId4" Type="http://schemas.openxmlformats.org/officeDocument/2006/relationships/hyperlink" Target="http://www.gcfund.org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fund.org/operations/readiness/designations.html" TargetMode="External"/><Relationship Id="rId4" Type="http://schemas.openxmlformats.org/officeDocument/2006/relationships/hyperlink" Target="http://www.gcfund.org/fileadmin/00_customer/documents/Accreditation/GCF_Initial_Fiduciary_Principles_and_Standards_20140619.pdf" TargetMode="External"/><Relationship Id="rId5" Type="http://schemas.openxmlformats.org/officeDocument/2006/relationships/hyperlink" Target="http://www.gcfund.org/fileadmin/00_customer/documents/Accreditation/GCF_Interim_Environmental_and_Social_Safeguards_20140619.pdf" TargetMode="External"/><Relationship Id="rId6" Type="http://schemas.openxmlformats.org/officeDocument/2006/relationships/hyperlink" Target="http://www.gcfund.org/fileadmin/00_customer/documents/Operations/Gender_Policy_Action_Plan.pdf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g"/><Relationship Id="rId20" Type="http://schemas.openxmlformats.org/officeDocument/2006/relationships/image" Target="../media/image24.png"/><Relationship Id="rId21" Type="http://schemas.openxmlformats.org/officeDocument/2006/relationships/image" Target="../media/image25.png"/><Relationship Id="rId22" Type="http://schemas.openxmlformats.org/officeDocument/2006/relationships/image" Target="../media/image26.png"/><Relationship Id="rId10" Type="http://schemas.openxmlformats.org/officeDocument/2006/relationships/image" Target="../media/image14.png"/><Relationship Id="rId11" Type="http://schemas.openxmlformats.org/officeDocument/2006/relationships/image" Target="../media/image15.jpe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jpg"/><Relationship Id="rId15" Type="http://schemas.openxmlformats.org/officeDocument/2006/relationships/image" Target="../media/image19.png"/><Relationship Id="rId16" Type="http://schemas.openxmlformats.org/officeDocument/2006/relationships/image" Target="../media/image20.jpg"/><Relationship Id="rId17" Type="http://schemas.openxmlformats.org/officeDocument/2006/relationships/image" Target="../media/image21.jpg"/><Relationship Id="rId18" Type="http://schemas.openxmlformats.org/officeDocument/2006/relationships/image" Target="../media/image22.png"/><Relationship Id="rId19" Type="http://schemas.openxmlformats.org/officeDocument/2006/relationships/image" Target="../media/image23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7" Type="http://schemas.openxmlformats.org/officeDocument/2006/relationships/image" Target="../media/image11.gif"/><Relationship Id="rId8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CF - PPT B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354" cy="6858000"/>
          </a:xfrm>
          <a:prstGeom prst="rect">
            <a:avLst/>
          </a:prstGeom>
        </p:spPr>
      </p:pic>
      <p:pic>
        <p:nvPicPr>
          <p:cNvPr id="10" name="Picture 9" descr="GCFblgrnLogoRG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86" y="559834"/>
            <a:ext cx="2785974" cy="1970930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721981" y="2950694"/>
            <a:ext cx="7675111" cy="672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latin typeface="Corbel"/>
                <a:cs typeface="Corbel"/>
              </a:rPr>
              <a:t>T</a:t>
            </a:r>
            <a:r>
              <a:rPr lang="en-US" sz="4000" b="1" dirty="0" smtClean="0">
                <a:solidFill>
                  <a:prstClr val="black"/>
                </a:solidFill>
                <a:latin typeface="Corbel"/>
                <a:cs typeface="Corbel"/>
              </a:rPr>
              <a:t>he Green Climate Fund</a:t>
            </a:r>
            <a:endParaRPr lang="en-US" sz="4000" b="1" i="1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29449" y="4134198"/>
            <a:ext cx="6653110" cy="16037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80000"/>
              </a:lnSpc>
              <a:buFont typeface="Arial" pitchFamily="34" charset="0"/>
              <a:buNone/>
            </a:pPr>
            <a:r>
              <a:rPr lang="en-US" sz="2800" b="1" dirty="0" smtClean="0">
                <a:solidFill>
                  <a:srgbClr val="0B5B6B"/>
                </a:solidFill>
                <a:latin typeface="Corbel"/>
                <a:ea typeface="Corbel"/>
                <a:cs typeface="Corbel"/>
              </a:rPr>
              <a:t>Carmen </a:t>
            </a:r>
            <a:r>
              <a:rPr lang="en-US" sz="2800" b="1" dirty="0" err="1" smtClean="0">
                <a:solidFill>
                  <a:srgbClr val="0B5B6B"/>
                </a:solidFill>
                <a:latin typeface="Corbel"/>
                <a:ea typeface="Corbel"/>
                <a:cs typeface="Corbel"/>
              </a:rPr>
              <a:t>Arguello</a:t>
            </a:r>
            <a:endParaRPr lang="en-US" sz="2800" b="1" dirty="0" smtClean="0">
              <a:solidFill>
                <a:srgbClr val="0B5B6B"/>
              </a:solidFill>
              <a:latin typeface="Corbel"/>
              <a:ea typeface="Corbel"/>
              <a:cs typeface="Corbel"/>
            </a:endParaRPr>
          </a:p>
          <a:p>
            <a:pPr marL="0" indent="0" defTabSz="457200">
              <a:lnSpc>
                <a:spcPct val="80000"/>
              </a:lnSpc>
              <a:buFont typeface="Arial" pitchFamily="34" charset="0"/>
              <a:buNone/>
            </a:pPr>
            <a:endParaRPr lang="en-US" sz="2000" dirty="0" smtClean="0">
              <a:solidFill>
                <a:srgbClr val="0B5B6B"/>
              </a:solidFill>
              <a:latin typeface="Corbel"/>
              <a:ea typeface="Corbel"/>
              <a:cs typeface="Corbel"/>
            </a:endParaRPr>
          </a:p>
          <a:p>
            <a:pPr marL="0" indent="0" defTabSz="457200">
              <a:lnSpc>
                <a:spcPct val="80000"/>
              </a:lnSpc>
              <a:buFont typeface="Arial" pitchFamily="34" charset="0"/>
              <a:buNone/>
            </a:pPr>
            <a:endParaRPr lang="en-US" sz="2000" dirty="0" smtClean="0">
              <a:solidFill>
                <a:srgbClr val="0B5B6B"/>
              </a:solidFill>
              <a:latin typeface="Corbel"/>
              <a:ea typeface="Corbel"/>
              <a:cs typeface="Corbel"/>
            </a:endParaRPr>
          </a:p>
          <a:p>
            <a:pPr marL="0" indent="0" defTabSz="457200">
              <a:lnSpc>
                <a:spcPct val="80000"/>
              </a:lnSpc>
              <a:buFont typeface="Arial" pitchFamily="34" charset="0"/>
              <a:buNone/>
            </a:pPr>
            <a:r>
              <a:rPr lang="en-US" sz="2000" dirty="0" smtClean="0">
                <a:solidFill>
                  <a:srgbClr val="0B5B6B"/>
                </a:solidFill>
                <a:latin typeface="Corbel"/>
                <a:ea typeface="Corbel"/>
                <a:cs typeface="Corbel"/>
              </a:rPr>
              <a:t>LEDS-GP</a:t>
            </a:r>
          </a:p>
          <a:p>
            <a:pPr marL="0" indent="0" defTabSz="457200">
              <a:lnSpc>
                <a:spcPct val="80000"/>
              </a:lnSpc>
              <a:buFont typeface="Arial" pitchFamily="34" charset="0"/>
              <a:buNone/>
            </a:pPr>
            <a:r>
              <a:rPr lang="en-US" sz="2000" dirty="0" smtClean="0">
                <a:solidFill>
                  <a:srgbClr val="0B5B6B"/>
                </a:solidFill>
                <a:latin typeface="Corbel"/>
                <a:ea typeface="Corbel"/>
                <a:cs typeface="Corbel"/>
              </a:rPr>
              <a:t>Punta Cana, DR</a:t>
            </a:r>
          </a:p>
          <a:p>
            <a:pPr marL="0" indent="0" defTabSz="457200">
              <a:lnSpc>
                <a:spcPct val="80000"/>
              </a:lnSpc>
              <a:buFont typeface="Arial" pitchFamily="34" charset="0"/>
              <a:buNone/>
            </a:pPr>
            <a:r>
              <a:rPr lang="en-US" sz="2000" dirty="0" smtClean="0">
                <a:solidFill>
                  <a:srgbClr val="0B5B6B"/>
                </a:solidFill>
                <a:latin typeface="Corbel"/>
                <a:ea typeface="Corbel"/>
                <a:cs typeface="Corbel"/>
              </a:rPr>
              <a:t>14-16 October 2015</a:t>
            </a:r>
            <a:endParaRPr lang="en-US" sz="2000" dirty="0">
              <a:solidFill>
                <a:srgbClr val="0B5B6B"/>
              </a:solidFill>
              <a:latin typeface="Corbel"/>
              <a:ea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599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82097" y="736018"/>
            <a:ext cx="6279585" cy="7457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</a:rPr>
              <a:t>Resources &amp; allocation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5" name="Text Placeholder 18"/>
          <p:cNvSpPr txBox="1">
            <a:spLocks/>
          </p:cNvSpPr>
          <p:nvPr/>
        </p:nvSpPr>
        <p:spPr>
          <a:xfrm>
            <a:off x="568238" y="1731880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Clr>
                <a:srgbClr val="0B5B6B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 fontAlgn="auto">
              <a:spcAft>
                <a:spcPts val="0"/>
              </a:spcAft>
              <a:buClr>
                <a:srgbClr val="0B5B6B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 fontAlgn="auto">
              <a:spcAft>
                <a:spcPts val="0"/>
              </a:spcAft>
              <a:buClr>
                <a:srgbClr val="0B5B6B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$10.2 billion in pledges</a:t>
            </a:r>
          </a:p>
          <a:p>
            <a:pPr fontAlgn="auto">
              <a:spcAft>
                <a:spcPts val="0"/>
              </a:spcAft>
              <a:buClr>
                <a:srgbClr val="0B5B6B"/>
              </a:buClr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 fontAlgn="auto">
              <a:spcAft>
                <a:spcPts val="0"/>
              </a:spcAft>
              <a:buClr>
                <a:srgbClr val="0B5B6B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 fontAlgn="auto">
              <a:spcAft>
                <a:spcPts val="0"/>
              </a:spcAft>
              <a:buClr>
                <a:srgbClr val="0B5B6B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$5.8 billion in signed contributions (1 Oct)</a:t>
            </a:r>
          </a:p>
          <a:p>
            <a:pPr fontAlgn="auto">
              <a:spcAft>
                <a:spcPts val="0"/>
              </a:spcAft>
              <a:buClr>
                <a:srgbClr val="0B5B6B"/>
              </a:buClr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 fontAlgn="auto">
              <a:spcAft>
                <a:spcPts val="0"/>
              </a:spcAft>
              <a:buClr>
                <a:srgbClr val="0B5B6B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 fontAlgn="auto">
              <a:spcAft>
                <a:spcPts val="0"/>
              </a:spcAft>
              <a:buClr>
                <a:srgbClr val="0B5B6B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37 governments, 8 developing countries</a:t>
            </a:r>
          </a:p>
          <a:p>
            <a:pPr marL="0" indent="0" fontAlgn="auto">
              <a:spcAft>
                <a:spcPts val="0"/>
              </a:spcAft>
              <a:buClr>
                <a:srgbClr val="0B5B6B"/>
              </a:buClr>
              <a:buFont typeface="Arial"/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Clr>
                <a:srgbClr val="0B5B6B"/>
              </a:buClr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94" y="1412388"/>
            <a:ext cx="5025154" cy="50251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5432" y="5088555"/>
            <a:ext cx="1628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Significant allocation to private sector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37917" y="3114332"/>
            <a:ext cx="1533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Sufficient resources for readiness</a:t>
            </a:r>
            <a:endParaRPr lang="en-US" sz="1600" dirty="0">
              <a:solidFill>
                <a:prstClr val="black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7943" y="2418568"/>
            <a:ext cx="1450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Geographical balance</a:t>
            </a:r>
            <a:endParaRPr lang="en-US" sz="1600" dirty="0">
              <a:solidFill>
                <a:prstClr val="black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64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45990" y="725529"/>
            <a:ext cx="6279585" cy="6577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</a:rPr>
              <a:t>Financial</a:t>
            </a:r>
            <a:r>
              <a:rPr lang="en-US" sz="4000" b="1" dirty="0" smtClean="0">
                <a:solidFill>
                  <a:prstClr val="black"/>
                </a:solidFill>
              </a:rPr>
              <a:t> Instruments</a:t>
            </a:r>
            <a:endParaRPr lang="en-US" sz="4000" b="1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68851" y="4014316"/>
            <a:ext cx="2289966" cy="2028403"/>
            <a:chOff x="3825307" y="3664714"/>
            <a:chExt cx="3053288" cy="2704537"/>
          </a:xfrm>
        </p:grpSpPr>
        <p:sp>
          <p:nvSpPr>
            <p:cNvPr id="7" name="Freeform 88"/>
            <p:cNvSpPr>
              <a:spLocks noEditPoints="1"/>
            </p:cNvSpPr>
            <p:nvPr/>
          </p:nvSpPr>
          <p:spPr bwMode="auto">
            <a:xfrm>
              <a:off x="4161113" y="3664714"/>
              <a:ext cx="2717482" cy="2704537"/>
            </a:xfrm>
            <a:custGeom>
              <a:avLst/>
              <a:gdLst>
                <a:gd name="T0" fmla="*/ 379 w 386"/>
                <a:gd name="T1" fmla="*/ 217 h 386"/>
                <a:gd name="T2" fmla="*/ 359 w 386"/>
                <a:gd name="T3" fmla="*/ 212 h 386"/>
                <a:gd name="T4" fmla="*/ 351 w 386"/>
                <a:gd name="T5" fmla="*/ 140 h 386"/>
                <a:gd name="T6" fmla="*/ 369 w 386"/>
                <a:gd name="T7" fmla="*/ 130 h 386"/>
                <a:gd name="T8" fmla="*/ 373 w 386"/>
                <a:gd name="T9" fmla="*/ 118 h 386"/>
                <a:gd name="T10" fmla="*/ 353 w 386"/>
                <a:gd name="T11" fmla="*/ 82 h 386"/>
                <a:gd name="T12" fmla="*/ 341 w 386"/>
                <a:gd name="T13" fmla="*/ 79 h 386"/>
                <a:gd name="T14" fmla="*/ 322 w 386"/>
                <a:gd name="T15" fmla="*/ 90 h 386"/>
                <a:gd name="T16" fmla="*/ 266 w 386"/>
                <a:gd name="T17" fmla="*/ 45 h 386"/>
                <a:gd name="T18" fmla="*/ 272 w 386"/>
                <a:gd name="T19" fmla="*/ 23 h 386"/>
                <a:gd name="T20" fmla="*/ 266 w 386"/>
                <a:gd name="T21" fmla="*/ 13 h 386"/>
                <a:gd name="T22" fmla="*/ 227 w 386"/>
                <a:gd name="T23" fmla="*/ 2 h 386"/>
                <a:gd name="T24" fmla="*/ 217 w 386"/>
                <a:gd name="T25" fmla="*/ 7 h 386"/>
                <a:gd name="T26" fmla="*/ 210 w 386"/>
                <a:gd name="T27" fmla="*/ 30 h 386"/>
                <a:gd name="T28" fmla="*/ 140 w 386"/>
                <a:gd name="T29" fmla="*/ 39 h 386"/>
                <a:gd name="T30" fmla="*/ 128 w 386"/>
                <a:gd name="T31" fmla="*/ 19 h 386"/>
                <a:gd name="T32" fmla="*/ 123 w 386"/>
                <a:gd name="T33" fmla="*/ 14 h 386"/>
                <a:gd name="T34" fmla="*/ 117 w 386"/>
                <a:gd name="T35" fmla="*/ 15 h 386"/>
                <a:gd name="T36" fmla="*/ 81 w 386"/>
                <a:gd name="T37" fmla="*/ 35 h 386"/>
                <a:gd name="T38" fmla="*/ 78 w 386"/>
                <a:gd name="T39" fmla="*/ 46 h 386"/>
                <a:gd name="T40" fmla="*/ 89 w 386"/>
                <a:gd name="T41" fmla="*/ 67 h 386"/>
                <a:gd name="T42" fmla="*/ 47 w 386"/>
                <a:gd name="T43" fmla="*/ 122 h 386"/>
                <a:gd name="T44" fmla="*/ 23 w 386"/>
                <a:gd name="T45" fmla="*/ 115 h 386"/>
                <a:gd name="T46" fmla="*/ 13 w 386"/>
                <a:gd name="T47" fmla="*/ 121 h 386"/>
                <a:gd name="T48" fmla="*/ 2 w 386"/>
                <a:gd name="T49" fmla="*/ 160 h 386"/>
                <a:gd name="T50" fmla="*/ 7 w 386"/>
                <a:gd name="T51" fmla="*/ 171 h 386"/>
                <a:gd name="T52" fmla="*/ 31 w 386"/>
                <a:gd name="T53" fmla="*/ 177 h 386"/>
                <a:gd name="T54" fmla="*/ 38 w 386"/>
                <a:gd name="T55" fmla="*/ 247 h 386"/>
                <a:gd name="T56" fmla="*/ 18 w 386"/>
                <a:gd name="T57" fmla="*/ 258 h 386"/>
                <a:gd name="T58" fmla="*/ 14 w 386"/>
                <a:gd name="T59" fmla="*/ 270 h 386"/>
                <a:gd name="T60" fmla="*/ 34 w 386"/>
                <a:gd name="T61" fmla="*/ 305 h 386"/>
                <a:gd name="T62" fmla="*/ 39 w 386"/>
                <a:gd name="T63" fmla="*/ 309 h 386"/>
                <a:gd name="T64" fmla="*/ 46 w 386"/>
                <a:gd name="T65" fmla="*/ 308 h 386"/>
                <a:gd name="T66" fmla="*/ 66 w 386"/>
                <a:gd name="T67" fmla="*/ 297 h 386"/>
                <a:gd name="T68" fmla="*/ 120 w 386"/>
                <a:gd name="T69" fmla="*/ 342 h 386"/>
                <a:gd name="T70" fmla="*/ 114 w 386"/>
                <a:gd name="T71" fmla="*/ 363 h 386"/>
                <a:gd name="T72" fmla="*/ 120 w 386"/>
                <a:gd name="T73" fmla="*/ 373 h 386"/>
                <a:gd name="T74" fmla="*/ 159 w 386"/>
                <a:gd name="T75" fmla="*/ 384 h 386"/>
                <a:gd name="T76" fmla="*/ 170 w 386"/>
                <a:gd name="T77" fmla="*/ 379 h 386"/>
                <a:gd name="T78" fmla="*/ 176 w 386"/>
                <a:gd name="T79" fmla="*/ 359 h 386"/>
                <a:gd name="T80" fmla="*/ 246 w 386"/>
                <a:gd name="T81" fmla="*/ 351 h 386"/>
                <a:gd name="T82" fmla="*/ 257 w 386"/>
                <a:gd name="T83" fmla="*/ 370 h 386"/>
                <a:gd name="T84" fmla="*/ 268 w 386"/>
                <a:gd name="T85" fmla="*/ 373 h 386"/>
                <a:gd name="T86" fmla="*/ 304 w 386"/>
                <a:gd name="T87" fmla="*/ 354 h 386"/>
                <a:gd name="T88" fmla="*/ 308 w 386"/>
                <a:gd name="T89" fmla="*/ 349 h 386"/>
                <a:gd name="T90" fmla="*/ 307 w 386"/>
                <a:gd name="T91" fmla="*/ 342 h 386"/>
                <a:gd name="T92" fmla="*/ 297 w 386"/>
                <a:gd name="T93" fmla="*/ 324 h 386"/>
                <a:gd name="T94" fmla="*/ 343 w 386"/>
                <a:gd name="T95" fmla="*/ 267 h 386"/>
                <a:gd name="T96" fmla="*/ 363 w 386"/>
                <a:gd name="T97" fmla="*/ 273 h 386"/>
                <a:gd name="T98" fmla="*/ 373 w 386"/>
                <a:gd name="T99" fmla="*/ 267 h 386"/>
                <a:gd name="T100" fmla="*/ 384 w 386"/>
                <a:gd name="T101" fmla="*/ 228 h 386"/>
                <a:gd name="T102" fmla="*/ 379 w 386"/>
                <a:gd name="T103" fmla="*/ 217 h 386"/>
                <a:gd name="T104" fmla="*/ 280 w 386"/>
                <a:gd name="T105" fmla="*/ 218 h 386"/>
                <a:gd name="T106" fmla="*/ 168 w 386"/>
                <a:gd name="T107" fmla="*/ 280 h 386"/>
                <a:gd name="T108" fmla="*/ 107 w 386"/>
                <a:gd name="T109" fmla="*/ 168 h 386"/>
                <a:gd name="T110" fmla="*/ 218 w 386"/>
                <a:gd name="T111" fmla="*/ 106 h 386"/>
                <a:gd name="T112" fmla="*/ 280 w 386"/>
                <a:gd name="T113" fmla="*/ 21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6" h="386">
                  <a:moveTo>
                    <a:pt x="379" y="217"/>
                  </a:moveTo>
                  <a:cubicBezTo>
                    <a:pt x="359" y="212"/>
                    <a:pt x="359" y="212"/>
                    <a:pt x="359" y="212"/>
                  </a:cubicBezTo>
                  <a:cubicBezTo>
                    <a:pt x="362" y="188"/>
                    <a:pt x="359" y="163"/>
                    <a:pt x="351" y="140"/>
                  </a:cubicBezTo>
                  <a:cubicBezTo>
                    <a:pt x="369" y="130"/>
                    <a:pt x="369" y="130"/>
                    <a:pt x="369" y="130"/>
                  </a:cubicBezTo>
                  <a:cubicBezTo>
                    <a:pt x="373" y="127"/>
                    <a:pt x="375" y="122"/>
                    <a:pt x="373" y="118"/>
                  </a:cubicBezTo>
                  <a:cubicBezTo>
                    <a:pt x="353" y="82"/>
                    <a:pt x="353" y="82"/>
                    <a:pt x="353" y="82"/>
                  </a:cubicBezTo>
                  <a:cubicBezTo>
                    <a:pt x="351" y="78"/>
                    <a:pt x="345" y="77"/>
                    <a:pt x="341" y="79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07" y="71"/>
                    <a:pt x="288" y="56"/>
                    <a:pt x="266" y="45"/>
                  </a:cubicBezTo>
                  <a:cubicBezTo>
                    <a:pt x="272" y="23"/>
                    <a:pt x="272" y="23"/>
                    <a:pt x="272" y="23"/>
                  </a:cubicBezTo>
                  <a:cubicBezTo>
                    <a:pt x="273" y="19"/>
                    <a:pt x="271" y="14"/>
                    <a:pt x="266" y="13"/>
                  </a:cubicBezTo>
                  <a:cubicBezTo>
                    <a:pt x="227" y="2"/>
                    <a:pt x="227" y="2"/>
                    <a:pt x="227" y="2"/>
                  </a:cubicBezTo>
                  <a:cubicBezTo>
                    <a:pt x="223" y="0"/>
                    <a:pt x="218" y="3"/>
                    <a:pt x="217" y="7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186" y="28"/>
                    <a:pt x="162" y="31"/>
                    <a:pt x="140" y="3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7"/>
                    <a:pt x="125" y="15"/>
                    <a:pt x="123" y="14"/>
                  </a:cubicBezTo>
                  <a:cubicBezTo>
                    <a:pt x="121" y="14"/>
                    <a:pt x="119" y="14"/>
                    <a:pt x="117" y="1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7" y="37"/>
                    <a:pt x="76" y="42"/>
                    <a:pt x="78" y="46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71" y="82"/>
                    <a:pt x="57" y="101"/>
                    <a:pt x="47" y="122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19" y="114"/>
                    <a:pt x="14" y="116"/>
                    <a:pt x="13" y="121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0" y="165"/>
                    <a:pt x="3" y="169"/>
                    <a:pt x="7" y="17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28" y="201"/>
                    <a:pt x="31" y="224"/>
                    <a:pt x="38" y="247"/>
                  </a:cubicBezTo>
                  <a:cubicBezTo>
                    <a:pt x="18" y="258"/>
                    <a:pt x="18" y="258"/>
                    <a:pt x="18" y="258"/>
                  </a:cubicBezTo>
                  <a:cubicBezTo>
                    <a:pt x="14" y="260"/>
                    <a:pt x="12" y="265"/>
                    <a:pt x="14" y="270"/>
                  </a:cubicBezTo>
                  <a:cubicBezTo>
                    <a:pt x="34" y="305"/>
                    <a:pt x="34" y="305"/>
                    <a:pt x="34" y="305"/>
                  </a:cubicBezTo>
                  <a:cubicBezTo>
                    <a:pt x="35" y="307"/>
                    <a:pt x="37" y="309"/>
                    <a:pt x="39" y="309"/>
                  </a:cubicBezTo>
                  <a:cubicBezTo>
                    <a:pt x="41" y="310"/>
                    <a:pt x="44" y="310"/>
                    <a:pt x="46" y="308"/>
                  </a:cubicBezTo>
                  <a:cubicBezTo>
                    <a:pt x="66" y="297"/>
                    <a:pt x="66" y="297"/>
                    <a:pt x="66" y="297"/>
                  </a:cubicBezTo>
                  <a:cubicBezTo>
                    <a:pt x="81" y="316"/>
                    <a:pt x="99" y="331"/>
                    <a:pt x="120" y="342"/>
                  </a:cubicBezTo>
                  <a:cubicBezTo>
                    <a:pt x="114" y="363"/>
                    <a:pt x="114" y="363"/>
                    <a:pt x="114" y="363"/>
                  </a:cubicBezTo>
                  <a:cubicBezTo>
                    <a:pt x="113" y="367"/>
                    <a:pt x="116" y="372"/>
                    <a:pt x="120" y="373"/>
                  </a:cubicBezTo>
                  <a:cubicBezTo>
                    <a:pt x="159" y="384"/>
                    <a:pt x="159" y="384"/>
                    <a:pt x="159" y="384"/>
                  </a:cubicBezTo>
                  <a:cubicBezTo>
                    <a:pt x="164" y="386"/>
                    <a:pt x="169" y="383"/>
                    <a:pt x="170" y="379"/>
                  </a:cubicBezTo>
                  <a:cubicBezTo>
                    <a:pt x="176" y="359"/>
                    <a:pt x="176" y="359"/>
                    <a:pt x="176" y="359"/>
                  </a:cubicBezTo>
                  <a:cubicBezTo>
                    <a:pt x="199" y="361"/>
                    <a:pt x="224" y="359"/>
                    <a:pt x="246" y="351"/>
                  </a:cubicBezTo>
                  <a:cubicBezTo>
                    <a:pt x="257" y="370"/>
                    <a:pt x="257" y="370"/>
                    <a:pt x="257" y="370"/>
                  </a:cubicBezTo>
                  <a:cubicBezTo>
                    <a:pt x="259" y="374"/>
                    <a:pt x="264" y="376"/>
                    <a:pt x="268" y="373"/>
                  </a:cubicBezTo>
                  <a:cubicBezTo>
                    <a:pt x="304" y="354"/>
                    <a:pt x="304" y="354"/>
                    <a:pt x="304" y="354"/>
                  </a:cubicBezTo>
                  <a:cubicBezTo>
                    <a:pt x="306" y="353"/>
                    <a:pt x="307" y="351"/>
                    <a:pt x="308" y="349"/>
                  </a:cubicBezTo>
                  <a:cubicBezTo>
                    <a:pt x="309" y="346"/>
                    <a:pt x="308" y="344"/>
                    <a:pt x="307" y="342"/>
                  </a:cubicBezTo>
                  <a:cubicBezTo>
                    <a:pt x="297" y="324"/>
                    <a:pt x="297" y="324"/>
                    <a:pt x="297" y="324"/>
                  </a:cubicBezTo>
                  <a:cubicBezTo>
                    <a:pt x="317" y="309"/>
                    <a:pt x="332" y="289"/>
                    <a:pt x="343" y="267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7" y="274"/>
                    <a:pt x="372" y="272"/>
                    <a:pt x="373" y="267"/>
                  </a:cubicBezTo>
                  <a:cubicBezTo>
                    <a:pt x="384" y="228"/>
                    <a:pt x="384" y="228"/>
                    <a:pt x="384" y="228"/>
                  </a:cubicBezTo>
                  <a:cubicBezTo>
                    <a:pt x="386" y="223"/>
                    <a:pt x="383" y="219"/>
                    <a:pt x="379" y="217"/>
                  </a:cubicBezTo>
                  <a:moveTo>
                    <a:pt x="280" y="218"/>
                  </a:moveTo>
                  <a:cubicBezTo>
                    <a:pt x="266" y="266"/>
                    <a:pt x="216" y="293"/>
                    <a:pt x="168" y="280"/>
                  </a:cubicBezTo>
                  <a:cubicBezTo>
                    <a:pt x="121" y="266"/>
                    <a:pt x="93" y="216"/>
                    <a:pt x="107" y="168"/>
                  </a:cubicBezTo>
                  <a:cubicBezTo>
                    <a:pt x="121" y="120"/>
                    <a:pt x="170" y="93"/>
                    <a:pt x="218" y="106"/>
                  </a:cubicBezTo>
                  <a:cubicBezTo>
                    <a:pt x="266" y="120"/>
                    <a:pt x="294" y="170"/>
                    <a:pt x="280" y="218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13">
                <a:solidFill>
                  <a:prstClr val="black"/>
                </a:solidFill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825307" y="4004987"/>
              <a:ext cx="955208" cy="955208"/>
            </a:xfrm>
            <a:prstGeom prst="ellipse">
              <a:avLst/>
            </a:prstGeom>
            <a:solidFill>
              <a:srgbClr val="90CECD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100" dirty="0" smtClean="0">
                  <a:solidFill>
                    <a:prstClr val="white"/>
                  </a:solidFill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sz="2100" dirty="0">
                <a:solidFill>
                  <a:prstClr val="white"/>
                </a:solidFill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93904" y="4302849"/>
              <a:ext cx="8546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500" b="1" dirty="0">
                <a:solidFill>
                  <a:prstClr val="white"/>
                </a:solidFill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24676" y="3028709"/>
            <a:ext cx="1816952" cy="1589890"/>
            <a:chOff x="6433073" y="2350576"/>
            <a:chExt cx="2422603" cy="2119853"/>
          </a:xfrm>
        </p:grpSpPr>
        <p:sp>
          <p:nvSpPr>
            <p:cNvPr id="11" name="Freeform 88"/>
            <p:cNvSpPr>
              <a:spLocks noEditPoints="1"/>
            </p:cNvSpPr>
            <p:nvPr/>
          </p:nvSpPr>
          <p:spPr bwMode="auto">
            <a:xfrm>
              <a:off x="6433073" y="2350576"/>
              <a:ext cx="2130000" cy="2119853"/>
            </a:xfrm>
            <a:custGeom>
              <a:avLst/>
              <a:gdLst>
                <a:gd name="T0" fmla="*/ 379 w 386"/>
                <a:gd name="T1" fmla="*/ 217 h 386"/>
                <a:gd name="T2" fmla="*/ 359 w 386"/>
                <a:gd name="T3" fmla="*/ 212 h 386"/>
                <a:gd name="T4" fmla="*/ 351 w 386"/>
                <a:gd name="T5" fmla="*/ 140 h 386"/>
                <a:gd name="T6" fmla="*/ 369 w 386"/>
                <a:gd name="T7" fmla="*/ 130 h 386"/>
                <a:gd name="T8" fmla="*/ 373 w 386"/>
                <a:gd name="T9" fmla="*/ 118 h 386"/>
                <a:gd name="T10" fmla="*/ 353 w 386"/>
                <a:gd name="T11" fmla="*/ 82 h 386"/>
                <a:gd name="T12" fmla="*/ 341 w 386"/>
                <a:gd name="T13" fmla="*/ 79 h 386"/>
                <a:gd name="T14" fmla="*/ 322 w 386"/>
                <a:gd name="T15" fmla="*/ 90 h 386"/>
                <a:gd name="T16" fmla="*/ 266 w 386"/>
                <a:gd name="T17" fmla="*/ 45 h 386"/>
                <a:gd name="T18" fmla="*/ 272 w 386"/>
                <a:gd name="T19" fmla="*/ 23 h 386"/>
                <a:gd name="T20" fmla="*/ 266 w 386"/>
                <a:gd name="T21" fmla="*/ 13 h 386"/>
                <a:gd name="T22" fmla="*/ 227 w 386"/>
                <a:gd name="T23" fmla="*/ 2 h 386"/>
                <a:gd name="T24" fmla="*/ 217 w 386"/>
                <a:gd name="T25" fmla="*/ 7 h 386"/>
                <a:gd name="T26" fmla="*/ 210 w 386"/>
                <a:gd name="T27" fmla="*/ 30 h 386"/>
                <a:gd name="T28" fmla="*/ 140 w 386"/>
                <a:gd name="T29" fmla="*/ 39 h 386"/>
                <a:gd name="T30" fmla="*/ 128 w 386"/>
                <a:gd name="T31" fmla="*/ 19 h 386"/>
                <a:gd name="T32" fmla="*/ 123 w 386"/>
                <a:gd name="T33" fmla="*/ 14 h 386"/>
                <a:gd name="T34" fmla="*/ 117 w 386"/>
                <a:gd name="T35" fmla="*/ 15 h 386"/>
                <a:gd name="T36" fmla="*/ 81 w 386"/>
                <a:gd name="T37" fmla="*/ 35 h 386"/>
                <a:gd name="T38" fmla="*/ 78 w 386"/>
                <a:gd name="T39" fmla="*/ 46 h 386"/>
                <a:gd name="T40" fmla="*/ 89 w 386"/>
                <a:gd name="T41" fmla="*/ 67 h 386"/>
                <a:gd name="T42" fmla="*/ 47 w 386"/>
                <a:gd name="T43" fmla="*/ 122 h 386"/>
                <a:gd name="T44" fmla="*/ 23 w 386"/>
                <a:gd name="T45" fmla="*/ 115 h 386"/>
                <a:gd name="T46" fmla="*/ 13 w 386"/>
                <a:gd name="T47" fmla="*/ 121 h 386"/>
                <a:gd name="T48" fmla="*/ 2 w 386"/>
                <a:gd name="T49" fmla="*/ 160 h 386"/>
                <a:gd name="T50" fmla="*/ 7 w 386"/>
                <a:gd name="T51" fmla="*/ 171 h 386"/>
                <a:gd name="T52" fmla="*/ 31 w 386"/>
                <a:gd name="T53" fmla="*/ 177 h 386"/>
                <a:gd name="T54" fmla="*/ 38 w 386"/>
                <a:gd name="T55" fmla="*/ 247 h 386"/>
                <a:gd name="T56" fmla="*/ 18 w 386"/>
                <a:gd name="T57" fmla="*/ 258 h 386"/>
                <a:gd name="T58" fmla="*/ 14 w 386"/>
                <a:gd name="T59" fmla="*/ 270 h 386"/>
                <a:gd name="T60" fmla="*/ 34 w 386"/>
                <a:gd name="T61" fmla="*/ 305 h 386"/>
                <a:gd name="T62" fmla="*/ 39 w 386"/>
                <a:gd name="T63" fmla="*/ 309 h 386"/>
                <a:gd name="T64" fmla="*/ 46 w 386"/>
                <a:gd name="T65" fmla="*/ 308 h 386"/>
                <a:gd name="T66" fmla="*/ 66 w 386"/>
                <a:gd name="T67" fmla="*/ 297 h 386"/>
                <a:gd name="T68" fmla="*/ 120 w 386"/>
                <a:gd name="T69" fmla="*/ 342 h 386"/>
                <a:gd name="T70" fmla="*/ 114 w 386"/>
                <a:gd name="T71" fmla="*/ 363 h 386"/>
                <a:gd name="T72" fmla="*/ 120 w 386"/>
                <a:gd name="T73" fmla="*/ 373 h 386"/>
                <a:gd name="T74" fmla="*/ 159 w 386"/>
                <a:gd name="T75" fmla="*/ 384 h 386"/>
                <a:gd name="T76" fmla="*/ 170 w 386"/>
                <a:gd name="T77" fmla="*/ 379 h 386"/>
                <a:gd name="T78" fmla="*/ 176 w 386"/>
                <a:gd name="T79" fmla="*/ 359 h 386"/>
                <a:gd name="T80" fmla="*/ 246 w 386"/>
                <a:gd name="T81" fmla="*/ 351 h 386"/>
                <a:gd name="T82" fmla="*/ 257 w 386"/>
                <a:gd name="T83" fmla="*/ 370 h 386"/>
                <a:gd name="T84" fmla="*/ 268 w 386"/>
                <a:gd name="T85" fmla="*/ 373 h 386"/>
                <a:gd name="T86" fmla="*/ 304 w 386"/>
                <a:gd name="T87" fmla="*/ 354 h 386"/>
                <a:gd name="T88" fmla="*/ 308 w 386"/>
                <a:gd name="T89" fmla="*/ 349 h 386"/>
                <a:gd name="T90" fmla="*/ 307 w 386"/>
                <a:gd name="T91" fmla="*/ 342 h 386"/>
                <a:gd name="T92" fmla="*/ 297 w 386"/>
                <a:gd name="T93" fmla="*/ 324 h 386"/>
                <a:gd name="T94" fmla="*/ 343 w 386"/>
                <a:gd name="T95" fmla="*/ 267 h 386"/>
                <a:gd name="T96" fmla="*/ 363 w 386"/>
                <a:gd name="T97" fmla="*/ 273 h 386"/>
                <a:gd name="T98" fmla="*/ 373 w 386"/>
                <a:gd name="T99" fmla="*/ 267 h 386"/>
                <a:gd name="T100" fmla="*/ 384 w 386"/>
                <a:gd name="T101" fmla="*/ 228 h 386"/>
                <a:gd name="T102" fmla="*/ 379 w 386"/>
                <a:gd name="T103" fmla="*/ 217 h 386"/>
                <a:gd name="T104" fmla="*/ 280 w 386"/>
                <a:gd name="T105" fmla="*/ 218 h 386"/>
                <a:gd name="T106" fmla="*/ 168 w 386"/>
                <a:gd name="T107" fmla="*/ 280 h 386"/>
                <a:gd name="T108" fmla="*/ 107 w 386"/>
                <a:gd name="T109" fmla="*/ 168 h 386"/>
                <a:gd name="T110" fmla="*/ 218 w 386"/>
                <a:gd name="T111" fmla="*/ 106 h 386"/>
                <a:gd name="T112" fmla="*/ 280 w 386"/>
                <a:gd name="T113" fmla="*/ 21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6" h="386">
                  <a:moveTo>
                    <a:pt x="379" y="217"/>
                  </a:moveTo>
                  <a:cubicBezTo>
                    <a:pt x="359" y="212"/>
                    <a:pt x="359" y="212"/>
                    <a:pt x="359" y="212"/>
                  </a:cubicBezTo>
                  <a:cubicBezTo>
                    <a:pt x="362" y="188"/>
                    <a:pt x="359" y="163"/>
                    <a:pt x="351" y="140"/>
                  </a:cubicBezTo>
                  <a:cubicBezTo>
                    <a:pt x="369" y="130"/>
                    <a:pt x="369" y="130"/>
                    <a:pt x="369" y="130"/>
                  </a:cubicBezTo>
                  <a:cubicBezTo>
                    <a:pt x="373" y="127"/>
                    <a:pt x="375" y="122"/>
                    <a:pt x="373" y="118"/>
                  </a:cubicBezTo>
                  <a:cubicBezTo>
                    <a:pt x="353" y="82"/>
                    <a:pt x="353" y="82"/>
                    <a:pt x="353" y="82"/>
                  </a:cubicBezTo>
                  <a:cubicBezTo>
                    <a:pt x="351" y="78"/>
                    <a:pt x="345" y="77"/>
                    <a:pt x="341" y="79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07" y="71"/>
                    <a:pt x="288" y="56"/>
                    <a:pt x="266" y="45"/>
                  </a:cubicBezTo>
                  <a:cubicBezTo>
                    <a:pt x="272" y="23"/>
                    <a:pt x="272" y="23"/>
                    <a:pt x="272" y="23"/>
                  </a:cubicBezTo>
                  <a:cubicBezTo>
                    <a:pt x="273" y="19"/>
                    <a:pt x="271" y="14"/>
                    <a:pt x="266" y="13"/>
                  </a:cubicBezTo>
                  <a:cubicBezTo>
                    <a:pt x="227" y="2"/>
                    <a:pt x="227" y="2"/>
                    <a:pt x="227" y="2"/>
                  </a:cubicBezTo>
                  <a:cubicBezTo>
                    <a:pt x="223" y="0"/>
                    <a:pt x="218" y="3"/>
                    <a:pt x="217" y="7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186" y="28"/>
                    <a:pt x="162" y="31"/>
                    <a:pt x="140" y="3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7"/>
                    <a:pt x="125" y="15"/>
                    <a:pt x="123" y="14"/>
                  </a:cubicBezTo>
                  <a:cubicBezTo>
                    <a:pt x="121" y="14"/>
                    <a:pt x="119" y="14"/>
                    <a:pt x="117" y="1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7" y="37"/>
                    <a:pt x="76" y="42"/>
                    <a:pt x="78" y="46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71" y="82"/>
                    <a:pt x="57" y="101"/>
                    <a:pt x="47" y="122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19" y="114"/>
                    <a:pt x="14" y="116"/>
                    <a:pt x="13" y="121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0" y="165"/>
                    <a:pt x="3" y="169"/>
                    <a:pt x="7" y="17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28" y="201"/>
                    <a:pt x="31" y="224"/>
                    <a:pt x="38" y="247"/>
                  </a:cubicBezTo>
                  <a:cubicBezTo>
                    <a:pt x="18" y="258"/>
                    <a:pt x="18" y="258"/>
                    <a:pt x="18" y="258"/>
                  </a:cubicBezTo>
                  <a:cubicBezTo>
                    <a:pt x="14" y="260"/>
                    <a:pt x="12" y="265"/>
                    <a:pt x="14" y="270"/>
                  </a:cubicBezTo>
                  <a:cubicBezTo>
                    <a:pt x="34" y="305"/>
                    <a:pt x="34" y="305"/>
                    <a:pt x="34" y="305"/>
                  </a:cubicBezTo>
                  <a:cubicBezTo>
                    <a:pt x="35" y="307"/>
                    <a:pt x="37" y="309"/>
                    <a:pt x="39" y="309"/>
                  </a:cubicBezTo>
                  <a:cubicBezTo>
                    <a:pt x="41" y="310"/>
                    <a:pt x="44" y="310"/>
                    <a:pt x="46" y="308"/>
                  </a:cubicBezTo>
                  <a:cubicBezTo>
                    <a:pt x="66" y="297"/>
                    <a:pt x="66" y="297"/>
                    <a:pt x="66" y="297"/>
                  </a:cubicBezTo>
                  <a:cubicBezTo>
                    <a:pt x="81" y="316"/>
                    <a:pt x="99" y="331"/>
                    <a:pt x="120" y="342"/>
                  </a:cubicBezTo>
                  <a:cubicBezTo>
                    <a:pt x="114" y="363"/>
                    <a:pt x="114" y="363"/>
                    <a:pt x="114" y="363"/>
                  </a:cubicBezTo>
                  <a:cubicBezTo>
                    <a:pt x="113" y="367"/>
                    <a:pt x="116" y="372"/>
                    <a:pt x="120" y="373"/>
                  </a:cubicBezTo>
                  <a:cubicBezTo>
                    <a:pt x="159" y="384"/>
                    <a:pt x="159" y="384"/>
                    <a:pt x="159" y="384"/>
                  </a:cubicBezTo>
                  <a:cubicBezTo>
                    <a:pt x="164" y="386"/>
                    <a:pt x="169" y="383"/>
                    <a:pt x="170" y="379"/>
                  </a:cubicBezTo>
                  <a:cubicBezTo>
                    <a:pt x="176" y="359"/>
                    <a:pt x="176" y="359"/>
                    <a:pt x="176" y="359"/>
                  </a:cubicBezTo>
                  <a:cubicBezTo>
                    <a:pt x="199" y="361"/>
                    <a:pt x="224" y="359"/>
                    <a:pt x="246" y="351"/>
                  </a:cubicBezTo>
                  <a:cubicBezTo>
                    <a:pt x="257" y="370"/>
                    <a:pt x="257" y="370"/>
                    <a:pt x="257" y="370"/>
                  </a:cubicBezTo>
                  <a:cubicBezTo>
                    <a:pt x="259" y="374"/>
                    <a:pt x="264" y="376"/>
                    <a:pt x="268" y="373"/>
                  </a:cubicBezTo>
                  <a:cubicBezTo>
                    <a:pt x="304" y="354"/>
                    <a:pt x="304" y="354"/>
                    <a:pt x="304" y="354"/>
                  </a:cubicBezTo>
                  <a:cubicBezTo>
                    <a:pt x="306" y="353"/>
                    <a:pt x="307" y="351"/>
                    <a:pt x="308" y="349"/>
                  </a:cubicBezTo>
                  <a:cubicBezTo>
                    <a:pt x="309" y="346"/>
                    <a:pt x="308" y="344"/>
                    <a:pt x="307" y="342"/>
                  </a:cubicBezTo>
                  <a:cubicBezTo>
                    <a:pt x="297" y="324"/>
                    <a:pt x="297" y="324"/>
                    <a:pt x="297" y="324"/>
                  </a:cubicBezTo>
                  <a:cubicBezTo>
                    <a:pt x="317" y="309"/>
                    <a:pt x="332" y="289"/>
                    <a:pt x="343" y="267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7" y="274"/>
                    <a:pt x="372" y="272"/>
                    <a:pt x="373" y="267"/>
                  </a:cubicBezTo>
                  <a:cubicBezTo>
                    <a:pt x="384" y="228"/>
                    <a:pt x="384" y="228"/>
                    <a:pt x="384" y="228"/>
                  </a:cubicBezTo>
                  <a:cubicBezTo>
                    <a:pt x="386" y="223"/>
                    <a:pt x="383" y="219"/>
                    <a:pt x="379" y="217"/>
                  </a:cubicBezTo>
                  <a:moveTo>
                    <a:pt x="280" y="218"/>
                  </a:moveTo>
                  <a:cubicBezTo>
                    <a:pt x="266" y="266"/>
                    <a:pt x="216" y="293"/>
                    <a:pt x="168" y="280"/>
                  </a:cubicBezTo>
                  <a:cubicBezTo>
                    <a:pt x="121" y="266"/>
                    <a:pt x="93" y="216"/>
                    <a:pt x="107" y="168"/>
                  </a:cubicBezTo>
                  <a:cubicBezTo>
                    <a:pt x="121" y="120"/>
                    <a:pt x="170" y="93"/>
                    <a:pt x="218" y="106"/>
                  </a:cubicBezTo>
                  <a:cubicBezTo>
                    <a:pt x="266" y="120"/>
                    <a:pt x="294" y="170"/>
                    <a:pt x="280" y="218"/>
                  </a:cubicBezTo>
                </a:path>
              </a:pathLst>
            </a:custGeom>
            <a:solidFill>
              <a:srgbClr val="5FAEB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13">
                <a:solidFill>
                  <a:prstClr val="black"/>
                </a:solidFill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106971" y="3439393"/>
              <a:ext cx="748705" cy="748705"/>
            </a:xfrm>
            <a:prstGeom prst="ellipse">
              <a:avLst/>
            </a:prstGeom>
            <a:solidFill>
              <a:srgbClr val="5FAEB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100" dirty="0">
                  <a:solidFill>
                    <a:prstClr val="white"/>
                  </a:solidFill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171503" y="3675194"/>
              <a:ext cx="659460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50" b="1" dirty="0">
                <a:solidFill>
                  <a:prstClr val="white"/>
                </a:solidFill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95866" y="2624872"/>
            <a:ext cx="1517620" cy="1345795"/>
            <a:chOff x="4394658" y="1812122"/>
            <a:chExt cx="2023493" cy="1794393"/>
          </a:xfrm>
        </p:grpSpPr>
        <p:sp>
          <p:nvSpPr>
            <p:cNvPr id="15" name="Freeform 88"/>
            <p:cNvSpPr>
              <a:spLocks noEditPoints="1"/>
            </p:cNvSpPr>
            <p:nvPr/>
          </p:nvSpPr>
          <p:spPr bwMode="auto">
            <a:xfrm>
              <a:off x="4615169" y="1812122"/>
              <a:ext cx="1802982" cy="1794393"/>
            </a:xfrm>
            <a:custGeom>
              <a:avLst/>
              <a:gdLst>
                <a:gd name="T0" fmla="*/ 379 w 386"/>
                <a:gd name="T1" fmla="*/ 217 h 386"/>
                <a:gd name="T2" fmla="*/ 359 w 386"/>
                <a:gd name="T3" fmla="*/ 212 h 386"/>
                <a:gd name="T4" fmla="*/ 351 w 386"/>
                <a:gd name="T5" fmla="*/ 140 h 386"/>
                <a:gd name="T6" fmla="*/ 369 w 386"/>
                <a:gd name="T7" fmla="*/ 130 h 386"/>
                <a:gd name="T8" fmla="*/ 373 w 386"/>
                <a:gd name="T9" fmla="*/ 118 h 386"/>
                <a:gd name="T10" fmla="*/ 353 w 386"/>
                <a:gd name="T11" fmla="*/ 82 h 386"/>
                <a:gd name="T12" fmla="*/ 341 w 386"/>
                <a:gd name="T13" fmla="*/ 79 h 386"/>
                <a:gd name="T14" fmla="*/ 322 w 386"/>
                <a:gd name="T15" fmla="*/ 90 h 386"/>
                <a:gd name="T16" fmla="*/ 266 w 386"/>
                <a:gd name="T17" fmla="*/ 45 h 386"/>
                <a:gd name="T18" fmla="*/ 272 w 386"/>
                <a:gd name="T19" fmla="*/ 23 h 386"/>
                <a:gd name="T20" fmla="*/ 266 w 386"/>
                <a:gd name="T21" fmla="*/ 13 h 386"/>
                <a:gd name="T22" fmla="*/ 227 w 386"/>
                <a:gd name="T23" fmla="*/ 2 h 386"/>
                <a:gd name="T24" fmla="*/ 217 w 386"/>
                <a:gd name="T25" fmla="*/ 7 h 386"/>
                <a:gd name="T26" fmla="*/ 210 w 386"/>
                <a:gd name="T27" fmla="*/ 30 h 386"/>
                <a:gd name="T28" fmla="*/ 140 w 386"/>
                <a:gd name="T29" fmla="*/ 39 h 386"/>
                <a:gd name="T30" fmla="*/ 128 w 386"/>
                <a:gd name="T31" fmla="*/ 19 h 386"/>
                <a:gd name="T32" fmla="*/ 123 w 386"/>
                <a:gd name="T33" fmla="*/ 14 h 386"/>
                <a:gd name="T34" fmla="*/ 117 w 386"/>
                <a:gd name="T35" fmla="*/ 15 h 386"/>
                <a:gd name="T36" fmla="*/ 81 w 386"/>
                <a:gd name="T37" fmla="*/ 35 h 386"/>
                <a:gd name="T38" fmla="*/ 78 w 386"/>
                <a:gd name="T39" fmla="*/ 46 h 386"/>
                <a:gd name="T40" fmla="*/ 89 w 386"/>
                <a:gd name="T41" fmla="*/ 67 h 386"/>
                <a:gd name="T42" fmla="*/ 47 w 386"/>
                <a:gd name="T43" fmla="*/ 122 h 386"/>
                <a:gd name="T44" fmla="*/ 23 w 386"/>
                <a:gd name="T45" fmla="*/ 115 h 386"/>
                <a:gd name="T46" fmla="*/ 13 w 386"/>
                <a:gd name="T47" fmla="*/ 121 h 386"/>
                <a:gd name="T48" fmla="*/ 2 w 386"/>
                <a:gd name="T49" fmla="*/ 160 h 386"/>
                <a:gd name="T50" fmla="*/ 7 w 386"/>
                <a:gd name="T51" fmla="*/ 171 h 386"/>
                <a:gd name="T52" fmla="*/ 31 w 386"/>
                <a:gd name="T53" fmla="*/ 177 h 386"/>
                <a:gd name="T54" fmla="*/ 38 w 386"/>
                <a:gd name="T55" fmla="*/ 247 h 386"/>
                <a:gd name="T56" fmla="*/ 18 w 386"/>
                <a:gd name="T57" fmla="*/ 258 h 386"/>
                <a:gd name="T58" fmla="*/ 14 w 386"/>
                <a:gd name="T59" fmla="*/ 270 h 386"/>
                <a:gd name="T60" fmla="*/ 34 w 386"/>
                <a:gd name="T61" fmla="*/ 305 h 386"/>
                <a:gd name="T62" fmla="*/ 39 w 386"/>
                <a:gd name="T63" fmla="*/ 309 h 386"/>
                <a:gd name="T64" fmla="*/ 46 w 386"/>
                <a:gd name="T65" fmla="*/ 308 h 386"/>
                <a:gd name="T66" fmla="*/ 66 w 386"/>
                <a:gd name="T67" fmla="*/ 297 h 386"/>
                <a:gd name="T68" fmla="*/ 120 w 386"/>
                <a:gd name="T69" fmla="*/ 342 h 386"/>
                <a:gd name="T70" fmla="*/ 114 w 386"/>
                <a:gd name="T71" fmla="*/ 363 h 386"/>
                <a:gd name="T72" fmla="*/ 120 w 386"/>
                <a:gd name="T73" fmla="*/ 373 h 386"/>
                <a:gd name="T74" fmla="*/ 159 w 386"/>
                <a:gd name="T75" fmla="*/ 384 h 386"/>
                <a:gd name="T76" fmla="*/ 170 w 386"/>
                <a:gd name="T77" fmla="*/ 379 h 386"/>
                <a:gd name="T78" fmla="*/ 176 w 386"/>
                <a:gd name="T79" fmla="*/ 359 h 386"/>
                <a:gd name="T80" fmla="*/ 246 w 386"/>
                <a:gd name="T81" fmla="*/ 351 h 386"/>
                <a:gd name="T82" fmla="*/ 257 w 386"/>
                <a:gd name="T83" fmla="*/ 370 h 386"/>
                <a:gd name="T84" fmla="*/ 268 w 386"/>
                <a:gd name="T85" fmla="*/ 373 h 386"/>
                <a:gd name="T86" fmla="*/ 304 w 386"/>
                <a:gd name="T87" fmla="*/ 354 h 386"/>
                <a:gd name="T88" fmla="*/ 308 w 386"/>
                <a:gd name="T89" fmla="*/ 349 h 386"/>
                <a:gd name="T90" fmla="*/ 307 w 386"/>
                <a:gd name="T91" fmla="*/ 342 h 386"/>
                <a:gd name="T92" fmla="*/ 297 w 386"/>
                <a:gd name="T93" fmla="*/ 324 h 386"/>
                <a:gd name="T94" fmla="*/ 343 w 386"/>
                <a:gd name="T95" fmla="*/ 267 h 386"/>
                <a:gd name="T96" fmla="*/ 363 w 386"/>
                <a:gd name="T97" fmla="*/ 273 h 386"/>
                <a:gd name="T98" fmla="*/ 373 w 386"/>
                <a:gd name="T99" fmla="*/ 267 h 386"/>
                <a:gd name="T100" fmla="*/ 384 w 386"/>
                <a:gd name="T101" fmla="*/ 228 h 386"/>
                <a:gd name="T102" fmla="*/ 379 w 386"/>
                <a:gd name="T103" fmla="*/ 217 h 386"/>
                <a:gd name="T104" fmla="*/ 280 w 386"/>
                <a:gd name="T105" fmla="*/ 218 h 386"/>
                <a:gd name="T106" fmla="*/ 168 w 386"/>
                <a:gd name="T107" fmla="*/ 280 h 386"/>
                <a:gd name="T108" fmla="*/ 107 w 386"/>
                <a:gd name="T109" fmla="*/ 168 h 386"/>
                <a:gd name="T110" fmla="*/ 218 w 386"/>
                <a:gd name="T111" fmla="*/ 106 h 386"/>
                <a:gd name="T112" fmla="*/ 280 w 386"/>
                <a:gd name="T113" fmla="*/ 21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6" h="386">
                  <a:moveTo>
                    <a:pt x="379" y="217"/>
                  </a:moveTo>
                  <a:cubicBezTo>
                    <a:pt x="359" y="212"/>
                    <a:pt x="359" y="212"/>
                    <a:pt x="359" y="212"/>
                  </a:cubicBezTo>
                  <a:cubicBezTo>
                    <a:pt x="362" y="188"/>
                    <a:pt x="359" y="163"/>
                    <a:pt x="351" y="140"/>
                  </a:cubicBezTo>
                  <a:cubicBezTo>
                    <a:pt x="369" y="130"/>
                    <a:pt x="369" y="130"/>
                    <a:pt x="369" y="130"/>
                  </a:cubicBezTo>
                  <a:cubicBezTo>
                    <a:pt x="373" y="127"/>
                    <a:pt x="375" y="122"/>
                    <a:pt x="373" y="118"/>
                  </a:cubicBezTo>
                  <a:cubicBezTo>
                    <a:pt x="353" y="82"/>
                    <a:pt x="353" y="82"/>
                    <a:pt x="353" y="82"/>
                  </a:cubicBezTo>
                  <a:cubicBezTo>
                    <a:pt x="351" y="78"/>
                    <a:pt x="345" y="77"/>
                    <a:pt x="341" y="79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07" y="71"/>
                    <a:pt x="288" y="56"/>
                    <a:pt x="266" y="45"/>
                  </a:cubicBezTo>
                  <a:cubicBezTo>
                    <a:pt x="272" y="23"/>
                    <a:pt x="272" y="23"/>
                    <a:pt x="272" y="23"/>
                  </a:cubicBezTo>
                  <a:cubicBezTo>
                    <a:pt x="273" y="19"/>
                    <a:pt x="271" y="14"/>
                    <a:pt x="266" y="13"/>
                  </a:cubicBezTo>
                  <a:cubicBezTo>
                    <a:pt x="227" y="2"/>
                    <a:pt x="227" y="2"/>
                    <a:pt x="227" y="2"/>
                  </a:cubicBezTo>
                  <a:cubicBezTo>
                    <a:pt x="223" y="0"/>
                    <a:pt x="218" y="3"/>
                    <a:pt x="217" y="7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186" y="28"/>
                    <a:pt x="162" y="31"/>
                    <a:pt x="140" y="3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7"/>
                    <a:pt x="125" y="15"/>
                    <a:pt x="123" y="14"/>
                  </a:cubicBezTo>
                  <a:cubicBezTo>
                    <a:pt x="121" y="14"/>
                    <a:pt x="119" y="14"/>
                    <a:pt x="117" y="1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7" y="37"/>
                    <a:pt x="76" y="42"/>
                    <a:pt x="78" y="46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71" y="82"/>
                    <a:pt x="57" y="101"/>
                    <a:pt x="47" y="122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19" y="114"/>
                    <a:pt x="14" y="116"/>
                    <a:pt x="13" y="121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0" y="165"/>
                    <a:pt x="3" y="169"/>
                    <a:pt x="7" y="17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28" y="201"/>
                    <a:pt x="31" y="224"/>
                    <a:pt x="38" y="247"/>
                  </a:cubicBezTo>
                  <a:cubicBezTo>
                    <a:pt x="18" y="258"/>
                    <a:pt x="18" y="258"/>
                    <a:pt x="18" y="258"/>
                  </a:cubicBezTo>
                  <a:cubicBezTo>
                    <a:pt x="14" y="260"/>
                    <a:pt x="12" y="265"/>
                    <a:pt x="14" y="270"/>
                  </a:cubicBezTo>
                  <a:cubicBezTo>
                    <a:pt x="34" y="305"/>
                    <a:pt x="34" y="305"/>
                    <a:pt x="34" y="305"/>
                  </a:cubicBezTo>
                  <a:cubicBezTo>
                    <a:pt x="35" y="307"/>
                    <a:pt x="37" y="309"/>
                    <a:pt x="39" y="309"/>
                  </a:cubicBezTo>
                  <a:cubicBezTo>
                    <a:pt x="41" y="310"/>
                    <a:pt x="44" y="310"/>
                    <a:pt x="46" y="308"/>
                  </a:cubicBezTo>
                  <a:cubicBezTo>
                    <a:pt x="66" y="297"/>
                    <a:pt x="66" y="297"/>
                    <a:pt x="66" y="297"/>
                  </a:cubicBezTo>
                  <a:cubicBezTo>
                    <a:pt x="81" y="316"/>
                    <a:pt x="99" y="331"/>
                    <a:pt x="120" y="342"/>
                  </a:cubicBezTo>
                  <a:cubicBezTo>
                    <a:pt x="114" y="363"/>
                    <a:pt x="114" y="363"/>
                    <a:pt x="114" y="363"/>
                  </a:cubicBezTo>
                  <a:cubicBezTo>
                    <a:pt x="113" y="367"/>
                    <a:pt x="116" y="372"/>
                    <a:pt x="120" y="373"/>
                  </a:cubicBezTo>
                  <a:cubicBezTo>
                    <a:pt x="159" y="384"/>
                    <a:pt x="159" y="384"/>
                    <a:pt x="159" y="384"/>
                  </a:cubicBezTo>
                  <a:cubicBezTo>
                    <a:pt x="164" y="386"/>
                    <a:pt x="169" y="383"/>
                    <a:pt x="170" y="379"/>
                  </a:cubicBezTo>
                  <a:cubicBezTo>
                    <a:pt x="176" y="359"/>
                    <a:pt x="176" y="359"/>
                    <a:pt x="176" y="359"/>
                  </a:cubicBezTo>
                  <a:cubicBezTo>
                    <a:pt x="199" y="361"/>
                    <a:pt x="224" y="359"/>
                    <a:pt x="246" y="351"/>
                  </a:cubicBezTo>
                  <a:cubicBezTo>
                    <a:pt x="257" y="370"/>
                    <a:pt x="257" y="370"/>
                    <a:pt x="257" y="370"/>
                  </a:cubicBezTo>
                  <a:cubicBezTo>
                    <a:pt x="259" y="374"/>
                    <a:pt x="264" y="376"/>
                    <a:pt x="268" y="373"/>
                  </a:cubicBezTo>
                  <a:cubicBezTo>
                    <a:pt x="304" y="354"/>
                    <a:pt x="304" y="354"/>
                    <a:pt x="304" y="354"/>
                  </a:cubicBezTo>
                  <a:cubicBezTo>
                    <a:pt x="306" y="353"/>
                    <a:pt x="307" y="351"/>
                    <a:pt x="308" y="349"/>
                  </a:cubicBezTo>
                  <a:cubicBezTo>
                    <a:pt x="309" y="346"/>
                    <a:pt x="308" y="344"/>
                    <a:pt x="307" y="342"/>
                  </a:cubicBezTo>
                  <a:cubicBezTo>
                    <a:pt x="297" y="324"/>
                    <a:pt x="297" y="324"/>
                    <a:pt x="297" y="324"/>
                  </a:cubicBezTo>
                  <a:cubicBezTo>
                    <a:pt x="317" y="309"/>
                    <a:pt x="332" y="289"/>
                    <a:pt x="343" y="267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7" y="274"/>
                    <a:pt x="372" y="272"/>
                    <a:pt x="373" y="267"/>
                  </a:cubicBezTo>
                  <a:cubicBezTo>
                    <a:pt x="384" y="228"/>
                    <a:pt x="384" y="228"/>
                    <a:pt x="384" y="228"/>
                  </a:cubicBezTo>
                  <a:cubicBezTo>
                    <a:pt x="386" y="223"/>
                    <a:pt x="383" y="219"/>
                    <a:pt x="379" y="217"/>
                  </a:cubicBezTo>
                  <a:moveTo>
                    <a:pt x="280" y="218"/>
                  </a:moveTo>
                  <a:cubicBezTo>
                    <a:pt x="266" y="266"/>
                    <a:pt x="216" y="293"/>
                    <a:pt x="168" y="280"/>
                  </a:cubicBezTo>
                  <a:cubicBezTo>
                    <a:pt x="121" y="266"/>
                    <a:pt x="93" y="216"/>
                    <a:pt x="107" y="168"/>
                  </a:cubicBezTo>
                  <a:cubicBezTo>
                    <a:pt x="121" y="120"/>
                    <a:pt x="170" y="93"/>
                    <a:pt x="218" y="106"/>
                  </a:cubicBezTo>
                  <a:cubicBezTo>
                    <a:pt x="266" y="120"/>
                    <a:pt x="294" y="170"/>
                    <a:pt x="280" y="218"/>
                  </a:cubicBezTo>
                </a:path>
              </a:pathLst>
            </a:custGeom>
            <a:solidFill>
              <a:srgbClr val="0B5B6B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13">
                <a:solidFill>
                  <a:prstClr val="black"/>
                </a:solidFill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394658" y="1978942"/>
              <a:ext cx="633757" cy="633757"/>
            </a:xfrm>
            <a:prstGeom prst="ellipse">
              <a:avLst/>
            </a:prstGeom>
            <a:solidFill>
              <a:srgbClr val="0B5B6B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100" dirty="0" smtClean="0">
                  <a:solidFill>
                    <a:prstClr val="white"/>
                  </a:solidFill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2100" dirty="0">
                <a:solidFill>
                  <a:prstClr val="white"/>
                </a:solidFill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94658" y="2172582"/>
              <a:ext cx="625183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50" b="1" dirty="0">
                <a:solidFill>
                  <a:prstClr val="white"/>
                </a:solidFill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85310" y="2001007"/>
            <a:ext cx="1430906" cy="1224298"/>
            <a:chOff x="7713917" y="980303"/>
            <a:chExt cx="1907875" cy="1632396"/>
          </a:xfrm>
        </p:grpSpPr>
        <p:sp>
          <p:nvSpPr>
            <p:cNvPr id="19" name="Freeform 88"/>
            <p:cNvSpPr>
              <a:spLocks noEditPoints="1"/>
            </p:cNvSpPr>
            <p:nvPr/>
          </p:nvSpPr>
          <p:spPr bwMode="auto">
            <a:xfrm>
              <a:off x="7713917" y="980303"/>
              <a:ext cx="1640209" cy="1632396"/>
            </a:xfrm>
            <a:custGeom>
              <a:avLst/>
              <a:gdLst>
                <a:gd name="T0" fmla="*/ 379 w 386"/>
                <a:gd name="T1" fmla="*/ 217 h 386"/>
                <a:gd name="T2" fmla="*/ 359 w 386"/>
                <a:gd name="T3" fmla="*/ 212 h 386"/>
                <a:gd name="T4" fmla="*/ 351 w 386"/>
                <a:gd name="T5" fmla="*/ 140 h 386"/>
                <a:gd name="T6" fmla="*/ 369 w 386"/>
                <a:gd name="T7" fmla="*/ 130 h 386"/>
                <a:gd name="T8" fmla="*/ 373 w 386"/>
                <a:gd name="T9" fmla="*/ 118 h 386"/>
                <a:gd name="T10" fmla="*/ 353 w 386"/>
                <a:gd name="T11" fmla="*/ 82 h 386"/>
                <a:gd name="T12" fmla="*/ 341 w 386"/>
                <a:gd name="T13" fmla="*/ 79 h 386"/>
                <a:gd name="T14" fmla="*/ 322 w 386"/>
                <a:gd name="T15" fmla="*/ 90 h 386"/>
                <a:gd name="T16" fmla="*/ 266 w 386"/>
                <a:gd name="T17" fmla="*/ 45 h 386"/>
                <a:gd name="T18" fmla="*/ 272 w 386"/>
                <a:gd name="T19" fmla="*/ 23 h 386"/>
                <a:gd name="T20" fmla="*/ 266 w 386"/>
                <a:gd name="T21" fmla="*/ 13 h 386"/>
                <a:gd name="T22" fmla="*/ 227 w 386"/>
                <a:gd name="T23" fmla="*/ 2 h 386"/>
                <a:gd name="T24" fmla="*/ 217 w 386"/>
                <a:gd name="T25" fmla="*/ 7 h 386"/>
                <a:gd name="T26" fmla="*/ 210 w 386"/>
                <a:gd name="T27" fmla="*/ 30 h 386"/>
                <a:gd name="T28" fmla="*/ 140 w 386"/>
                <a:gd name="T29" fmla="*/ 39 h 386"/>
                <a:gd name="T30" fmla="*/ 128 w 386"/>
                <a:gd name="T31" fmla="*/ 19 h 386"/>
                <a:gd name="T32" fmla="*/ 123 w 386"/>
                <a:gd name="T33" fmla="*/ 14 h 386"/>
                <a:gd name="T34" fmla="*/ 117 w 386"/>
                <a:gd name="T35" fmla="*/ 15 h 386"/>
                <a:gd name="T36" fmla="*/ 81 w 386"/>
                <a:gd name="T37" fmla="*/ 35 h 386"/>
                <a:gd name="T38" fmla="*/ 78 w 386"/>
                <a:gd name="T39" fmla="*/ 46 h 386"/>
                <a:gd name="T40" fmla="*/ 89 w 386"/>
                <a:gd name="T41" fmla="*/ 67 h 386"/>
                <a:gd name="T42" fmla="*/ 47 w 386"/>
                <a:gd name="T43" fmla="*/ 122 h 386"/>
                <a:gd name="T44" fmla="*/ 23 w 386"/>
                <a:gd name="T45" fmla="*/ 115 h 386"/>
                <a:gd name="T46" fmla="*/ 13 w 386"/>
                <a:gd name="T47" fmla="*/ 121 h 386"/>
                <a:gd name="T48" fmla="*/ 2 w 386"/>
                <a:gd name="T49" fmla="*/ 160 h 386"/>
                <a:gd name="T50" fmla="*/ 7 w 386"/>
                <a:gd name="T51" fmla="*/ 171 h 386"/>
                <a:gd name="T52" fmla="*/ 31 w 386"/>
                <a:gd name="T53" fmla="*/ 177 h 386"/>
                <a:gd name="T54" fmla="*/ 38 w 386"/>
                <a:gd name="T55" fmla="*/ 247 h 386"/>
                <a:gd name="T56" fmla="*/ 18 w 386"/>
                <a:gd name="T57" fmla="*/ 258 h 386"/>
                <a:gd name="T58" fmla="*/ 14 w 386"/>
                <a:gd name="T59" fmla="*/ 270 h 386"/>
                <a:gd name="T60" fmla="*/ 34 w 386"/>
                <a:gd name="T61" fmla="*/ 305 h 386"/>
                <a:gd name="T62" fmla="*/ 39 w 386"/>
                <a:gd name="T63" fmla="*/ 309 h 386"/>
                <a:gd name="T64" fmla="*/ 46 w 386"/>
                <a:gd name="T65" fmla="*/ 308 h 386"/>
                <a:gd name="T66" fmla="*/ 66 w 386"/>
                <a:gd name="T67" fmla="*/ 297 h 386"/>
                <a:gd name="T68" fmla="*/ 120 w 386"/>
                <a:gd name="T69" fmla="*/ 342 h 386"/>
                <a:gd name="T70" fmla="*/ 114 w 386"/>
                <a:gd name="T71" fmla="*/ 363 h 386"/>
                <a:gd name="T72" fmla="*/ 120 w 386"/>
                <a:gd name="T73" fmla="*/ 373 h 386"/>
                <a:gd name="T74" fmla="*/ 159 w 386"/>
                <a:gd name="T75" fmla="*/ 384 h 386"/>
                <a:gd name="T76" fmla="*/ 170 w 386"/>
                <a:gd name="T77" fmla="*/ 379 h 386"/>
                <a:gd name="T78" fmla="*/ 176 w 386"/>
                <a:gd name="T79" fmla="*/ 359 h 386"/>
                <a:gd name="T80" fmla="*/ 246 w 386"/>
                <a:gd name="T81" fmla="*/ 351 h 386"/>
                <a:gd name="T82" fmla="*/ 257 w 386"/>
                <a:gd name="T83" fmla="*/ 370 h 386"/>
                <a:gd name="T84" fmla="*/ 268 w 386"/>
                <a:gd name="T85" fmla="*/ 373 h 386"/>
                <a:gd name="T86" fmla="*/ 304 w 386"/>
                <a:gd name="T87" fmla="*/ 354 h 386"/>
                <a:gd name="T88" fmla="*/ 308 w 386"/>
                <a:gd name="T89" fmla="*/ 349 h 386"/>
                <a:gd name="T90" fmla="*/ 307 w 386"/>
                <a:gd name="T91" fmla="*/ 342 h 386"/>
                <a:gd name="T92" fmla="*/ 297 w 386"/>
                <a:gd name="T93" fmla="*/ 324 h 386"/>
                <a:gd name="T94" fmla="*/ 343 w 386"/>
                <a:gd name="T95" fmla="*/ 267 h 386"/>
                <a:gd name="T96" fmla="*/ 363 w 386"/>
                <a:gd name="T97" fmla="*/ 273 h 386"/>
                <a:gd name="T98" fmla="*/ 373 w 386"/>
                <a:gd name="T99" fmla="*/ 267 h 386"/>
                <a:gd name="T100" fmla="*/ 384 w 386"/>
                <a:gd name="T101" fmla="*/ 228 h 386"/>
                <a:gd name="T102" fmla="*/ 379 w 386"/>
                <a:gd name="T103" fmla="*/ 217 h 386"/>
                <a:gd name="T104" fmla="*/ 280 w 386"/>
                <a:gd name="T105" fmla="*/ 218 h 386"/>
                <a:gd name="T106" fmla="*/ 168 w 386"/>
                <a:gd name="T107" fmla="*/ 280 h 386"/>
                <a:gd name="T108" fmla="*/ 107 w 386"/>
                <a:gd name="T109" fmla="*/ 168 h 386"/>
                <a:gd name="T110" fmla="*/ 218 w 386"/>
                <a:gd name="T111" fmla="*/ 106 h 386"/>
                <a:gd name="T112" fmla="*/ 280 w 386"/>
                <a:gd name="T113" fmla="*/ 21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6" h="386">
                  <a:moveTo>
                    <a:pt x="379" y="217"/>
                  </a:moveTo>
                  <a:cubicBezTo>
                    <a:pt x="359" y="212"/>
                    <a:pt x="359" y="212"/>
                    <a:pt x="359" y="212"/>
                  </a:cubicBezTo>
                  <a:cubicBezTo>
                    <a:pt x="362" y="188"/>
                    <a:pt x="359" y="163"/>
                    <a:pt x="351" y="140"/>
                  </a:cubicBezTo>
                  <a:cubicBezTo>
                    <a:pt x="369" y="130"/>
                    <a:pt x="369" y="130"/>
                    <a:pt x="369" y="130"/>
                  </a:cubicBezTo>
                  <a:cubicBezTo>
                    <a:pt x="373" y="127"/>
                    <a:pt x="375" y="122"/>
                    <a:pt x="373" y="118"/>
                  </a:cubicBezTo>
                  <a:cubicBezTo>
                    <a:pt x="353" y="82"/>
                    <a:pt x="353" y="82"/>
                    <a:pt x="353" y="82"/>
                  </a:cubicBezTo>
                  <a:cubicBezTo>
                    <a:pt x="351" y="78"/>
                    <a:pt x="345" y="77"/>
                    <a:pt x="341" y="79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07" y="71"/>
                    <a:pt x="288" y="56"/>
                    <a:pt x="266" y="45"/>
                  </a:cubicBezTo>
                  <a:cubicBezTo>
                    <a:pt x="272" y="23"/>
                    <a:pt x="272" y="23"/>
                    <a:pt x="272" y="23"/>
                  </a:cubicBezTo>
                  <a:cubicBezTo>
                    <a:pt x="273" y="19"/>
                    <a:pt x="271" y="14"/>
                    <a:pt x="266" y="13"/>
                  </a:cubicBezTo>
                  <a:cubicBezTo>
                    <a:pt x="227" y="2"/>
                    <a:pt x="227" y="2"/>
                    <a:pt x="227" y="2"/>
                  </a:cubicBezTo>
                  <a:cubicBezTo>
                    <a:pt x="223" y="0"/>
                    <a:pt x="218" y="3"/>
                    <a:pt x="217" y="7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186" y="28"/>
                    <a:pt x="162" y="31"/>
                    <a:pt x="140" y="3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7"/>
                    <a:pt x="125" y="15"/>
                    <a:pt x="123" y="14"/>
                  </a:cubicBezTo>
                  <a:cubicBezTo>
                    <a:pt x="121" y="14"/>
                    <a:pt x="119" y="14"/>
                    <a:pt x="117" y="1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7" y="37"/>
                    <a:pt x="76" y="42"/>
                    <a:pt x="78" y="46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71" y="82"/>
                    <a:pt x="57" y="101"/>
                    <a:pt x="47" y="122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19" y="114"/>
                    <a:pt x="14" y="116"/>
                    <a:pt x="13" y="121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0" y="165"/>
                    <a:pt x="3" y="169"/>
                    <a:pt x="7" y="17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28" y="201"/>
                    <a:pt x="31" y="224"/>
                    <a:pt x="38" y="247"/>
                  </a:cubicBezTo>
                  <a:cubicBezTo>
                    <a:pt x="18" y="258"/>
                    <a:pt x="18" y="258"/>
                    <a:pt x="18" y="258"/>
                  </a:cubicBezTo>
                  <a:cubicBezTo>
                    <a:pt x="14" y="260"/>
                    <a:pt x="12" y="265"/>
                    <a:pt x="14" y="270"/>
                  </a:cubicBezTo>
                  <a:cubicBezTo>
                    <a:pt x="34" y="305"/>
                    <a:pt x="34" y="305"/>
                    <a:pt x="34" y="305"/>
                  </a:cubicBezTo>
                  <a:cubicBezTo>
                    <a:pt x="35" y="307"/>
                    <a:pt x="37" y="309"/>
                    <a:pt x="39" y="309"/>
                  </a:cubicBezTo>
                  <a:cubicBezTo>
                    <a:pt x="41" y="310"/>
                    <a:pt x="44" y="310"/>
                    <a:pt x="46" y="308"/>
                  </a:cubicBezTo>
                  <a:cubicBezTo>
                    <a:pt x="66" y="297"/>
                    <a:pt x="66" y="297"/>
                    <a:pt x="66" y="297"/>
                  </a:cubicBezTo>
                  <a:cubicBezTo>
                    <a:pt x="81" y="316"/>
                    <a:pt x="99" y="331"/>
                    <a:pt x="120" y="342"/>
                  </a:cubicBezTo>
                  <a:cubicBezTo>
                    <a:pt x="114" y="363"/>
                    <a:pt x="114" y="363"/>
                    <a:pt x="114" y="363"/>
                  </a:cubicBezTo>
                  <a:cubicBezTo>
                    <a:pt x="113" y="367"/>
                    <a:pt x="116" y="372"/>
                    <a:pt x="120" y="373"/>
                  </a:cubicBezTo>
                  <a:cubicBezTo>
                    <a:pt x="159" y="384"/>
                    <a:pt x="159" y="384"/>
                    <a:pt x="159" y="384"/>
                  </a:cubicBezTo>
                  <a:cubicBezTo>
                    <a:pt x="164" y="386"/>
                    <a:pt x="169" y="383"/>
                    <a:pt x="170" y="379"/>
                  </a:cubicBezTo>
                  <a:cubicBezTo>
                    <a:pt x="176" y="359"/>
                    <a:pt x="176" y="359"/>
                    <a:pt x="176" y="359"/>
                  </a:cubicBezTo>
                  <a:cubicBezTo>
                    <a:pt x="199" y="361"/>
                    <a:pt x="224" y="359"/>
                    <a:pt x="246" y="351"/>
                  </a:cubicBezTo>
                  <a:cubicBezTo>
                    <a:pt x="257" y="370"/>
                    <a:pt x="257" y="370"/>
                    <a:pt x="257" y="370"/>
                  </a:cubicBezTo>
                  <a:cubicBezTo>
                    <a:pt x="259" y="374"/>
                    <a:pt x="264" y="376"/>
                    <a:pt x="268" y="373"/>
                  </a:cubicBezTo>
                  <a:cubicBezTo>
                    <a:pt x="304" y="354"/>
                    <a:pt x="304" y="354"/>
                    <a:pt x="304" y="354"/>
                  </a:cubicBezTo>
                  <a:cubicBezTo>
                    <a:pt x="306" y="353"/>
                    <a:pt x="307" y="351"/>
                    <a:pt x="308" y="349"/>
                  </a:cubicBezTo>
                  <a:cubicBezTo>
                    <a:pt x="309" y="346"/>
                    <a:pt x="308" y="344"/>
                    <a:pt x="307" y="342"/>
                  </a:cubicBezTo>
                  <a:cubicBezTo>
                    <a:pt x="297" y="324"/>
                    <a:pt x="297" y="324"/>
                    <a:pt x="297" y="324"/>
                  </a:cubicBezTo>
                  <a:cubicBezTo>
                    <a:pt x="317" y="309"/>
                    <a:pt x="332" y="289"/>
                    <a:pt x="343" y="267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7" y="274"/>
                    <a:pt x="372" y="272"/>
                    <a:pt x="373" y="267"/>
                  </a:cubicBezTo>
                  <a:cubicBezTo>
                    <a:pt x="384" y="228"/>
                    <a:pt x="384" y="228"/>
                    <a:pt x="384" y="228"/>
                  </a:cubicBezTo>
                  <a:cubicBezTo>
                    <a:pt x="386" y="223"/>
                    <a:pt x="383" y="219"/>
                    <a:pt x="379" y="217"/>
                  </a:cubicBezTo>
                  <a:moveTo>
                    <a:pt x="280" y="218"/>
                  </a:moveTo>
                  <a:cubicBezTo>
                    <a:pt x="266" y="266"/>
                    <a:pt x="216" y="293"/>
                    <a:pt x="168" y="280"/>
                  </a:cubicBezTo>
                  <a:cubicBezTo>
                    <a:pt x="121" y="266"/>
                    <a:pt x="93" y="216"/>
                    <a:pt x="107" y="168"/>
                  </a:cubicBezTo>
                  <a:cubicBezTo>
                    <a:pt x="121" y="120"/>
                    <a:pt x="170" y="93"/>
                    <a:pt x="218" y="106"/>
                  </a:cubicBezTo>
                  <a:cubicBezTo>
                    <a:pt x="266" y="120"/>
                    <a:pt x="294" y="170"/>
                    <a:pt x="280" y="218"/>
                  </a:cubicBezTo>
                </a:path>
              </a:pathLst>
            </a:custGeom>
            <a:solidFill>
              <a:srgbClr val="073F4A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13">
                <a:solidFill>
                  <a:prstClr val="black"/>
                </a:solidFill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9002904" y="1818748"/>
              <a:ext cx="576542" cy="576541"/>
            </a:xfrm>
            <a:prstGeom prst="ellipse">
              <a:avLst/>
            </a:prstGeom>
            <a:solidFill>
              <a:srgbClr val="073F4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100" dirty="0" smtClean="0">
                  <a:solidFill>
                    <a:prstClr val="white"/>
                  </a:solidFill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2100" dirty="0">
                <a:solidFill>
                  <a:prstClr val="white"/>
                </a:solidFill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989593" y="1953130"/>
              <a:ext cx="6321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50" b="1" dirty="0">
                <a:solidFill>
                  <a:prstClr val="white"/>
                </a:solidFill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898607" y="4383701"/>
            <a:ext cx="2191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  <a:ea typeface="Open Sans Extrabold" pitchFamily="34" charset="0"/>
                <a:cs typeface="Open Sans Extrabold" pitchFamily="34" charset="0"/>
              </a:rPr>
              <a:t>Guarantees</a:t>
            </a:r>
            <a:endParaRPr 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Corbel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26913" y="3001911"/>
            <a:ext cx="1811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  <a:ea typeface="Open Sans Extrabold" pitchFamily="34" charset="0"/>
                <a:cs typeface="Open Sans Extrabold" pitchFamily="34" charset="0"/>
              </a:rPr>
              <a:t>Grants</a:t>
            </a:r>
            <a:endParaRPr 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Corbel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9279" y="3076096"/>
            <a:ext cx="2191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  <a:ea typeface="Open Sans Extrabold" pitchFamily="34" charset="0"/>
                <a:cs typeface="Open Sans Extrabold" pitchFamily="34" charset="0"/>
              </a:rPr>
              <a:t>Equity</a:t>
            </a:r>
            <a:endParaRPr 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Corbel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0816" y="4878957"/>
            <a:ext cx="2191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  <a:ea typeface="Open Sans Extrabold" pitchFamily="34" charset="0"/>
                <a:cs typeface="Open Sans Extrabold" pitchFamily="34" charset="0"/>
              </a:rPr>
              <a:t>Concessional loans</a:t>
            </a:r>
            <a:endParaRPr 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Corbel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6956760" y="2157934"/>
            <a:ext cx="1788872" cy="5920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57150"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27" name="TextBox 4"/>
          <p:cNvSpPr txBox="1"/>
          <p:nvPr/>
        </p:nvSpPr>
        <p:spPr>
          <a:xfrm>
            <a:off x="5085782" y="5350274"/>
            <a:ext cx="1757762" cy="5920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57150"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394193" y="2640690"/>
            <a:ext cx="1606092" cy="5920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57150"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rbel"/>
              </a:rPr>
              <a:t>Terms determined on a case-by-case basis</a:t>
            </a:r>
            <a:endParaRPr lang="en-US" sz="1200" dirty="0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1341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685815"/>
            <a:ext cx="6643924" cy="5666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Size of project/activity within a programme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10798" y="5777586"/>
            <a:ext cx="61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* At the time of application, </a:t>
            </a:r>
            <a:r>
              <a:rPr lang="en-US" sz="1200" dirty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irrespective of the portion that is funded by the </a:t>
            </a:r>
            <a:r>
              <a:rPr lang="en-US" sz="1200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Fund and, </a:t>
            </a:r>
            <a:br>
              <a:rPr lang="en-US" sz="1200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</a:br>
            <a:r>
              <a:rPr lang="en-US" sz="1200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if applicable, other sources, for an </a:t>
            </a:r>
            <a:r>
              <a:rPr lang="en-US" sz="1200" u="sng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individual</a:t>
            </a:r>
            <a:r>
              <a:rPr lang="en-US" sz="1200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 project or activity within a programme.</a:t>
            </a:r>
            <a:endParaRPr lang="en-US" sz="1200" dirty="0">
              <a:solidFill>
                <a:prstClr val="black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9730" y="6540728"/>
            <a:ext cx="2856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16</a:t>
            </a:r>
            <a:endParaRPr lang="en-US" sz="800" dirty="0">
              <a:solidFill>
                <a:prstClr val="black"/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7" name="Picture 6" descr="info-Project_Sizes_white gree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5" b="11120"/>
          <a:stretch/>
        </p:blipFill>
        <p:spPr>
          <a:xfrm>
            <a:off x="704613" y="2398089"/>
            <a:ext cx="7734774" cy="31931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62418" y="1851417"/>
            <a:ext cx="2323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Total Projected Costs*</a:t>
            </a:r>
          </a:p>
        </p:txBody>
      </p:sp>
    </p:spTree>
    <p:extLst>
      <p:ext uri="{BB962C8B-B14F-4D97-AF65-F5344CB8AC3E}">
        <p14:creationId xmlns:p14="http://schemas.microsoft.com/office/powerpoint/2010/main" val="70436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03101" y="637739"/>
            <a:ext cx="6406281" cy="716954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600" b="1" dirty="0" smtClean="0"/>
              <a:t>Projects &amp; </a:t>
            </a:r>
            <a:r>
              <a:rPr lang="en-US" sz="3600" b="1" dirty="0" err="1" smtClean="0"/>
              <a:t>programmes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86" y="1392049"/>
            <a:ext cx="7031553" cy="53472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175" y="4635224"/>
            <a:ext cx="3867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With a focus on…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0B5B6B"/>
              </a:buCl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Impacts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0B5B6B"/>
              </a:buCl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Paradigm-shift potential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0B5B6B"/>
              </a:buCl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Crosscutting adaptation-mitigation benefits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0B5B6B"/>
              </a:buClr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Sustainable development co-benefits</a:t>
            </a:r>
            <a:endParaRPr lang="en-GB" dirty="0">
              <a:solidFill>
                <a:prstClr val="black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49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23730" y="1636899"/>
          <a:ext cx="4578350" cy="490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74770" y="1907973"/>
            <a:ext cx="399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Potential </a:t>
            </a:r>
            <a:r>
              <a:rPr lang="en-US" sz="1200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to </a:t>
            </a:r>
            <a:r>
              <a:rPr lang="en-US" sz="1200" dirty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contribute to </a:t>
            </a:r>
            <a:r>
              <a:rPr lang="en-US" sz="1200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achievement </a:t>
            </a:r>
            <a:r>
              <a:rPr lang="en-US" sz="1200" dirty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of </a:t>
            </a:r>
            <a:r>
              <a:rPr lang="en-US" sz="1200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Fund's </a:t>
            </a:r>
            <a:r>
              <a:rPr lang="en-US" sz="1200" dirty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objectives and result </a:t>
            </a:r>
            <a:r>
              <a:rPr lang="en-US" sz="1200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areas</a:t>
            </a:r>
            <a:endParaRPr lang="en-US" sz="1200" dirty="0">
              <a:solidFill>
                <a:prstClr val="black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4770" y="5688760"/>
            <a:ext cx="3990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Economic and, if appropriate, financial </a:t>
            </a:r>
            <a:r>
              <a:rPr lang="en-US" sz="1200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soundness, as well as cost-effectiveness </a:t>
            </a:r>
            <a:r>
              <a:rPr lang="en-US" sz="1200" dirty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and </a:t>
            </a:r>
            <a:r>
              <a:rPr lang="en-US" sz="1200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co-financing for mitigation</a:t>
            </a:r>
            <a:endParaRPr lang="en-US" sz="1200" dirty="0">
              <a:solidFill>
                <a:prstClr val="black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4770" y="4915874"/>
            <a:ext cx="3990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Country </a:t>
            </a:r>
            <a:r>
              <a:rPr lang="en-US" sz="1200" dirty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ownership </a:t>
            </a:r>
            <a:r>
              <a:rPr lang="en-US" sz="1200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and </a:t>
            </a:r>
            <a:r>
              <a:rPr lang="en-US" sz="1200" dirty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capacity to implement </a:t>
            </a:r>
            <a:r>
              <a:rPr lang="en-US" sz="1200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(</a:t>
            </a:r>
            <a:r>
              <a:rPr lang="en-US" sz="1200" dirty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policies, climate strategies and institutions)</a:t>
            </a:r>
          </a:p>
        </p:txBody>
      </p:sp>
      <p:sp>
        <p:nvSpPr>
          <p:cNvPr id="8" name="Rectangle 7"/>
          <p:cNvSpPr/>
          <p:nvPr/>
        </p:nvSpPr>
        <p:spPr>
          <a:xfrm>
            <a:off x="4974770" y="4228960"/>
            <a:ext cx="3990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Vulnerability and financing needs of </a:t>
            </a:r>
            <a:r>
              <a:rPr lang="en-US" sz="1200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beneficiary in targeted </a:t>
            </a:r>
            <a:r>
              <a:rPr lang="en-US" sz="1200" dirty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group</a:t>
            </a:r>
          </a:p>
        </p:txBody>
      </p:sp>
      <p:sp>
        <p:nvSpPr>
          <p:cNvPr id="9" name="Rectangle 8"/>
          <p:cNvSpPr/>
          <p:nvPr/>
        </p:nvSpPr>
        <p:spPr>
          <a:xfrm>
            <a:off x="4974770" y="3362913"/>
            <a:ext cx="39909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Wider </a:t>
            </a:r>
            <a:r>
              <a:rPr lang="en-US" sz="1200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economic, environmental, social (gender) co-benefits</a:t>
            </a:r>
            <a:endParaRPr lang="en-US" sz="1200" dirty="0">
              <a:solidFill>
                <a:prstClr val="black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4770" y="2701408"/>
            <a:ext cx="3990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Catalyze </a:t>
            </a:r>
            <a:r>
              <a:rPr lang="en-US" sz="1200" dirty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impact beyond a one-off </a:t>
            </a:r>
            <a:r>
              <a:rPr lang="en-US" sz="1200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investment</a:t>
            </a:r>
            <a:endParaRPr lang="en-US" sz="1200" dirty="0">
              <a:solidFill>
                <a:prstClr val="black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23251" y="803205"/>
            <a:ext cx="6643924" cy="5666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Six Investment Criteria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43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7" t="6897" r="6935" b="6054"/>
          <a:stretch/>
        </p:blipFill>
        <p:spPr>
          <a:xfrm>
            <a:off x="1964806" y="1151732"/>
            <a:ext cx="5214389" cy="5515405"/>
          </a:xfrm>
          <a:prstGeom prst="rect">
            <a:avLst/>
          </a:prstGeom>
        </p:spPr>
      </p:pic>
      <p:sp>
        <p:nvSpPr>
          <p:cNvPr id="33" name="Title 4"/>
          <p:cNvSpPr txBox="1">
            <a:spLocks/>
          </p:cNvSpPr>
          <p:nvPr/>
        </p:nvSpPr>
        <p:spPr>
          <a:xfrm>
            <a:off x="1769156" y="454732"/>
            <a:ext cx="6713738" cy="10014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GB" sz="3600" b="1" dirty="0" smtClean="0">
                <a:solidFill>
                  <a:prstClr val="black"/>
                </a:solidFill>
                <a:latin typeface="Corbel"/>
              </a:rPr>
              <a:t>Proposal Approval</a:t>
            </a:r>
          </a:p>
          <a:p>
            <a:pPr algn="r" fontAlgn="auto"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Corbel"/>
              </a:rPr>
              <a:t>Process</a:t>
            </a:r>
            <a:endParaRPr lang="en-GB" sz="3600" b="1" dirty="0" smtClean="0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7551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048" y="519889"/>
            <a:ext cx="6778191" cy="1143000"/>
          </a:xfr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000" b="1" dirty="0" smtClean="0"/>
              <a:t>Scope of </a:t>
            </a:r>
            <a:br>
              <a:rPr lang="en-US" sz="4000" b="1" dirty="0" smtClean="0"/>
            </a:br>
            <a:r>
              <a:rPr lang="en-US" sz="4000" b="1" dirty="0" smtClean="0"/>
              <a:t>Readiness Activities</a:t>
            </a:r>
            <a:endParaRPr lang="en-US" sz="40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72396442"/>
              </p:ext>
            </p:extLst>
          </p:nvPr>
        </p:nvGraphicFramePr>
        <p:xfrm>
          <a:off x="1730048" y="2248912"/>
          <a:ext cx="5997656" cy="398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875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4355" y="2500737"/>
            <a:ext cx="62952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orbel"/>
                <a:ea typeface="Corbel"/>
                <a:cs typeface="Times New Roman" panose="02020603050405020304" pitchFamily="18" charset="0"/>
              </a:rPr>
              <a:t>Carmen </a:t>
            </a:r>
            <a:r>
              <a:rPr lang="en-US" sz="3200" b="1" dirty="0" err="1" smtClean="0">
                <a:solidFill>
                  <a:prstClr val="black"/>
                </a:solidFill>
                <a:latin typeface="Corbel"/>
                <a:ea typeface="Corbel"/>
                <a:cs typeface="Times New Roman" panose="02020603050405020304" pitchFamily="18" charset="0"/>
              </a:rPr>
              <a:t>Arguello</a:t>
            </a:r>
            <a:endParaRPr lang="en-US" sz="4000" b="1" dirty="0">
              <a:solidFill>
                <a:prstClr val="black"/>
              </a:solidFill>
              <a:latin typeface="Corbel"/>
              <a:ea typeface="Corbel"/>
              <a:cs typeface="Times New Roman" panose="02020603050405020304" pitchFamily="18" charset="0"/>
            </a:endParaRPr>
          </a:p>
          <a:p>
            <a:pPr algn="ctr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orbel"/>
                <a:ea typeface="Corbel"/>
                <a:cs typeface="Times New Roman" panose="02020603050405020304" pitchFamily="18" charset="0"/>
              </a:rPr>
              <a:t>Regional Advisor for Latin America</a:t>
            </a:r>
            <a:endParaRPr lang="en-US" sz="3600" dirty="0">
              <a:solidFill>
                <a:prstClr val="black"/>
              </a:solidFill>
              <a:latin typeface="Corbel"/>
              <a:ea typeface="Corbel"/>
              <a:cs typeface="Times New Roman" panose="02020603050405020304" pitchFamily="18" charset="0"/>
            </a:endParaRPr>
          </a:p>
          <a:p>
            <a:pPr algn="ctr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800" dirty="0" smtClean="0">
                <a:solidFill>
                  <a:srgbClr val="000000"/>
                </a:solidFill>
                <a:latin typeface="Corbel"/>
                <a:ea typeface="Corbel"/>
                <a:cs typeface="Times New Roman" panose="02020603050405020304" pitchFamily="18" charset="0"/>
              </a:rPr>
              <a:t>Telephone:</a:t>
            </a:r>
            <a:r>
              <a:rPr lang="de-DE" sz="2800" dirty="0">
                <a:solidFill>
                  <a:srgbClr val="000000"/>
                </a:solidFill>
                <a:latin typeface="Corbel"/>
                <a:ea typeface="Corbel"/>
                <a:cs typeface="Times New Roman" panose="02020603050405020304" pitchFamily="18" charset="0"/>
              </a:rPr>
              <a:t>   </a:t>
            </a:r>
            <a:r>
              <a:rPr lang="de-DE" sz="2800" dirty="0" smtClean="0">
                <a:solidFill>
                  <a:srgbClr val="000000"/>
                </a:solidFill>
                <a:latin typeface="Corbel"/>
                <a:ea typeface="Corbel"/>
                <a:cs typeface="Times New Roman" panose="02020603050405020304" pitchFamily="18" charset="0"/>
              </a:rPr>
              <a:t>+52 1 2221 40 6711</a:t>
            </a:r>
            <a:endParaRPr lang="en-US" sz="3600" dirty="0">
              <a:solidFill>
                <a:prstClr val="black"/>
              </a:solidFill>
              <a:latin typeface="Corbel"/>
              <a:ea typeface="Corbel"/>
              <a:cs typeface="Times New Roman" panose="02020603050405020304" pitchFamily="18" charset="0"/>
            </a:endParaRPr>
          </a:p>
          <a:p>
            <a:pPr algn="ctr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srgbClr val="000000"/>
                </a:solidFill>
                <a:latin typeface="Corbel"/>
                <a:ea typeface="Corbel"/>
                <a:cs typeface="Times New Roman" panose="02020603050405020304" pitchFamily="18" charset="0"/>
              </a:rPr>
              <a:t>E-mail</a:t>
            </a:r>
            <a:r>
              <a:rPr lang="en-GB" sz="2800" dirty="0">
                <a:solidFill>
                  <a:srgbClr val="000000"/>
                </a:solidFill>
                <a:latin typeface="Corbel"/>
                <a:ea typeface="Corbel"/>
                <a:cs typeface="Times New Roman" panose="02020603050405020304" pitchFamily="18" charset="0"/>
              </a:rPr>
              <a:t>: </a:t>
            </a:r>
            <a:r>
              <a:rPr lang="en-GB" sz="2800" u="sng" dirty="0" smtClean="0">
                <a:solidFill>
                  <a:srgbClr val="0070C0"/>
                </a:solidFill>
                <a:latin typeface="Corbel"/>
                <a:ea typeface="Corbel"/>
                <a:cs typeface="Times New Roman" panose="02020603050405020304" pitchFamily="18" charset="0"/>
              </a:rPr>
              <a:t>carguello</a:t>
            </a:r>
            <a:r>
              <a:rPr lang="en-GB" sz="2800" u="sng" dirty="0" smtClean="0">
                <a:solidFill>
                  <a:srgbClr val="0070C0"/>
                </a:solidFill>
                <a:latin typeface="Corbel"/>
                <a:ea typeface="Corbel"/>
                <a:cs typeface="Times New Roman" panose="02020603050405020304" pitchFamily="18" charset="0"/>
                <a:hlinkClick r:id="rId3"/>
              </a:rPr>
              <a:t>@gcfu</a:t>
            </a:r>
            <a:r>
              <a:rPr lang="en-GB" sz="2800" dirty="0" smtClean="0">
                <a:solidFill>
                  <a:srgbClr val="24634F"/>
                </a:solidFill>
                <a:latin typeface="Corbel"/>
                <a:ea typeface="Corbel"/>
                <a:cs typeface="Times New Roman" panose="02020603050405020304" pitchFamily="18" charset="0"/>
                <a:hlinkClick r:id="rId3"/>
              </a:rPr>
              <a:t>nd.org</a:t>
            </a:r>
            <a:endParaRPr lang="en-US" sz="3600" dirty="0">
              <a:solidFill>
                <a:srgbClr val="24634F"/>
              </a:solidFill>
              <a:latin typeface="Corbel"/>
              <a:ea typeface="Corbel"/>
              <a:cs typeface="Times New Roman" panose="02020603050405020304" pitchFamily="18" charset="0"/>
            </a:endParaRPr>
          </a:p>
          <a:p>
            <a:pPr algn="ctr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srgbClr val="000000"/>
                </a:solidFill>
                <a:latin typeface="Corbel"/>
                <a:ea typeface="Corbel"/>
                <a:cs typeface="Times New Roman" panose="02020603050405020304" pitchFamily="18" charset="0"/>
              </a:rPr>
              <a:t>Website: </a:t>
            </a:r>
            <a:r>
              <a:rPr lang="en-GB" sz="2800" dirty="0" smtClean="0">
                <a:solidFill>
                  <a:srgbClr val="24634F"/>
                </a:solidFill>
                <a:latin typeface="Corbel"/>
                <a:ea typeface="Corbel"/>
                <a:cs typeface="Times New Roman" panose="02020603050405020304" pitchFamily="18" charset="0"/>
                <a:hlinkClick r:id="rId4"/>
              </a:rPr>
              <a:t>www.GCFund.org</a:t>
            </a:r>
            <a:endParaRPr lang="en-GB" sz="2800" dirty="0" smtClean="0">
              <a:solidFill>
                <a:srgbClr val="24634F"/>
              </a:solidFill>
              <a:latin typeface="Corbel"/>
              <a:ea typeface="Corbel"/>
              <a:cs typeface="Times New Roman" panose="02020603050405020304" pitchFamily="18" charset="0"/>
            </a:endParaRPr>
          </a:p>
          <a:p>
            <a:pPr algn="ctr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Corbel"/>
                <a:ea typeface="Corbel"/>
                <a:cs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Corbel"/>
              <a:ea typeface="Corbel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42627" y="1001856"/>
            <a:ext cx="6406281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r" fontAlgn="auto">
              <a:lnSpc>
                <a:spcPct val="8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prstClr val="black"/>
                </a:solidFill>
              </a:rPr>
              <a:t>Thank you!</a:t>
            </a:r>
            <a:endParaRPr 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1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CF - PPT B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82" y="-47616"/>
            <a:ext cx="9302765" cy="6953232"/>
          </a:xfrm>
          <a:prstGeom prst="rect">
            <a:avLst/>
          </a:prstGeom>
        </p:spPr>
      </p:pic>
      <p:pic>
        <p:nvPicPr>
          <p:cNvPr id="7" name="Picture 6" descr="GCFblgrnLogoRG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986" y="2652713"/>
            <a:ext cx="2785974" cy="19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3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08851787"/>
              </p:ext>
            </p:extLst>
          </p:nvPr>
        </p:nvGraphicFramePr>
        <p:xfrm>
          <a:off x="281546" y="1747905"/>
          <a:ext cx="8573265" cy="4691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385"/>
                <a:gridCol w="6278880"/>
              </a:tblGrid>
              <a:tr h="639288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baseline="0" dirty="0" smtClean="0">
                          <a:solidFill>
                            <a:srgbClr val="0B5B6B"/>
                          </a:solidFill>
                          <a:latin typeface="Corbel"/>
                          <a:ea typeface="+mn-ea"/>
                          <a:cs typeface="Corbel"/>
                        </a:rPr>
                        <a:t>NAME</a:t>
                      </a:r>
                      <a:endParaRPr lang="en-US" sz="1800" b="1" kern="1200" baseline="0" dirty="0">
                        <a:solidFill>
                          <a:srgbClr val="0B5B6B"/>
                        </a:solidFill>
                        <a:latin typeface="Corbel"/>
                        <a:ea typeface="+mn-ea"/>
                        <a:cs typeface="Corbe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GREEN CLIMATE FUND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orbel"/>
                        <a:ea typeface="+mn-ea"/>
                        <a:cs typeface="Corbe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323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baseline="0" dirty="0" smtClean="0">
                          <a:solidFill>
                            <a:srgbClr val="0B5B6B"/>
                          </a:solidFill>
                          <a:latin typeface="Corbel"/>
                          <a:ea typeface="+mn-ea"/>
                          <a:cs typeface="Corbel"/>
                        </a:rPr>
                        <a:t>TYPE</a:t>
                      </a:r>
                      <a:endParaRPr lang="en-US" sz="1800" b="1" kern="1200" baseline="0" dirty="0">
                        <a:solidFill>
                          <a:srgbClr val="0B5B6B"/>
                        </a:solidFill>
                        <a:latin typeface="Corbel"/>
                        <a:ea typeface="+mn-ea"/>
                        <a:cs typeface="Corbe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Financial Mechanism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 of the Convention - UNFCCC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orbel"/>
                        <a:ea typeface="+mn-ea"/>
                        <a:cs typeface="Corbe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323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baseline="0" dirty="0" smtClean="0">
                          <a:solidFill>
                            <a:srgbClr val="0B5B6B"/>
                          </a:solidFill>
                          <a:latin typeface="Corbel"/>
                          <a:ea typeface="+mn-ea"/>
                          <a:cs typeface="Corbel"/>
                        </a:rPr>
                        <a:t>ESTABLISHED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11 December 2010 in Cancun, Mexico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orbel"/>
                        <a:ea typeface="+mn-ea"/>
                        <a:cs typeface="Corbe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935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baseline="0" dirty="0" smtClean="0">
                          <a:solidFill>
                            <a:srgbClr val="0B5B6B"/>
                          </a:solidFill>
                          <a:latin typeface="Corbel"/>
                          <a:ea typeface="+mn-ea"/>
                          <a:cs typeface="Corbel"/>
                        </a:rPr>
                        <a:t>STAKEHOLDERS</a:t>
                      </a:r>
                      <a:endParaRPr lang="en-US" sz="1800" b="1" kern="1200" baseline="0" dirty="0">
                        <a:solidFill>
                          <a:srgbClr val="0B5B6B"/>
                        </a:solidFill>
                        <a:latin typeface="Corbel"/>
                        <a:ea typeface="+mn-ea"/>
                        <a:cs typeface="Corbe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194 Countries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Signatories to the UNFCCC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935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baseline="0" dirty="0" smtClean="0">
                          <a:solidFill>
                            <a:srgbClr val="0B5B6B"/>
                          </a:solidFill>
                          <a:latin typeface="Corbel"/>
                          <a:ea typeface="+mn-ea"/>
                          <a:cs typeface="Corbel"/>
                        </a:rPr>
                        <a:t>GOVERNANCE</a:t>
                      </a:r>
                      <a:endParaRPr lang="en-US" sz="1800" b="1" kern="1200" baseline="0" dirty="0">
                        <a:solidFill>
                          <a:srgbClr val="0B5B6B"/>
                        </a:solidFill>
                        <a:latin typeface="Corbel"/>
                        <a:ea typeface="+mn-ea"/>
                        <a:cs typeface="Corbe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Board + Secretariat + Independent Accountability Units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Equal Board members from developing and developed countries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orbel"/>
                        <a:ea typeface="+mn-ea"/>
                        <a:cs typeface="Corbe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935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baseline="0" dirty="0" smtClean="0">
                          <a:solidFill>
                            <a:srgbClr val="0B5B6B"/>
                          </a:solidFill>
                          <a:latin typeface="Corbel"/>
                          <a:ea typeface="+mn-ea"/>
                          <a:cs typeface="Corbel"/>
                        </a:rPr>
                        <a:t>MANDATE</a:t>
                      </a:r>
                      <a:endParaRPr lang="en-US" sz="1800" b="1" kern="1200" baseline="0" dirty="0">
                        <a:solidFill>
                          <a:srgbClr val="0B5B6B"/>
                        </a:solidFill>
                        <a:latin typeface="Corbel"/>
                        <a:ea typeface="+mn-ea"/>
                        <a:cs typeface="Corbe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To promote low-emission and climate-resilient development 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in developing countries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orbel"/>
                        <a:ea typeface="+mn-ea"/>
                        <a:cs typeface="Corbe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323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baseline="0" dirty="0" smtClean="0">
                          <a:solidFill>
                            <a:srgbClr val="0B5B6B"/>
                          </a:solidFill>
                          <a:latin typeface="Corbel"/>
                          <a:ea typeface="+mn-ea"/>
                          <a:cs typeface="Corbel"/>
                        </a:rPr>
                        <a:t>HEADQUARTERS</a:t>
                      </a:r>
                      <a:endParaRPr lang="en-US" sz="1800" b="1" kern="1200" baseline="0" dirty="0">
                        <a:solidFill>
                          <a:srgbClr val="0B5B6B"/>
                        </a:solidFill>
                        <a:latin typeface="Corbel"/>
                        <a:ea typeface="+mn-ea"/>
                        <a:cs typeface="Corbe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orbel"/>
                          <a:ea typeface="+mn-ea"/>
                          <a:cs typeface="Corbel"/>
                        </a:rPr>
                        <a:t>Songdo, Republic of Korea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orbel"/>
                        <a:ea typeface="+mn-ea"/>
                        <a:cs typeface="Corbe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About the Fund</a:t>
            </a:r>
            <a:endParaRPr lang="en-US" sz="3600" dirty="0"/>
          </a:p>
        </p:txBody>
      </p:sp>
      <p:pic>
        <p:nvPicPr>
          <p:cNvPr id="18" name="Picture 17" descr="GCF Banner 12F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5" t="17418" r="14932" b="19325"/>
          <a:stretch/>
        </p:blipFill>
        <p:spPr>
          <a:xfrm>
            <a:off x="0" y="1571854"/>
            <a:ext cx="9152128" cy="528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2810"/>
          <a:stretch/>
        </p:blipFill>
        <p:spPr>
          <a:xfrm>
            <a:off x="1467731" y="1621797"/>
            <a:ext cx="6291651" cy="493986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89077" y="737564"/>
            <a:ext cx="6279585" cy="6663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</a:rPr>
              <a:t>Fund architecture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0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err="1" smtClean="0"/>
              <a:t>How</a:t>
            </a:r>
            <a:r>
              <a:rPr lang="es-SV" dirty="0" smtClean="0"/>
              <a:t> to </a:t>
            </a:r>
            <a:r>
              <a:rPr lang="es-SV" dirty="0" err="1" smtClean="0"/>
              <a:t>engage</a:t>
            </a:r>
            <a:r>
              <a:rPr lang="es-SV" dirty="0" smtClean="0"/>
              <a:t> </a:t>
            </a:r>
            <a:r>
              <a:rPr lang="es-SV" dirty="0" err="1" smtClean="0"/>
              <a:t>with</a:t>
            </a:r>
            <a:r>
              <a:rPr lang="es-SV" dirty="0" smtClean="0"/>
              <a:t> </a:t>
            </a:r>
            <a:r>
              <a:rPr lang="es-SV" dirty="0" err="1" smtClean="0"/>
              <a:t>the</a:t>
            </a:r>
            <a:r>
              <a:rPr lang="es-SV" dirty="0" smtClean="0"/>
              <a:t> Fund?</a:t>
            </a:r>
            <a:endParaRPr lang="es-SV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SV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55010707"/>
              </p:ext>
            </p:extLst>
          </p:nvPr>
        </p:nvGraphicFramePr>
        <p:xfrm>
          <a:off x="822325" y="1396999"/>
          <a:ext cx="6797675" cy="5090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76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68086" y="759445"/>
            <a:ext cx="7040899" cy="6228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r" fontAlgn="auto">
              <a:lnSpc>
                <a:spcPct val="9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</a:rPr>
              <a:t>Roles of NDAs and focal points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62" y="1324304"/>
            <a:ext cx="5436476" cy="543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7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109" y="2405649"/>
            <a:ext cx="7634461" cy="37963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750742" y="2590801"/>
            <a:ext cx="2997362" cy="1819097"/>
            <a:chOff x="685638" y="2428600"/>
            <a:chExt cx="2997362" cy="1819097"/>
          </a:xfrm>
        </p:grpSpPr>
        <p:sp>
          <p:nvSpPr>
            <p:cNvPr id="3" name="Rounded Rectangle 2"/>
            <p:cNvSpPr/>
            <p:nvPr/>
          </p:nvSpPr>
          <p:spPr>
            <a:xfrm>
              <a:off x="685638" y="2428600"/>
              <a:ext cx="2997362" cy="1819097"/>
            </a:xfrm>
            <a:prstGeom prst="roundRect">
              <a:avLst/>
            </a:prstGeom>
            <a:solidFill>
              <a:schemeClr val="accent2">
                <a:alpha val="36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96110" y="2737983"/>
              <a:ext cx="29764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white"/>
                  </a:solidFill>
                  <a:latin typeface="Corbel"/>
                  <a:ea typeface="+mn-ea"/>
                  <a:cs typeface="+mn-cs"/>
                </a:rPr>
                <a:t>135 NDAs or focal points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white"/>
                  </a:solidFill>
                  <a:latin typeface="Corbel"/>
                  <a:ea typeface="+mn-ea"/>
                  <a:cs typeface="+mn-cs"/>
                </a:rPr>
                <a:t>87 readiness requests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white"/>
                  </a:solidFill>
                  <a:latin typeface="Corbel"/>
                  <a:ea typeface="+mn-ea"/>
                  <a:cs typeface="+mn-cs"/>
                </a:rPr>
                <a:t>$4.6 </a:t>
              </a:r>
              <a:r>
                <a:rPr lang="en-US" b="1" dirty="0">
                  <a:solidFill>
                    <a:prstClr val="white"/>
                  </a:solidFill>
                  <a:latin typeface="Corbel"/>
                  <a:ea typeface="+mn-ea"/>
                  <a:cs typeface="+mn-cs"/>
                </a:rPr>
                <a:t>million </a:t>
              </a:r>
              <a:r>
                <a:rPr lang="en-US" b="1" dirty="0" smtClean="0">
                  <a:solidFill>
                    <a:prstClr val="white"/>
                  </a:solidFill>
                  <a:latin typeface="Corbel"/>
                  <a:ea typeface="+mn-ea"/>
                  <a:cs typeface="+mn-cs"/>
                </a:rPr>
                <a:t>committed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white"/>
                  </a:solidFill>
                  <a:latin typeface="Corbel"/>
                  <a:ea typeface="+mn-ea"/>
                  <a:cs typeface="+mn-cs"/>
                </a:rPr>
                <a:t>17 NDAs/focal points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86115" y="566624"/>
            <a:ext cx="4737194" cy="109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NDAs, focal points and </a:t>
            </a:r>
            <a:br>
              <a:rPr lang="en-US" sz="3600" b="1" dirty="0" smtClean="0">
                <a:solidFill>
                  <a:prstClr val="black"/>
                </a:solidFill>
                <a:latin typeface="Corbel"/>
                <a:ea typeface="+mn-ea"/>
                <a:cs typeface="+mn-cs"/>
              </a:rPr>
            </a:br>
            <a:r>
              <a:rPr lang="en-US" sz="3600" b="1" dirty="0" smtClean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readiness overview</a:t>
            </a:r>
            <a:endParaRPr lang="en-GB" sz="3600" b="1" dirty="0">
              <a:solidFill>
                <a:prstClr val="black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773" y="1764521"/>
            <a:ext cx="397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B5B6B"/>
                </a:solidFill>
                <a:latin typeface="Corbel"/>
                <a:ea typeface="+mn-ea"/>
                <a:cs typeface="+mn-cs"/>
              </a:rPr>
              <a:t>Readiness status </a:t>
            </a:r>
            <a:r>
              <a:rPr lang="en-US" sz="2400" dirty="0" smtClean="0">
                <a:solidFill>
                  <a:srgbClr val="0B5B6B"/>
                </a:solidFill>
                <a:latin typeface="Corbel"/>
                <a:ea typeface="+mn-ea"/>
                <a:cs typeface="+mn-cs"/>
              </a:rPr>
              <a:t>(as of 1 Oct)</a:t>
            </a:r>
            <a:endParaRPr lang="en-US" sz="2400" dirty="0">
              <a:solidFill>
                <a:srgbClr val="0B5B6B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830972"/>
            <a:ext cx="6643924" cy="566632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Access to Green Climate Fund resources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68329" y="1716012"/>
            <a:ext cx="7907405" cy="3944938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Arial"/>
              <a:buChar char="•"/>
            </a:pPr>
            <a:r>
              <a:rPr lang="en-US" sz="2200" dirty="0" smtClean="0"/>
              <a:t>Through </a:t>
            </a:r>
            <a:r>
              <a:rPr lang="en-US" sz="2200" dirty="0"/>
              <a:t>a </a:t>
            </a:r>
            <a:r>
              <a:rPr lang="en-US" sz="2200" b="1" dirty="0">
                <a:solidFill>
                  <a:srgbClr val="24634F"/>
                </a:solidFill>
              </a:rPr>
              <a:t>country-driven approach</a:t>
            </a:r>
            <a:r>
              <a:rPr lang="en-US" sz="2200" dirty="0"/>
              <a:t>, the </a:t>
            </a:r>
            <a:r>
              <a:rPr lang="en-US" sz="2200" dirty="0">
                <a:hlinkClick r:id="rId3"/>
              </a:rPr>
              <a:t>National Designated Authority (NDA) of a country</a:t>
            </a:r>
            <a:r>
              <a:rPr lang="en-US" sz="2200" dirty="0"/>
              <a:t> can identify the strategy by which it will address climate </a:t>
            </a:r>
            <a:r>
              <a:rPr lang="en-US" sz="2200" dirty="0" smtClean="0"/>
              <a:t>change, and provide broad strategic oversight of the Fund’s activities in the country. 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Arial"/>
              <a:buChar char="•"/>
            </a:pPr>
            <a:r>
              <a:rPr lang="en-US" sz="2200" dirty="0"/>
              <a:t>Access to Fund resources to undertake climate change projects/programmes will be through accredited national, regional and international implementing entities </a:t>
            </a:r>
            <a:r>
              <a:rPr lang="en-US" sz="2200" dirty="0" smtClean="0"/>
              <a:t>and intermediaries.</a:t>
            </a:r>
            <a:endParaRPr lang="en-US" sz="2200" dirty="0"/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Arial"/>
              <a:buChar char="•"/>
            </a:pPr>
            <a:r>
              <a:rPr lang="en-GB" sz="2200" dirty="0" smtClean="0"/>
              <a:t>Entities seeking accreditation to the Fund in order to access its resources will be assessed against </a:t>
            </a:r>
            <a:r>
              <a:rPr lang="en-GB" sz="2200" dirty="0"/>
              <a:t>the Fund’s </a:t>
            </a:r>
            <a:r>
              <a:rPr lang="en-GB" sz="2200" dirty="0">
                <a:hlinkClick r:id="rId4"/>
              </a:rPr>
              <a:t>fiduciary </a:t>
            </a:r>
            <a:r>
              <a:rPr lang="en-GB" sz="2200" dirty="0" smtClean="0">
                <a:hlinkClick r:id="rId4"/>
              </a:rPr>
              <a:t>principles and standards</a:t>
            </a:r>
            <a:r>
              <a:rPr lang="en-GB" sz="2200" dirty="0"/>
              <a:t>,</a:t>
            </a:r>
            <a:r>
              <a:rPr lang="en-GB" sz="2200" dirty="0" smtClean="0"/>
              <a:t> </a:t>
            </a:r>
            <a:r>
              <a:rPr lang="en-GB" sz="2200" dirty="0">
                <a:hlinkClick r:id="rId5"/>
              </a:rPr>
              <a:t>environmental and social safeguards (ESS</a:t>
            </a:r>
            <a:r>
              <a:rPr lang="en-GB" sz="2200" dirty="0" smtClean="0">
                <a:hlinkClick r:id="rId5"/>
              </a:rPr>
              <a:t>)</a:t>
            </a:r>
            <a:r>
              <a:rPr lang="en-GB" sz="2200" dirty="0" smtClean="0"/>
              <a:t> and </a:t>
            </a:r>
            <a:r>
              <a:rPr lang="en-GB" sz="2200" dirty="0" smtClean="0">
                <a:hlinkClick r:id="rId6"/>
              </a:rPr>
              <a:t>gender policy</a:t>
            </a:r>
            <a:r>
              <a:rPr lang="en-GB" sz="22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29730" y="6540728"/>
            <a:ext cx="2375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8</a:t>
            </a:r>
            <a:endParaRPr lang="en-US" sz="800" dirty="0">
              <a:solidFill>
                <a:prstClr val="black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19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0470" y="548272"/>
            <a:ext cx="6406281" cy="1143000"/>
          </a:xfrm>
        </p:spPr>
        <p:txBody>
          <a:bodyPr>
            <a:normAutofit/>
          </a:bodyPr>
          <a:lstStyle/>
          <a:p>
            <a:pPr algn="r"/>
            <a:r>
              <a:rPr lang="en-GB" sz="3600" b="1" dirty="0" smtClean="0"/>
              <a:t>Accredited entities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61"/>
          <a:stretch/>
        </p:blipFill>
        <p:spPr>
          <a:xfrm>
            <a:off x="7314965" y="3282803"/>
            <a:ext cx="1122008" cy="744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82" y="3510556"/>
            <a:ext cx="1087894" cy="414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855" y="1941976"/>
            <a:ext cx="762026" cy="762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44" y="1941976"/>
            <a:ext cx="1869871" cy="771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24" y="5770556"/>
            <a:ext cx="1046695" cy="515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36" y="4642718"/>
            <a:ext cx="1221836" cy="916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95" y="5616645"/>
            <a:ext cx="1428161" cy="771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78" y="2118821"/>
            <a:ext cx="1559182" cy="4233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14" y="4636315"/>
            <a:ext cx="991490" cy="8508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38" y="5846207"/>
            <a:ext cx="2090385" cy="4159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6" y="5770556"/>
            <a:ext cx="1320260" cy="615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0"/>
          <a:stretch/>
        </p:blipFill>
        <p:spPr>
          <a:xfrm>
            <a:off x="772016" y="4522972"/>
            <a:ext cx="1505717" cy="10716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132" y="4522973"/>
            <a:ext cx="1425139" cy="11008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79" y="5659030"/>
            <a:ext cx="703672" cy="7036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37" y="4650779"/>
            <a:ext cx="1056420" cy="8935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52" y="3471564"/>
            <a:ext cx="1696586" cy="4538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24" y="3301359"/>
            <a:ext cx="728755" cy="7585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91" y="4598590"/>
            <a:ext cx="1018055" cy="10180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96" y="1941976"/>
            <a:ext cx="673411" cy="81143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986378" y="3225909"/>
            <a:ext cx="2185458" cy="917749"/>
            <a:chOff x="5147683" y="4534073"/>
            <a:chExt cx="2185458" cy="91774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896"/>
            <a:stretch/>
          </p:blipFill>
          <p:spPr>
            <a:xfrm>
              <a:off x="5816612" y="4534073"/>
              <a:ext cx="848739" cy="67676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147683" y="5220990"/>
              <a:ext cx="218545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prstClr val="black"/>
                  </a:solidFill>
                  <a:latin typeface="Corbel"/>
                  <a:ea typeface="+mn-ea"/>
                  <a:cs typeface="+mn-cs"/>
                </a:rPr>
                <a:t>Ministry </a:t>
              </a:r>
              <a:r>
                <a:rPr lang="en-US" sz="900" dirty="0">
                  <a:solidFill>
                    <a:prstClr val="black"/>
                  </a:solidFill>
                  <a:latin typeface="Corbel"/>
                  <a:ea typeface="+mn-ea"/>
                  <a:cs typeface="+mn-cs"/>
                </a:rPr>
                <a:t>of Natural Resources of </a:t>
              </a:r>
              <a:r>
                <a:rPr lang="en-US" sz="900" dirty="0" smtClean="0">
                  <a:solidFill>
                    <a:prstClr val="black"/>
                  </a:solidFill>
                  <a:latin typeface="Corbel"/>
                  <a:ea typeface="+mn-ea"/>
                  <a:cs typeface="+mn-cs"/>
                </a:rPr>
                <a:t>Rwanda</a:t>
              </a:r>
              <a:endParaRPr lang="en-US" sz="900" dirty="0">
                <a:solidFill>
                  <a:prstClr val="black"/>
                </a:solidFill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 rot="16200000">
            <a:off x="-207991" y="2127333"/>
            <a:ext cx="106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B5B6B"/>
                </a:solidFill>
                <a:latin typeface="Corbel"/>
                <a:ea typeface="+mn-ea"/>
                <a:cs typeface="+mn-cs"/>
              </a:rPr>
              <a:t>Regional</a:t>
            </a:r>
            <a:endParaRPr lang="en-US" b="1" dirty="0">
              <a:solidFill>
                <a:srgbClr val="0B5B6B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-202299" y="3496122"/>
            <a:ext cx="1049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B5B6B"/>
                </a:solidFill>
                <a:latin typeface="Corbel"/>
                <a:ea typeface="+mn-ea"/>
                <a:cs typeface="+mn-cs"/>
              </a:rPr>
              <a:t>National</a:t>
            </a:r>
            <a:endParaRPr lang="en-US" b="1" dirty="0">
              <a:solidFill>
                <a:srgbClr val="0B5B6B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421521" y="5359677"/>
            <a:ext cx="148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B5B6B"/>
                </a:solidFill>
                <a:latin typeface="Corbel"/>
                <a:ea typeface="+mn-ea"/>
                <a:cs typeface="+mn-cs"/>
              </a:rPr>
              <a:t>International</a:t>
            </a:r>
            <a:endParaRPr lang="en-US" b="1" dirty="0">
              <a:solidFill>
                <a:srgbClr val="0B5B6B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4910" y="3057869"/>
            <a:ext cx="8336160" cy="1231982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4910" y="4429527"/>
            <a:ext cx="8336160" cy="2115592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4910" y="1699787"/>
            <a:ext cx="8336160" cy="1231982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2867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29" grpId="0" animBg="1"/>
      <p:bldP spid="30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507195"/>
            <a:ext cx="6643924" cy="5666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dirty="0" smtClean="0"/>
              <a:t>Fit-for-purpose approach </a:t>
            </a:r>
            <a:br>
              <a:rPr lang="en-US" sz="3000" dirty="0" smtClean="0"/>
            </a:br>
            <a:r>
              <a:rPr lang="en-US" sz="3000" dirty="0" smtClean="0"/>
              <a:t>to accreditation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809625" y="1853712"/>
            <a:ext cx="7524750" cy="1285468"/>
          </a:xfrm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spcAft>
                <a:spcPts val="1200"/>
              </a:spcAft>
              <a:buNone/>
            </a:pPr>
            <a:r>
              <a:rPr lang="en-US" sz="2400" dirty="0" smtClean="0"/>
              <a:t>Entities will be accredited with certain fiduciary functions, </a:t>
            </a:r>
            <a:r>
              <a:rPr lang="en-US" sz="2400" dirty="0"/>
              <a:t>size of </a:t>
            </a:r>
            <a:r>
              <a:rPr lang="en-US" sz="2400" dirty="0" smtClean="0"/>
              <a:t>project/activity within a programme, and </a:t>
            </a:r>
            <a:r>
              <a:rPr lang="en-US" sz="2400" dirty="0"/>
              <a:t>environmental </a:t>
            </a:r>
            <a:r>
              <a:rPr lang="en-US" sz="2400" dirty="0" smtClean="0"/>
              <a:t>risk category.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729730" y="6540728"/>
            <a:ext cx="2840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14</a:t>
            </a:r>
            <a:endParaRPr lang="en-US" sz="800" dirty="0">
              <a:solidFill>
                <a:prstClr val="black"/>
              </a:solidFill>
              <a:latin typeface="Corbel"/>
              <a:ea typeface="+mn-ea"/>
              <a:cs typeface="+mn-cs"/>
            </a:endParaRP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414270" y="3412717"/>
          <a:ext cx="8315460" cy="3008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809626" y="4791467"/>
            <a:ext cx="22644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Shapes </a:t>
            </a:r>
            <a:r>
              <a:rPr lang="en-US" sz="1400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how the </a:t>
            </a:r>
            <a:r>
              <a:rPr lang="en-US" sz="1400" dirty="0" smtClean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entity will </a:t>
            </a:r>
            <a:r>
              <a:rPr lang="en-US" sz="1400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operate using the Fund’s resources (e.g., grants, concessional loans, equity, guarantees)</a:t>
            </a:r>
          </a:p>
        </p:txBody>
      </p:sp>
      <p:sp>
        <p:nvSpPr>
          <p:cNvPr id="9" name="Rectangle 8"/>
          <p:cNvSpPr/>
          <p:nvPr/>
        </p:nvSpPr>
        <p:spPr>
          <a:xfrm>
            <a:off x="3562514" y="4791467"/>
            <a:ext cx="204502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Micro</a:t>
            </a:r>
          </a:p>
          <a:p>
            <a:pPr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Small</a:t>
            </a:r>
          </a:p>
          <a:p>
            <a:pPr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Medium</a:t>
            </a:r>
          </a:p>
          <a:p>
            <a:pPr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Large</a:t>
            </a:r>
            <a:endParaRPr lang="en-US" sz="1400" dirty="0">
              <a:solidFill>
                <a:prstClr val="black"/>
              </a:solidFill>
              <a:latin typeface="Corbel"/>
              <a:ea typeface="+mn-ea"/>
              <a:cs typeface="+mn-cs"/>
              <a:hlinkClick r:id="rId8" action="ppaction://hlinksldjump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48103" y="4791467"/>
            <a:ext cx="21862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High </a:t>
            </a:r>
            <a:r>
              <a:rPr lang="en-US" sz="1400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risk Category A/ Intermediation I (I-1</a:t>
            </a:r>
            <a:r>
              <a:rPr lang="en-US" sz="1400" dirty="0" smtClean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)</a:t>
            </a:r>
          </a:p>
          <a:p>
            <a:pPr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M</a:t>
            </a:r>
            <a:r>
              <a:rPr lang="en-US" sz="1400" dirty="0" smtClean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edium </a:t>
            </a:r>
            <a:r>
              <a:rPr lang="en-US" sz="1400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Category </a:t>
            </a:r>
            <a:r>
              <a:rPr lang="en-US" sz="1400" dirty="0" smtClean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B/I-2</a:t>
            </a:r>
          </a:p>
          <a:p>
            <a:pPr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Low/no </a:t>
            </a:r>
            <a:r>
              <a:rPr lang="en-US" sz="1400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Category C/I-3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90227" y="4396154"/>
            <a:ext cx="0" cy="2025486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27918" y="4396154"/>
            <a:ext cx="0" cy="2025486"/>
          </a:xfrm>
          <a:prstGeom prst="line">
            <a:avLst/>
          </a:prstGeom>
          <a:ln w="38100" cmpd="sng"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78636" y="4396154"/>
            <a:ext cx="0" cy="2025486"/>
          </a:xfrm>
          <a:prstGeom prst="line">
            <a:avLst/>
          </a:prstGeom>
          <a:ln w="38100" cmpd="sng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1441</Words>
  <Application>Microsoft Macintosh PowerPoint</Application>
  <PresentationFormat>On-screen Show (4:3)</PresentationFormat>
  <Paragraphs>262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About the Fund</vt:lpstr>
      <vt:lpstr>PowerPoint Presentation</vt:lpstr>
      <vt:lpstr>How to engage with the Fund?</vt:lpstr>
      <vt:lpstr>PowerPoint Presentation</vt:lpstr>
      <vt:lpstr>PowerPoint Presentation</vt:lpstr>
      <vt:lpstr>Access to Green Climate Fund resources</vt:lpstr>
      <vt:lpstr>Accredited entities</vt:lpstr>
      <vt:lpstr>Fit-for-purpose approach  to accreditation</vt:lpstr>
      <vt:lpstr>PowerPoint Presentation</vt:lpstr>
      <vt:lpstr>PowerPoint Presentation</vt:lpstr>
      <vt:lpstr>Size of project/activity within a programme</vt:lpstr>
      <vt:lpstr>Projects &amp; programmes</vt:lpstr>
      <vt:lpstr>Six Investment Criteria</vt:lpstr>
      <vt:lpstr>PowerPoint Presentation</vt:lpstr>
      <vt:lpstr>Scope of  Readiness Activities</vt:lpstr>
      <vt:lpstr>PowerPoint Presentation</vt:lpstr>
      <vt:lpstr>PowerPoint Presentation</vt:lpstr>
    </vt:vector>
  </TitlesOfParts>
  <Company>NREL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 Uriarte</dc:creator>
  <cp:lastModifiedBy>Caroline  Uriarte</cp:lastModifiedBy>
  <cp:revision>1</cp:revision>
  <dcterms:created xsi:type="dcterms:W3CDTF">2015-10-14T19:28:45Z</dcterms:created>
  <dcterms:modified xsi:type="dcterms:W3CDTF">2015-10-14T19:29:25Z</dcterms:modified>
</cp:coreProperties>
</file>